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drawings/drawing2.xml" ContentType="application/vnd.openxmlformats-officedocument.drawingml.chartshapes+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tags/tag2.xml" ContentType="application/vnd.openxmlformats-officedocument.presentationml.tags+xml"/>
  <Override PartName="/ppt/notesSlides/notesSlide3.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3.xml" ContentType="application/vnd.openxmlformats-officedocument.drawingml.chartshape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4.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1"/>
  </p:notesMasterIdLst>
  <p:sldIdLst>
    <p:sldId id="2023" r:id="rId2"/>
    <p:sldId id="262" r:id="rId3"/>
    <p:sldId id="2007" r:id="rId4"/>
    <p:sldId id="1456" r:id="rId5"/>
    <p:sldId id="1457" r:id="rId6"/>
    <p:sldId id="1424" r:id="rId7"/>
    <p:sldId id="2002" r:id="rId8"/>
    <p:sldId id="2008" r:id="rId9"/>
    <p:sldId id="466" r:id="rId10"/>
    <p:sldId id="2022" r:id="rId11"/>
    <p:sldId id="1997" r:id="rId12"/>
    <p:sldId id="2024" r:id="rId13"/>
    <p:sldId id="2025" r:id="rId14"/>
    <p:sldId id="2026" r:id="rId15"/>
    <p:sldId id="282" r:id="rId16"/>
    <p:sldId id="289" r:id="rId17"/>
    <p:sldId id="1458" r:id="rId18"/>
    <p:sldId id="2027" r:id="rId19"/>
    <p:sldId id="2028" r:id="rId20"/>
    <p:sldId id="2029" r:id="rId21"/>
    <p:sldId id="2030" r:id="rId22"/>
    <p:sldId id="2031" r:id="rId23"/>
    <p:sldId id="2032" r:id="rId24"/>
    <p:sldId id="2033" r:id="rId25"/>
    <p:sldId id="280" r:id="rId26"/>
    <p:sldId id="281" r:id="rId27"/>
    <p:sldId id="2034" r:id="rId28"/>
    <p:sldId id="2035" r:id="rId29"/>
    <p:sldId id="749" r:id="rId3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9" autoAdjust="0"/>
    <p:restoredTop sz="94624" autoAdjust="0"/>
  </p:normalViewPr>
  <p:slideViewPr>
    <p:cSldViewPr snapToGrid="0">
      <p:cViewPr varScale="1">
        <p:scale>
          <a:sx n="80" d="100"/>
          <a:sy n="80" d="100"/>
        </p:scale>
        <p:origin x="658" y="53"/>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oleObject" Target="file:///\\Users\supriya\Downloads\Final.xlsx" TargetMode="External"/><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1.5219429442541428E-3"/>
          <c:y val="2.1560994013251664E-2"/>
          <c:w val="0.98257389002427509"/>
          <c:h val="0.96445135116817227"/>
        </c:manualLayout>
      </c:layout>
      <c:doughnutChart>
        <c:varyColors val="1"/>
        <c:ser>
          <c:idx val="0"/>
          <c:order val="0"/>
          <c:tx>
            <c:strRef>
              <c:f>Sheet1!$B$1</c:f>
              <c:strCache>
                <c:ptCount val="1"/>
                <c:pt idx="0">
                  <c:v>Population (in Millions)</c:v>
                </c:pt>
              </c:strCache>
            </c:strRef>
          </c:tx>
          <c:spPr>
            <a:ln>
              <a:noFill/>
            </a:ln>
          </c:spPr>
          <c:dPt>
            <c:idx val="0"/>
            <c:bubble3D val="0"/>
            <c:spPr>
              <a:solidFill>
                <a:srgbClr val="000000">
                  <a:alpha val="5882"/>
                </a:srgbClr>
              </a:solidFill>
              <a:ln w="19050">
                <a:noFill/>
              </a:ln>
              <a:effectLst/>
            </c:spPr>
            <c:extLst xmlns:c16r2="http://schemas.microsoft.com/office/drawing/2015/06/chart">
              <c:ext xmlns:c16="http://schemas.microsoft.com/office/drawing/2014/chart" uri="{C3380CC4-5D6E-409C-BE32-E72D297353CC}">
                <c16:uniqueId val="{00000001-A71C-45D6-85A1-1ED16E01C339}"/>
              </c:ext>
            </c:extLst>
          </c:dPt>
          <c:dPt>
            <c:idx val="1"/>
            <c:bubble3D val="0"/>
            <c:spPr>
              <a:solidFill>
                <a:srgbClr val="000000">
                  <a:alpha val="16863"/>
                </a:srgbClr>
              </a:solidFill>
              <a:ln w="19050">
                <a:noFill/>
              </a:ln>
              <a:effectLst/>
            </c:spPr>
            <c:extLst xmlns:c16r2="http://schemas.microsoft.com/office/drawing/2015/06/chart">
              <c:ext xmlns:c16="http://schemas.microsoft.com/office/drawing/2014/chart" uri="{C3380CC4-5D6E-409C-BE32-E72D297353CC}">
                <c16:uniqueId val="{00000003-A71C-45D6-85A1-1ED16E01C339}"/>
              </c:ext>
            </c:extLst>
          </c:dPt>
          <c:dPt>
            <c:idx val="2"/>
            <c:bubble3D val="0"/>
            <c:spPr>
              <a:solidFill>
                <a:schemeClr val="bg1">
                  <a:lumMod val="85000"/>
                </a:schemeClr>
              </a:solidFill>
              <a:ln w="19050">
                <a:noFill/>
              </a:ln>
              <a:effectLst/>
            </c:spPr>
            <c:extLst xmlns:c16r2="http://schemas.microsoft.com/office/drawing/2015/06/chart">
              <c:ext xmlns:c16="http://schemas.microsoft.com/office/drawing/2014/chart" uri="{C3380CC4-5D6E-409C-BE32-E72D297353CC}">
                <c16:uniqueId val="{00000005-A71C-45D6-85A1-1ED16E01C339}"/>
              </c:ext>
            </c:extLst>
          </c:dPt>
          <c:dPt>
            <c:idx val="3"/>
            <c:bubble3D val="0"/>
            <c:spPr>
              <a:solidFill>
                <a:srgbClr val="7F7F7F">
                  <a:alpha val="74118"/>
                </a:srgbClr>
              </a:solidFill>
              <a:ln w="19050">
                <a:noFill/>
              </a:ln>
              <a:effectLst/>
            </c:spPr>
            <c:extLst xmlns:c16r2="http://schemas.microsoft.com/office/drawing/2015/06/chart">
              <c:ext xmlns:c16="http://schemas.microsoft.com/office/drawing/2014/chart" uri="{C3380CC4-5D6E-409C-BE32-E72D297353CC}">
                <c16:uniqueId val="{00000007-A71C-45D6-85A1-1ED16E01C339}"/>
              </c:ext>
            </c:extLst>
          </c:dPt>
          <c:dPt>
            <c:idx val="4"/>
            <c:bubble3D val="0"/>
            <c:spPr>
              <a:solidFill>
                <a:schemeClr val="accent6">
                  <a:shade val="70000"/>
                </a:schemeClr>
              </a:solidFill>
              <a:ln w="19050">
                <a:noFill/>
              </a:ln>
              <a:effectLst/>
            </c:spPr>
            <c:extLst xmlns:c16r2="http://schemas.microsoft.com/office/drawing/2015/06/chart">
              <c:ext xmlns:c16="http://schemas.microsoft.com/office/drawing/2014/chart" uri="{C3380CC4-5D6E-409C-BE32-E72D297353CC}">
                <c16:uniqueId val="{00000009-A71C-45D6-85A1-1ED16E01C339}"/>
              </c:ext>
            </c:extLst>
          </c:dPt>
          <c:dPt>
            <c:idx val="5"/>
            <c:bubble3D val="0"/>
            <c:spPr>
              <a:noFill/>
              <a:ln w="19050">
                <a:noFill/>
              </a:ln>
              <a:effectLst/>
            </c:spPr>
            <c:extLst xmlns:c16r2="http://schemas.microsoft.com/office/drawing/2015/06/chart">
              <c:ext xmlns:c16="http://schemas.microsoft.com/office/drawing/2014/chart" uri="{C3380CC4-5D6E-409C-BE32-E72D297353CC}">
                <c16:uniqueId val="{0000000B-A71C-45D6-85A1-1ED16E01C339}"/>
              </c:ext>
            </c:extLst>
          </c:dPt>
          <c:cat>
            <c:strRef>
              <c:f>Sheet1!$A$2:$A$7</c:f>
              <c:strCache>
                <c:ptCount val="6"/>
                <c:pt idx="0">
                  <c:v>China</c:v>
                </c:pt>
                <c:pt idx="1">
                  <c:v>India</c:v>
                </c:pt>
                <c:pt idx="2">
                  <c:v>United States</c:v>
                </c:pt>
                <c:pt idx="3">
                  <c:v>Indonesia</c:v>
                </c:pt>
                <c:pt idx="4">
                  <c:v>Pakistan</c:v>
                </c:pt>
                <c:pt idx="5">
                  <c:v>ROW</c:v>
                </c:pt>
              </c:strCache>
            </c:strRef>
          </c:cat>
          <c:val>
            <c:numRef>
              <c:f>Sheet1!$B$2:$B$7</c:f>
              <c:numCache>
                <c:formatCode>General</c:formatCode>
                <c:ptCount val="6"/>
                <c:pt idx="0">
                  <c:v>1398</c:v>
                </c:pt>
                <c:pt idx="1">
                  <c:v>1366</c:v>
                </c:pt>
                <c:pt idx="2">
                  <c:v>900</c:v>
                </c:pt>
                <c:pt idx="3">
                  <c:v>1200</c:v>
                </c:pt>
                <c:pt idx="4">
                  <c:v>1234</c:v>
                </c:pt>
                <c:pt idx="5">
                  <c:v>2400</c:v>
                </c:pt>
              </c:numCache>
            </c:numRef>
          </c:val>
          <c:extLst xmlns:c16r2="http://schemas.microsoft.com/office/drawing/2015/06/chart">
            <c:ext xmlns:c16="http://schemas.microsoft.com/office/drawing/2014/chart" uri="{C3380CC4-5D6E-409C-BE32-E72D297353CC}">
              <c16:uniqueId val="{0000000C-A71C-45D6-85A1-1ED16E01C339}"/>
            </c:ext>
          </c:extLst>
        </c:ser>
        <c:dLbls>
          <c:showLegendKey val="0"/>
          <c:showVal val="0"/>
          <c:showCatName val="0"/>
          <c:showSerName val="0"/>
          <c:showPercent val="0"/>
          <c:showBubbleSize val="0"/>
          <c:showLeaderLines val="1"/>
        </c:dLbls>
        <c:firstSliceAng val="319"/>
        <c:holeSize val="66"/>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IN" sz="1400" b="0"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r>
              <a:rPr lang="en-US" sz="3200" b="1" dirty="0">
                <a:solidFill>
                  <a:schemeClr val="accent1"/>
                </a:solidFill>
                <a:latin typeface="Times New Roman" panose="02020603050405020304" pitchFamily="18" charset="0"/>
                <a:cs typeface="Times New Roman" panose="02020603050405020304" pitchFamily="18" charset="0"/>
              </a:rPr>
              <a:t>FDI in Chemical</a:t>
            </a:r>
            <a:r>
              <a:rPr lang="en-US" sz="3200" b="1" baseline="0" dirty="0">
                <a:solidFill>
                  <a:schemeClr val="accent1"/>
                </a:solidFill>
                <a:latin typeface="Times New Roman" panose="02020603050405020304" pitchFamily="18" charset="0"/>
                <a:cs typeface="Times New Roman" panose="02020603050405020304" pitchFamily="18" charset="0"/>
              </a:rPr>
              <a:t> sector (</a:t>
            </a:r>
            <a:r>
              <a:rPr lang="en-US" sz="3200" b="1" dirty="0">
                <a:solidFill>
                  <a:schemeClr val="accent1"/>
                </a:solidFill>
                <a:latin typeface="Times New Roman" panose="02020603050405020304" pitchFamily="18" charset="0"/>
                <a:cs typeface="Times New Roman" panose="02020603050405020304" pitchFamily="18" charset="0"/>
              </a:rPr>
              <a:t>in </a:t>
            </a:r>
            <a:r>
              <a:rPr lang="en-US" sz="3200" b="1" dirty="0" err="1">
                <a:solidFill>
                  <a:schemeClr val="accent1"/>
                </a:solidFill>
                <a:latin typeface="Times New Roman" panose="02020603050405020304" pitchFamily="18" charset="0"/>
                <a:cs typeface="Times New Roman" panose="02020603050405020304" pitchFamily="18" charset="0"/>
              </a:rPr>
              <a:t>Rs</a:t>
            </a:r>
            <a:r>
              <a:rPr lang="en-US" sz="3200" b="1" dirty="0">
                <a:solidFill>
                  <a:schemeClr val="accent1"/>
                </a:solidFill>
                <a:latin typeface="Times New Roman" panose="02020603050405020304" pitchFamily="18" charset="0"/>
                <a:cs typeface="Times New Roman" panose="02020603050405020304" pitchFamily="18" charset="0"/>
              </a:rPr>
              <a:t>. Cr.)</a:t>
            </a:r>
          </a:p>
        </c:rich>
      </c:tx>
      <c:layout>
        <c:manualLayout>
          <c:xMode val="edge"/>
          <c:yMode val="edge"/>
          <c:x val="0.137745734804395"/>
          <c:y val="1.24495971035898E-2"/>
        </c:manualLayout>
      </c:layout>
      <c:overlay val="0"/>
      <c:spPr>
        <a:noFill/>
        <a:ln>
          <a:noFill/>
        </a:ln>
        <a:effectLst/>
      </c:spPr>
      <c:txPr>
        <a:bodyPr rot="0" spcFirstLastPara="1" vertOverflow="ellipsis" vert="horz" wrap="square" anchor="ctr" anchorCtr="1"/>
        <a:lstStyle/>
        <a:p>
          <a:pPr>
            <a:defRPr lang="en-IN" sz="1400" b="0"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2348236235859833"/>
          <c:y val="2.9098237450740763E-2"/>
          <c:w val="0.94854442056370569"/>
          <c:h val="0.87082219622656309"/>
        </c:manualLayout>
      </c:layout>
      <c:bar3DChart>
        <c:barDir val="col"/>
        <c:grouping val="standard"/>
        <c:varyColors val="0"/>
        <c:ser>
          <c:idx val="0"/>
          <c:order val="0"/>
          <c:tx>
            <c:strRef>
              <c:f>Sheet1!$B$1</c:f>
              <c:strCache>
                <c:ptCount val="1"/>
                <c:pt idx="0">
                  <c:v>FDI in Rs. Cr.</c:v>
                </c:pt>
              </c:strCache>
            </c:strRef>
          </c:tx>
          <c:spPr>
            <a:solidFill>
              <a:schemeClr val="accent2"/>
            </a:solidFill>
            <a:ln>
              <a:noFill/>
            </a:ln>
            <a:effectLst/>
            <a:sp3d/>
          </c:spPr>
          <c:invertIfNegative val="0"/>
          <c:dLbls>
            <c:dLbl>
              <c:idx val="0"/>
              <c:layout>
                <c:manualLayout>
                  <c:x val="3.1637035581041806E-2"/>
                  <c:y val="-6.36720102995092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A7BE-4F92-8B94-6858AEC6109D}"/>
                </c:ext>
                <c:ext xmlns:c15="http://schemas.microsoft.com/office/drawing/2012/chart" uri="{CE6537A1-D6FC-4f65-9D91-7224C49458BB}">
                  <c15:layout/>
                </c:ext>
              </c:extLst>
            </c:dLbl>
            <c:dLbl>
              <c:idx val="1"/>
              <c:layout>
                <c:manualLayout>
                  <c:x val="3.1637035581041806E-2"/>
                  <c:y val="-6.367201029950923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A7BE-4F92-8B94-6858AEC6109D}"/>
                </c:ext>
                <c:ext xmlns:c15="http://schemas.microsoft.com/office/drawing/2012/chart" uri="{CE6537A1-D6FC-4f65-9D91-7224C49458BB}">
                  <c15:layout/>
                </c:ext>
              </c:extLst>
            </c:dLbl>
            <c:dLbl>
              <c:idx val="2"/>
              <c:layout>
                <c:manualLayout>
                  <c:x val="3.1637035581041695E-2"/>
                  <c:y val="-6.36720102995092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A7BE-4F92-8B94-6858AEC6109D}"/>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lang="en-IN" sz="2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2020-21</c:v>
                </c:pt>
                <c:pt idx="1">
                  <c:v>2021-22</c:v>
                </c:pt>
                <c:pt idx="2">
                  <c:v>2022-23*</c:v>
                </c:pt>
              </c:strCache>
            </c:strRef>
          </c:cat>
          <c:val>
            <c:numRef>
              <c:f>Sheet1!$B$2:$B$4</c:f>
              <c:numCache>
                <c:formatCode>General</c:formatCode>
                <c:ptCount val="3"/>
                <c:pt idx="0">
                  <c:v>6300</c:v>
                </c:pt>
                <c:pt idx="1">
                  <c:v>7202</c:v>
                </c:pt>
                <c:pt idx="2">
                  <c:v>10200</c:v>
                </c:pt>
              </c:numCache>
            </c:numRef>
          </c:val>
          <c:extLst xmlns:c16r2="http://schemas.microsoft.com/office/drawing/2015/06/chart">
            <c:ext xmlns:c16="http://schemas.microsoft.com/office/drawing/2014/chart" uri="{C3380CC4-5D6E-409C-BE32-E72D297353CC}">
              <c16:uniqueId val="{00000003-3F9E-40D3-B525-1E6B408C8A2D}"/>
            </c:ext>
          </c:extLst>
        </c:ser>
        <c:dLbls>
          <c:showLegendKey val="0"/>
          <c:showVal val="0"/>
          <c:showCatName val="0"/>
          <c:showSerName val="0"/>
          <c:showPercent val="0"/>
          <c:showBubbleSize val="0"/>
        </c:dLbls>
        <c:gapWidth val="150"/>
        <c:shape val="box"/>
        <c:axId val="410333816"/>
        <c:axId val="410328720"/>
        <c:axId val="384868920"/>
      </c:bar3DChart>
      <c:catAx>
        <c:axId val="4103338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IN" sz="2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410328720"/>
        <c:crosses val="autoZero"/>
        <c:auto val="1"/>
        <c:lblAlgn val="ctr"/>
        <c:lblOffset val="100"/>
        <c:noMultiLvlLbl val="0"/>
      </c:catAx>
      <c:valAx>
        <c:axId val="410328720"/>
        <c:scaling>
          <c:orientation val="minMax"/>
        </c:scaling>
        <c:delete val="0"/>
        <c:axPos val="l"/>
        <c:majorGridlines>
          <c:spPr>
            <a:ln w="9525" cap="flat" cmpd="sng" algn="ctr">
              <a:solidFill>
                <a:srgbClr val="00B0F0"/>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IN" sz="2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410333816"/>
        <c:crosses val="autoZero"/>
        <c:crossBetween val="between"/>
      </c:valAx>
      <c:serAx>
        <c:axId val="384868920"/>
        <c:scaling>
          <c:orientation val="minMax"/>
        </c:scaling>
        <c:delete val="1"/>
        <c:axPos val="b"/>
        <c:majorTickMark val="none"/>
        <c:minorTickMark val="none"/>
        <c:tickLblPos val="nextTo"/>
        <c:crossAx val="410328720"/>
        <c:crosses val="autoZero"/>
      </c:ser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IN" sz="1400" b="1" i="0" u="none" strike="noStrike" kern="1200" spc="0" baseline="0">
                <a:solidFill>
                  <a:schemeClr val="tx1"/>
                </a:solidFill>
                <a:latin typeface="+mn-lt"/>
                <a:ea typeface="+mn-ea"/>
                <a:cs typeface="+mn-cs"/>
              </a:defRPr>
            </a:pPr>
            <a:r>
              <a:rPr lang="en-US" sz="1400" b="1" dirty="0"/>
              <a:t>Chemical Industry Market by Sub Segments, FY 20 (USD billion)</a:t>
            </a:r>
          </a:p>
        </c:rich>
      </c:tx>
      <c:layout/>
      <c:overlay val="0"/>
      <c:spPr>
        <a:noFill/>
        <a:ln>
          <a:noFill/>
        </a:ln>
        <a:effectLst/>
      </c:spPr>
      <c:txPr>
        <a:bodyPr rot="0" spcFirstLastPara="1" vertOverflow="ellipsis" vert="horz" wrap="square" anchor="ctr" anchorCtr="1"/>
        <a:lstStyle/>
        <a:p>
          <a:pPr>
            <a:defRPr lang="en-IN"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3649785975015713"/>
          <c:y val="0.19799314108847813"/>
          <c:w val="0.62034634860266791"/>
          <c:h val="0.76161139971189318"/>
        </c:manualLayout>
      </c:layout>
      <c:barChart>
        <c:barDir val="bar"/>
        <c:grouping val="clustered"/>
        <c:varyColors val="0"/>
        <c:ser>
          <c:idx val="0"/>
          <c:order val="0"/>
          <c:tx>
            <c:strRef>
              <c:f>Sheet1!$B$1</c:f>
              <c:strCache>
                <c:ptCount val="1"/>
                <c:pt idx="0">
                  <c:v>Exports</c:v>
                </c:pt>
              </c:strCache>
            </c:strRef>
          </c:tx>
          <c:spPr>
            <a:solidFill>
              <a:schemeClr val="accent6"/>
            </a:solidFill>
            <a:ln>
              <a:noFill/>
            </a:ln>
            <a:effectLst/>
          </c:spPr>
          <c:invertIfNegative val="0"/>
          <c:dPt>
            <c:idx val="0"/>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1B26-4F4F-9832-00AF8C45CFCB}"/>
              </c:ext>
            </c:extLst>
          </c:dPt>
          <c:dPt>
            <c:idx val="1"/>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3-1B26-4F4F-9832-00AF8C45CFCB}"/>
              </c:ext>
            </c:extLst>
          </c:dPt>
          <c:dPt>
            <c:idx val="2"/>
            <c:invertIfNegative val="0"/>
            <c:bubble3D val="0"/>
            <c:spPr>
              <a:solidFill>
                <a:srgbClr val="4DACF1"/>
              </a:solidFill>
              <a:ln>
                <a:noFill/>
              </a:ln>
              <a:effectLst/>
            </c:spPr>
            <c:extLst xmlns:c16r2="http://schemas.microsoft.com/office/drawing/2015/06/chart">
              <c:ext xmlns:c16="http://schemas.microsoft.com/office/drawing/2014/chart" uri="{C3380CC4-5D6E-409C-BE32-E72D297353CC}">
                <c16:uniqueId val="{00000005-1B26-4F4F-9832-00AF8C45CFCB}"/>
              </c:ext>
            </c:extLst>
          </c:dPt>
          <c:dPt>
            <c:idx val="3"/>
            <c:invertIfNegative val="0"/>
            <c:bubble3D val="0"/>
            <c:spPr>
              <a:solidFill>
                <a:srgbClr val="B15AFE"/>
              </a:solidFill>
              <a:ln>
                <a:noFill/>
              </a:ln>
              <a:effectLst/>
            </c:spPr>
            <c:extLst xmlns:c16r2="http://schemas.microsoft.com/office/drawing/2015/06/chart">
              <c:ext xmlns:c16="http://schemas.microsoft.com/office/drawing/2014/chart" uri="{C3380CC4-5D6E-409C-BE32-E72D297353CC}">
                <c16:uniqueId val="{00000007-1B26-4F4F-9832-00AF8C45CFCB}"/>
              </c:ext>
            </c:extLst>
          </c:dPt>
          <c:dPt>
            <c:idx val="4"/>
            <c:invertIfNegative val="0"/>
            <c:bubble3D val="0"/>
            <c:spPr>
              <a:solidFill>
                <a:srgbClr val="4EB523"/>
              </a:solidFill>
              <a:ln>
                <a:noFill/>
              </a:ln>
              <a:effectLst/>
            </c:spPr>
            <c:extLst xmlns:c16r2="http://schemas.microsoft.com/office/drawing/2015/06/chart">
              <c:ext xmlns:c16="http://schemas.microsoft.com/office/drawing/2014/chart" uri="{C3380CC4-5D6E-409C-BE32-E72D297353CC}">
                <c16:uniqueId val="{00000009-1B26-4F4F-9832-00AF8C45CFCB}"/>
              </c:ext>
            </c:extLst>
          </c:dPt>
          <c:dLbls>
            <c:spPr>
              <a:noFill/>
              <a:ln>
                <a:noFill/>
              </a:ln>
              <a:effectLst/>
            </c:spPr>
            <c:txPr>
              <a:bodyPr rot="0" spcFirstLastPara="1" vertOverflow="ellipsis" vert="horz" wrap="square" lIns="38100" tIns="19050" rIns="38100" bIns="19050" anchor="ctr" anchorCtr="1">
                <a:spAutoFit/>
              </a:bodyPr>
              <a:lstStyle/>
              <a:p>
                <a:pPr>
                  <a:defRPr lang="en-IN"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Bulk Chemicals</c:v>
                </c:pt>
                <c:pt idx="1">
                  <c:v>Specialty Chemicals</c:v>
                </c:pt>
                <c:pt idx="2">
                  <c:v>Petrochemicals</c:v>
                </c:pt>
                <c:pt idx="3">
                  <c:v>Agrochemicals &amp; Fertilizers</c:v>
                </c:pt>
                <c:pt idx="4">
                  <c:v>Others (Biotech, Pharma API, Others)</c:v>
                </c:pt>
              </c:strCache>
            </c:strRef>
          </c:cat>
          <c:val>
            <c:numRef>
              <c:f>Sheet1!$B$2:$B$6</c:f>
              <c:numCache>
                <c:formatCode>0%</c:formatCode>
                <c:ptCount val="5"/>
                <c:pt idx="0">
                  <c:v>0.25437310430065424</c:v>
                </c:pt>
                <c:pt idx="1">
                  <c:v>0.20933973740355813</c:v>
                </c:pt>
                <c:pt idx="2">
                  <c:v>0.1907640433340009</c:v>
                </c:pt>
                <c:pt idx="3">
                  <c:v>0.1485636846089767</c:v>
                </c:pt>
                <c:pt idx="4">
                  <c:v>0.19695943035281011</c:v>
                </c:pt>
              </c:numCache>
            </c:numRef>
          </c:val>
          <c:extLst xmlns:c16r2="http://schemas.microsoft.com/office/drawing/2015/06/chart">
            <c:ext xmlns:c16="http://schemas.microsoft.com/office/drawing/2014/chart" uri="{C3380CC4-5D6E-409C-BE32-E72D297353CC}">
              <c16:uniqueId val="{0000000E-1B26-4F4F-9832-00AF8C45CFCB}"/>
            </c:ext>
          </c:extLst>
        </c:ser>
        <c:dLbls>
          <c:showLegendKey val="0"/>
          <c:showVal val="0"/>
          <c:showCatName val="0"/>
          <c:showSerName val="0"/>
          <c:showPercent val="0"/>
          <c:showBubbleSize val="0"/>
        </c:dLbls>
        <c:gapWidth val="100"/>
        <c:axId val="396779584"/>
        <c:axId val="396779192"/>
      </c:barChart>
      <c:valAx>
        <c:axId val="396779192"/>
        <c:scaling>
          <c:orientation val="minMax"/>
        </c:scaling>
        <c:delete val="1"/>
        <c:axPos val="b"/>
        <c:numFmt formatCode="0%" sourceLinked="1"/>
        <c:majorTickMark val="out"/>
        <c:minorTickMark val="none"/>
        <c:tickLblPos val="nextTo"/>
        <c:crossAx val="396779584"/>
        <c:crosses val="autoZero"/>
        <c:crossBetween val="between"/>
      </c:valAx>
      <c:catAx>
        <c:axId val="39677958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IN" sz="1197" b="0" i="0" u="none" strike="noStrike" kern="1200" baseline="0">
                <a:solidFill>
                  <a:schemeClr val="tx1"/>
                </a:solidFill>
                <a:latin typeface="+mn-lt"/>
                <a:ea typeface="+mn-ea"/>
                <a:cs typeface="+mn-cs"/>
              </a:defRPr>
            </a:pPr>
            <a:endParaRPr lang="en-US"/>
          </a:p>
        </c:txPr>
        <c:crossAx val="396779192"/>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241122571696039E-4"/>
          <c:y val="7.5190818904984857E-2"/>
          <c:w val="0.99974758877428294"/>
          <c:h val="0.77467979002624698"/>
        </c:manualLayout>
      </c:layout>
      <c:barChart>
        <c:barDir val="col"/>
        <c:grouping val="stacked"/>
        <c:varyColors val="0"/>
        <c:ser>
          <c:idx val="0"/>
          <c:order val="0"/>
          <c:tx>
            <c:strRef>
              <c:f>'Rail only'!$E$85</c:f>
              <c:strCache>
                <c:ptCount val="1"/>
                <c:pt idx="0">
                  <c:v>Start/End</c:v>
                </c:pt>
              </c:strCache>
            </c:strRef>
          </c:tx>
          <c:spPr>
            <a:solidFill>
              <a:srgbClr val="F2F2F2"/>
            </a:solidFill>
            <a:ln>
              <a:noFill/>
            </a:ln>
            <a:effectLst/>
          </c:spPr>
          <c:invertIfNegative val="0"/>
          <c:dPt>
            <c:idx val="1"/>
            <c:invertIfNegative val="0"/>
            <c:bubble3D val="0"/>
            <c:spPr>
              <a:noFill/>
              <a:ln>
                <a:noFill/>
              </a:ln>
              <a:effectLst/>
            </c:spPr>
            <c:extLst xmlns:c16r2="http://schemas.microsoft.com/office/drawing/2015/06/chart">
              <c:ext xmlns:c16="http://schemas.microsoft.com/office/drawing/2014/chart" uri="{C3380CC4-5D6E-409C-BE32-E72D297353CC}">
                <c16:uniqueId val="{00000001-27EB-48C4-BDB9-A95CE3714A29}"/>
              </c:ext>
            </c:extLst>
          </c:dPt>
          <c:dPt>
            <c:idx val="3"/>
            <c:invertIfNegative val="0"/>
            <c:bubble3D val="0"/>
            <c:spPr>
              <a:solidFill>
                <a:schemeClr val="tx2"/>
              </a:solidFill>
              <a:ln>
                <a:noFill/>
              </a:ln>
              <a:effectLst/>
            </c:spPr>
            <c:extLst xmlns:c16r2="http://schemas.microsoft.com/office/drawing/2015/06/chart">
              <c:ext xmlns:c16="http://schemas.microsoft.com/office/drawing/2014/chart" uri="{C3380CC4-5D6E-409C-BE32-E72D297353CC}">
                <c16:uniqueId val="{00000003-27EB-48C4-BDB9-A95CE3714A29}"/>
              </c:ext>
            </c:extLst>
          </c:dPt>
          <c:dLbls>
            <c:dLbl>
              <c:idx val="0"/>
              <c:delete val="1"/>
              <c:extLst xmlns:c16r2="http://schemas.microsoft.com/office/drawing/2015/06/chart">
                <c:ext xmlns:c16="http://schemas.microsoft.com/office/drawing/2014/chart" uri="{C3380CC4-5D6E-409C-BE32-E72D297353CC}">
                  <c16:uniqueId val="{00000004-27EB-48C4-BDB9-A95CE3714A29}"/>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1-27EB-48C4-BDB9-A95CE3714A29}"/>
                </c:ext>
                <c:ext xmlns:c15="http://schemas.microsoft.com/office/drawing/2012/chart" uri="{CE6537A1-D6FC-4f65-9D91-7224C49458BB}"/>
              </c:extLst>
            </c:dLbl>
            <c:dLbl>
              <c:idx val="3"/>
              <c:layout>
                <c:manualLayout>
                  <c:x val="0"/>
                  <c:y val="-0.25632017316386407"/>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27EB-48C4-BDB9-A95CE3714A29}"/>
                </c:ext>
                <c:ext xmlns:c15="http://schemas.microsoft.com/office/drawing/2012/chart" uri="{CE6537A1-D6FC-4f65-9D91-7224C49458BB}">
                  <c15:layout/>
                </c:ext>
              </c:extLst>
            </c:dLbl>
            <c:numFmt formatCode="#,##0" sourceLinked="0"/>
            <c:spPr>
              <a:noFill/>
              <a:ln>
                <a:noFill/>
              </a:ln>
              <a:effectLst/>
            </c:spPr>
            <c:txPr>
              <a:bodyPr rot="0" spcFirstLastPara="1" vertOverflow="ellipsis" vert="horz" wrap="square" anchor="ctr" anchorCtr="1"/>
              <a:lstStyle/>
              <a:p>
                <a:pPr>
                  <a:defRPr lang="en-IN" sz="18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'Rail only'!$D$86:$D$89</c:f>
              <c:strCache>
                <c:ptCount val="4"/>
                <c:pt idx="0">
                  <c:v>Production</c:v>
                </c:pt>
                <c:pt idx="1">
                  <c:v>Imports</c:v>
                </c:pt>
                <c:pt idx="2">
                  <c:v>Exports</c:v>
                </c:pt>
                <c:pt idx="3">
                  <c:v>Demand</c:v>
                </c:pt>
              </c:strCache>
            </c:strRef>
          </c:cat>
          <c:val>
            <c:numRef>
              <c:f>'Rail only'!$E$86:$E$89</c:f>
              <c:numCache>
                <c:formatCode>_(* #,##0_);_(* \(#,##0\);_(* "-"??_);_(@_)</c:formatCode>
                <c:ptCount val="4"/>
                <c:pt idx="0">
                  <c:v>0</c:v>
                </c:pt>
                <c:pt idx="1">
                  <c:v>175</c:v>
                </c:pt>
                <c:pt idx="3">
                  <c:v>187</c:v>
                </c:pt>
              </c:numCache>
            </c:numRef>
          </c:val>
          <c:extLst xmlns:c16r2="http://schemas.microsoft.com/office/drawing/2015/06/chart">
            <c:ext xmlns:c16="http://schemas.microsoft.com/office/drawing/2014/chart" uri="{C3380CC4-5D6E-409C-BE32-E72D297353CC}">
              <c16:uniqueId val="{00000005-27EB-48C4-BDB9-A95CE3714A29}"/>
            </c:ext>
          </c:extLst>
        </c:ser>
        <c:ser>
          <c:idx val="1"/>
          <c:order val="1"/>
          <c:tx>
            <c:strRef>
              <c:f>'Rail only'!$F$85</c:f>
              <c:strCache>
                <c:ptCount val="1"/>
                <c:pt idx="0">
                  <c:v>Base</c:v>
                </c:pt>
              </c:strCache>
            </c:strRef>
          </c:tx>
          <c:spPr>
            <a:noFill/>
            <a:ln>
              <a:noFill/>
            </a:ln>
            <a:effectLst/>
          </c:spPr>
          <c:invertIfNegative val="0"/>
          <c:cat>
            <c:strRef>
              <c:f>'Rail only'!$D$86:$D$89</c:f>
              <c:strCache>
                <c:ptCount val="4"/>
                <c:pt idx="0">
                  <c:v>Production</c:v>
                </c:pt>
                <c:pt idx="1">
                  <c:v>Imports</c:v>
                </c:pt>
                <c:pt idx="2">
                  <c:v>Exports</c:v>
                </c:pt>
                <c:pt idx="3">
                  <c:v>Demand</c:v>
                </c:pt>
              </c:strCache>
            </c:strRef>
          </c:cat>
          <c:val>
            <c:numRef>
              <c:f>'Rail only'!$F$86:$F$89</c:f>
              <c:numCache>
                <c:formatCode>General</c:formatCode>
                <c:ptCount val="4"/>
                <c:pt idx="2" formatCode="_(* #,##0_);_(* \(#,##0\);_(* &quot;-&quot;??_);_(@_)">
                  <c:v>187</c:v>
                </c:pt>
              </c:numCache>
            </c:numRef>
          </c:val>
          <c:extLst xmlns:c16r2="http://schemas.microsoft.com/office/drawing/2015/06/chart">
            <c:ext xmlns:c16="http://schemas.microsoft.com/office/drawing/2014/chart" uri="{C3380CC4-5D6E-409C-BE32-E72D297353CC}">
              <c16:uniqueId val="{00000006-27EB-48C4-BDB9-A95CE3714A29}"/>
            </c:ext>
          </c:extLst>
        </c:ser>
        <c:ser>
          <c:idx val="2"/>
          <c:order val="2"/>
          <c:tx>
            <c:strRef>
              <c:f>'Rail only'!$G$85</c:f>
              <c:strCache>
                <c:ptCount val="1"/>
                <c:pt idx="0">
                  <c:v>Up</c:v>
                </c:pt>
              </c:strCache>
            </c:strRef>
          </c:tx>
          <c:spPr>
            <a:solidFill>
              <a:schemeClr val="bg2">
                <a:lumMod val="40000"/>
                <a:lumOff val="60000"/>
              </a:schemeClr>
            </a:solidFill>
            <a:ln>
              <a:noFill/>
            </a:ln>
            <a:effectLst/>
          </c:spPr>
          <c:invertIfNegative val="0"/>
          <c:dPt>
            <c:idx val="0"/>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8-27EB-48C4-BDB9-A95CE3714A29}"/>
              </c:ext>
            </c:extLst>
          </c:dPt>
          <c:dPt>
            <c:idx val="1"/>
            <c:invertIfNegative val="0"/>
            <c:bubble3D val="0"/>
            <c:spPr>
              <a:solidFill>
                <a:schemeClr val="tx1">
                  <a:lumMod val="85000"/>
                  <a:lumOff val="15000"/>
                </a:schemeClr>
              </a:solidFill>
              <a:ln>
                <a:noFill/>
              </a:ln>
              <a:effectLst/>
            </c:spPr>
            <c:extLst xmlns:c16r2="http://schemas.microsoft.com/office/drawing/2015/06/chart">
              <c:ext xmlns:c16="http://schemas.microsoft.com/office/drawing/2014/chart" uri="{C3380CC4-5D6E-409C-BE32-E72D297353CC}">
                <c16:uniqueId val="{0000000A-27EB-48C4-BDB9-A95CE3714A29}"/>
              </c:ext>
            </c:extLst>
          </c:dPt>
          <c:dPt>
            <c:idx val="2"/>
            <c:invertIfNegative val="0"/>
            <c:bubble3D val="0"/>
            <c:spPr>
              <a:solidFill>
                <a:srgbClr val="0060D7"/>
              </a:solidFill>
              <a:ln>
                <a:solidFill>
                  <a:srgbClr val="0060D7"/>
                </a:solidFill>
              </a:ln>
              <a:effectLst/>
            </c:spPr>
            <c:extLst xmlns:c16r2="http://schemas.microsoft.com/office/drawing/2015/06/chart">
              <c:ext xmlns:c16="http://schemas.microsoft.com/office/drawing/2014/chart" uri="{C3380CC4-5D6E-409C-BE32-E72D297353CC}">
                <c16:uniqueId val="{0000000C-27EB-48C4-BDB9-A95CE3714A29}"/>
              </c:ext>
            </c:extLst>
          </c:dPt>
          <c:dLbls>
            <c:dLbl>
              <c:idx val="0"/>
              <c:layout>
                <c:manualLayout>
                  <c:x val="0"/>
                  <c:y val="-0.22472730006938871"/>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27EB-48C4-BDB9-A95CE3714A29}"/>
                </c:ext>
                <c:ext xmlns:c15="http://schemas.microsoft.com/office/drawing/2012/chart" uri="{CE6537A1-D6FC-4f65-9D91-7224C49458BB}">
                  <c15:layout/>
                </c:ext>
              </c:extLst>
            </c:dLbl>
            <c:dLbl>
              <c:idx val="1"/>
              <c:layout>
                <c:manualLayout>
                  <c:x val="-5.5130457926025009E-17"/>
                  <c:y val="-0.11155712489254226"/>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27EB-48C4-BDB9-A95CE3714A29}"/>
                </c:ext>
                <c:ext xmlns:c15="http://schemas.microsoft.com/office/drawing/2012/chart" uri="{CE6537A1-D6FC-4f65-9D91-7224C49458BB}">
                  <c15:layout/>
                </c:ext>
              </c:extLst>
            </c:dLbl>
            <c:dLbl>
              <c:idx val="2"/>
              <c:layout>
                <c:manualLayout>
                  <c:x val="0"/>
                  <c:y val="-0.1056404363198890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27EB-48C4-BDB9-A95CE3714A29}"/>
                </c:ext>
                <c:ext xmlns:c15="http://schemas.microsoft.com/office/drawing/2012/chart" uri="{CE6537A1-D6FC-4f65-9D91-7224C49458BB}">
                  <c15:layout/>
                </c:ext>
              </c:extLst>
            </c:dLbl>
            <c:numFmt formatCode="#,##0" sourceLinked="0"/>
            <c:spPr>
              <a:noFill/>
              <a:ln>
                <a:noFill/>
              </a:ln>
              <a:effectLst/>
            </c:spPr>
            <c:txPr>
              <a:bodyPr rot="0" spcFirstLastPara="1" vertOverflow="ellipsis" vert="horz" wrap="square" anchor="ctr" anchorCtr="1"/>
              <a:lstStyle/>
              <a:p>
                <a:pPr>
                  <a:defRPr lang="en-IN" sz="18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'Rail only'!$D$86:$D$89</c:f>
              <c:strCache>
                <c:ptCount val="4"/>
                <c:pt idx="0">
                  <c:v>Production</c:v>
                </c:pt>
                <c:pt idx="1">
                  <c:v>Imports</c:v>
                </c:pt>
                <c:pt idx="2">
                  <c:v>Exports</c:v>
                </c:pt>
                <c:pt idx="3">
                  <c:v>Demand</c:v>
                </c:pt>
              </c:strCache>
            </c:strRef>
          </c:cat>
          <c:val>
            <c:numRef>
              <c:f>'Rail only'!$G$86:$G$89</c:f>
              <c:numCache>
                <c:formatCode>_(* #,##0_);_(* \(#,##0\);_(* "-"??_);_(@_)</c:formatCode>
                <c:ptCount val="4"/>
                <c:pt idx="0">
                  <c:v>175</c:v>
                </c:pt>
                <c:pt idx="1">
                  <c:v>51</c:v>
                </c:pt>
                <c:pt idx="2">
                  <c:v>39</c:v>
                </c:pt>
              </c:numCache>
            </c:numRef>
          </c:val>
          <c:extLst xmlns:c16r2="http://schemas.microsoft.com/office/drawing/2015/06/chart">
            <c:ext xmlns:c16="http://schemas.microsoft.com/office/drawing/2014/chart" uri="{C3380CC4-5D6E-409C-BE32-E72D297353CC}">
              <c16:uniqueId val="{0000000F-27EB-48C4-BDB9-A95CE3714A29}"/>
            </c:ext>
          </c:extLst>
        </c:ser>
        <c:ser>
          <c:idx val="3"/>
          <c:order val="3"/>
          <c:tx>
            <c:strRef>
              <c:f>'Rail only'!$H$85</c:f>
              <c:strCache>
                <c:ptCount val="1"/>
                <c:pt idx="0">
                  <c:v>Down</c:v>
                </c:pt>
              </c:strCache>
            </c:strRef>
          </c:tx>
          <c:spPr>
            <a:solidFill>
              <a:schemeClr val="bg2">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lang="en-IN" sz="12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'Rail only'!$D$86:$D$89</c:f>
              <c:strCache>
                <c:ptCount val="4"/>
                <c:pt idx="0">
                  <c:v>Production</c:v>
                </c:pt>
                <c:pt idx="1">
                  <c:v>Imports</c:v>
                </c:pt>
                <c:pt idx="2">
                  <c:v>Exports</c:v>
                </c:pt>
                <c:pt idx="3">
                  <c:v>Demand</c:v>
                </c:pt>
              </c:strCache>
            </c:strRef>
          </c:cat>
          <c:val>
            <c:numRef>
              <c:f>'Rail only'!$H$86:$H$89</c:f>
              <c:numCache>
                <c:formatCode>General</c:formatCode>
                <c:ptCount val="4"/>
              </c:numCache>
            </c:numRef>
          </c:val>
          <c:extLst xmlns:c16r2="http://schemas.microsoft.com/office/drawing/2015/06/chart">
            <c:ext xmlns:c16="http://schemas.microsoft.com/office/drawing/2014/chart" uri="{C3380CC4-5D6E-409C-BE32-E72D297353CC}">
              <c16:uniqueId val="{00000010-27EB-48C4-BDB9-A95CE3714A29}"/>
            </c:ext>
          </c:extLst>
        </c:ser>
        <c:dLbls>
          <c:showLegendKey val="0"/>
          <c:showVal val="0"/>
          <c:showCatName val="0"/>
          <c:showSerName val="0"/>
          <c:showPercent val="0"/>
          <c:showBubbleSize val="0"/>
        </c:dLbls>
        <c:gapWidth val="70"/>
        <c:overlap val="100"/>
        <c:axId val="396772920"/>
        <c:axId val="396774096"/>
      </c:barChart>
      <c:catAx>
        <c:axId val="396772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IN" sz="1200" b="0" i="0" u="none" strike="noStrike" kern="1200" baseline="0">
                <a:solidFill>
                  <a:schemeClr val="tx1">
                    <a:lumMod val="65000"/>
                    <a:lumOff val="35000"/>
                  </a:schemeClr>
                </a:solidFill>
                <a:latin typeface="+mn-lt"/>
                <a:ea typeface="+mn-ea"/>
                <a:cs typeface="+mn-cs"/>
              </a:defRPr>
            </a:pPr>
            <a:endParaRPr lang="en-US"/>
          </a:p>
        </c:txPr>
        <c:crossAx val="396774096"/>
        <c:crosses val="autoZero"/>
        <c:auto val="1"/>
        <c:lblAlgn val="ctr"/>
        <c:lblOffset val="100"/>
        <c:noMultiLvlLbl val="0"/>
      </c:catAx>
      <c:valAx>
        <c:axId val="396774096"/>
        <c:scaling>
          <c:orientation val="minMax"/>
          <c:max val="350"/>
          <c:min val="0"/>
        </c:scaling>
        <c:delete val="1"/>
        <c:axPos val="l"/>
        <c:numFmt formatCode="_(* #,##0_);_(* \(#,##0\);_(* &quot;-&quot;??_);_(@_)" sourceLinked="1"/>
        <c:majorTickMark val="out"/>
        <c:minorTickMark val="none"/>
        <c:tickLblPos val="nextTo"/>
        <c:crossAx val="396772920"/>
        <c:crosses val="autoZero"/>
        <c:crossBetween val="between"/>
        <c:majorUnit val="50"/>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prstDash val="solid"/>
    </a:ln>
    <a:effectLst/>
  </c:spPr>
  <c:txPr>
    <a:bodyPr/>
    <a:lstStyle/>
    <a:p>
      <a:pPr>
        <a:defRPr sz="12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241122571696039E-4"/>
          <c:y val="0"/>
          <c:w val="0.99974758877428294"/>
          <c:h val="0.86699507980943935"/>
        </c:manualLayout>
      </c:layout>
      <c:barChart>
        <c:barDir val="col"/>
        <c:grouping val="stacked"/>
        <c:varyColors val="0"/>
        <c:ser>
          <c:idx val="0"/>
          <c:order val="0"/>
          <c:tx>
            <c:strRef>
              <c:f>'Rail only'!$E$85</c:f>
              <c:strCache>
                <c:ptCount val="1"/>
                <c:pt idx="0">
                  <c:v>Start/End</c:v>
                </c:pt>
              </c:strCache>
            </c:strRef>
          </c:tx>
          <c:spPr>
            <a:solidFill>
              <a:schemeClr val="bg1"/>
            </a:solidFill>
            <a:ln>
              <a:noFill/>
            </a:ln>
            <a:effectLst/>
          </c:spPr>
          <c:invertIfNegative val="0"/>
          <c:cat>
            <c:strRef>
              <c:f>'Rail only'!$D$86:$D$87</c:f>
              <c:strCache>
                <c:ptCount val="2"/>
                <c:pt idx="1">
                  <c:v>Demand</c:v>
                </c:pt>
              </c:strCache>
            </c:strRef>
          </c:cat>
          <c:val>
            <c:numRef>
              <c:f>'Rail only'!$E$86:$E$87</c:f>
              <c:numCache>
                <c:formatCode>General</c:formatCode>
                <c:ptCount val="2"/>
                <c:pt idx="0" formatCode="_(* #,##0_);_(* \(#,##0\);_(* &quot;-&quot;??_);_(@_)">
                  <c:v>0</c:v>
                </c:pt>
              </c:numCache>
            </c:numRef>
          </c:val>
          <c:extLst xmlns:c16r2="http://schemas.microsoft.com/office/drawing/2015/06/chart">
            <c:ext xmlns:c16="http://schemas.microsoft.com/office/drawing/2014/chart" uri="{C3380CC4-5D6E-409C-BE32-E72D297353CC}">
              <c16:uniqueId val="{00000000-D66D-40B6-8EF4-ADFDC0DCB992}"/>
            </c:ext>
          </c:extLst>
        </c:ser>
        <c:ser>
          <c:idx val="1"/>
          <c:order val="1"/>
          <c:tx>
            <c:strRef>
              <c:f>'Rail only'!$F$85</c:f>
              <c:strCache>
                <c:ptCount val="1"/>
                <c:pt idx="0">
                  <c:v>Base</c:v>
                </c:pt>
              </c:strCache>
            </c:strRef>
          </c:tx>
          <c:spPr>
            <a:noFill/>
            <a:ln>
              <a:noFill/>
            </a:ln>
            <a:effectLst/>
          </c:spPr>
          <c:invertIfNegative val="0"/>
          <c:cat>
            <c:strRef>
              <c:f>'Rail only'!$D$86:$D$87</c:f>
              <c:strCache>
                <c:ptCount val="2"/>
                <c:pt idx="1">
                  <c:v>Demand</c:v>
                </c:pt>
              </c:strCache>
            </c:strRef>
          </c:cat>
          <c:val>
            <c:numRef>
              <c:f>'Rail only'!$F$86:$F$87</c:f>
              <c:numCache>
                <c:formatCode>General</c:formatCode>
                <c:ptCount val="2"/>
              </c:numCache>
            </c:numRef>
          </c:val>
          <c:extLst xmlns:c16r2="http://schemas.microsoft.com/office/drawing/2015/06/chart">
            <c:ext xmlns:c16="http://schemas.microsoft.com/office/drawing/2014/chart" uri="{C3380CC4-5D6E-409C-BE32-E72D297353CC}">
              <c16:uniqueId val="{00000001-D66D-40B6-8EF4-ADFDC0DCB992}"/>
            </c:ext>
          </c:extLst>
        </c:ser>
        <c:ser>
          <c:idx val="2"/>
          <c:order val="2"/>
          <c:tx>
            <c:strRef>
              <c:f>'Rail only'!$G$85</c:f>
              <c:strCache>
                <c:ptCount val="1"/>
                <c:pt idx="0">
                  <c:v>Up</c:v>
                </c:pt>
              </c:strCache>
            </c:strRef>
          </c:tx>
          <c:spPr>
            <a:solidFill>
              <a:schemeClr val="accent2"/>
            </a:solidFill>
            <a:ln>
              <a:noFill/>
            </a:ln>
            <a:effectLst/>
          </c:spPr>
          <c:invertIfNegative val="0"/>
          <c:dPt>
            <c:idx val="1"/>
            <c:invertIfNegative val="0"/>
            <c:bubble3D val="0"/>
            <c:spPr>
              <a:solidFill>
                <a:srgbClr val="FFC83D"/>
              </a:solidFill>
              <a:ln>
                <a:noFill/>
              </a:ln>
              <a:effectLst/>
            </c:spPr>
            <c:extLst xmlns:c16r2="http://schemas.microsoft.com/office/drawing/2015/06/chart">
              <c:ext xmlns:c16="http://schemas.microsoft.com/office/drawing/2014/chart" uri="{C3380CC4-5D6E-409C-BE32-E72D297353CC}">
                <c16:uniqueId val="{00000006-D66D-40B6-8EF4-ADFDC0DCB992}"/>
              </c:ext>
            </c:extLst>
          </c:dPt>
          <c:dLbls>
            <c:dLbl>
              <c:idx val="0"/>
              <c:layout>
                <c:manualLayout>
                  <c:x val="1.8974732350893204E-5"/>
                  <c:y val="-0.38770061418683838"/>
                </c:manualLayout>
              </c:layout>
              <c:numFmt formatCode="#,##0" sourceLinked="0"/>
              <c:spPr>
                <a:noFill/>
                <a:ln>
                  <a:noFill/>
                </a:ln>
                <a:effectLst/>
              </c:spPr>
              <c:txPr>
                <a:bodyPr rot="0" spcFirstLastPara="1" vertOverflow="ellipsis" vert="horz" wrap="square" lIns="0" tIns="19050" rIns="38100" bIns="19050" anchor="ctr" anchorCtr="1">
                  <a:noAutofit/>
                </a:bodyPr>
                <a:lstStyle/>
                <a:p>
                  <a:pPr>
                    <a:defRPr lang="en-IN"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D66D-40B6-8EF4-ADFDC0DCB992}"/>
                </c:ext>
                <c:ext xmlns:c15="http://schemas.microsoft.com/office/drawing/2012/chart" uri="{CE6537A1-D6FC-4f65-9D91-7224C49458BB}">
                  <c15:layout>
                    <c:manualLayout>
                      <c:w val="0.29665542491743702"/>
                      <c:h val="8.265009666209E-2"/>
                    </c:manualLayout>
                  </c15:layout>
                </c:ext>
              </c:extLst>
            </c:dLbl>
            <c:dLbl>
              <c:idx val="1"/>
              <c:layout>
                <c:manualLayout>
                  <c:x val="-9.4572828555988964E-3"/>
                  <c:y val="-0.42478801666101584"/>
                </c:manualLayout>
              </c:layout>
              <c:numFmt formatCode="#,##0" sourceLinked="0"/>
              <c:spPr>
                <a:noFill/>
                <a:ln>
                  <a:noFill/>
                </a:ln>
                <a:effectLst/>
              </c:spPr>
              <c:txPr>
                <a:bodyPr rot="0" spcFirstLastPara="1" vertOverflow="ellipsis" horzOverflow="clip" vert="horz" wrap="square" lIns="0" tIns="19050" rIns="38100" bIns="19050" anchor="ctr" anchorCtr="1">
                  <a:spAutoFit/>
                </a:bodyPr>
                <a:lstStyle/>
                <a:p>
                  <a:pPr>
                    <a:defRPr lang="en-IN"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D66D-40B6-8EF4-ADFDC0DCB992}"/>
                </c:ext>
                <c:ext xmlns:c15="http://schemas.microsoft.com/office/drawing/2012/chart" uri="{CE6537A1-D6FC-4f65-9D91-7224C49458BB}">
                  <c15:spPr xmlns:c15="http://schemas.microsoft.com/office/drawing/2012/chart">
                    <a:prstGeom prst="rect">
                      <a:avLst/>
                    </a:prstGeom>
                  </c15:spPr>
                  <c15:layout>
                    <c:manualLayout>
                      <c:w val="0.26007421781980783"/>
                      <c:h val="0.11030966557490537"/>
                    </c:manualLayout>
                  </c15:layout>
                </c:ext>
              </c:extLst>
            </c:dLbl>
            <c:numFmt formatCode="#,##0" sourceLinked="0"/>
            <c:spPr>
              <a:noFill/>
              <a:ln>
                <a:noFill/>
              </a:ln>
              <a:effectLst/>
            </c:spPr>
            <c:txPr>
              <a:bodyPr rot="0" spcFirstLastPara="1" vertOverflow="ellipsis" vert="horz" wrap="square" lIns="0" tIns="19050" rIns="38100" bIns="19050" anchor="ctr" anchorCtr="1">
                <a:spAutoFit/>
              </a:bodyPr>
              <a:lstStyle/>
              <a:p>
                <a:pPr>
                  <a:defRPr lang="en-IN"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'Rail only'!$D$86:$D$87</c:f>
              <c:strCache>
                <c:ptCount val="2"/>
                <c:pt idx="1">
                  <c:v>Demand</c:v>
                </c:pt>
              </c:strCache>
            </c:strRef>
          </c:cat>
          <c:val>
            <c:numRef>
              <c:f>'Rail only'!$G$86:$G$87</c:f>
              <c:numCache>
                <c:formatCode>_(* #,##0_);_(* \(#,##0\);_(* "-"??_);_(@_)</c:formatCode>
                <c:ptCount val="2"/>
                <c:pt idx="0">
                  <c:v>254</c:v>
                </c:pt>
                <c:pt idx="1">
                  <c:v>286</c:v>
                </c:pt>
              </c:numCache>
            </c:numRef>
          </c:val>
          <c:extLst xmlns:c16r2="http://schemas.microsoft.com/office/drawing/2015/06/chart">
            <c:ext xmlns:c16="http://schemas.microsoft.com/office/drawing/2014/chart" uri="{C3380CC4-5D6E-409C-BE32-E72D297353CC}">
              <c16:uniqueId val="{00000007-D66D-40B6-8EF4-ADFDC0DCB992}"/>
            </c:ext>
          </c:extLst>
        </c:ser>
        <c:ser>
          <c:idx val="3"/>
          <c:order val="3"/>
          <c:tx>
            <c:strRef>
              <c:f>'Rail only'!$H$85</c:f>
              <c:strCache>
                <c:ptCount val="1"/>
                <c:pt idx="0">
                  <c:v>Down</c:v>
                </c:pt>
              </c:strCache>
            </c:strRef>
          </c:tx>
          <c:spPr>
            <a:solidFill>
              <a:schemeClr val="bg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IN" sz="1100"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'Rail only'!$D$86:$D$87</c:f>
              <c:strCache>
                <c:ptCount val="2"/>
                <c:pt idx="1">
                  <c:v>Demand</c:v>
                </c:pt>
              </c:strCache>
            </c:strRef>
          </c:cat>
          <c:val>
            <c:numRef>
              <c:f>'Rail only'!$H$86:$H$87</c:f>
              <c:numCache>
                <c:formatCode>General</c:formatCode>
                <c:ptCount val="2"/>
              </c:numCache>
            </c:numRef>
          </c:val>
          <c:extLst xmlns:c16r2="http://schemas.microsoft.com/office/drawing/2015/06/chart">
            <c:ext xmlns:c16="http://schemas.microsoft.com/office/drawing/2014/chart" uri="{C3380CC4-5D6E-409C-BE32-E72D297353CC}">
              <c16:uniqueId val="{00000008-D66D-40B6-8EF4-ADFDC0DCB992}"/>
            </c:ext>
          </c:extLst>
        </c:ser>
        <c:dLbls>
          <c:showLegendKey val="0"/>
          <c:showVal val="0"/>
          <c:showCatName val="0"/>
          <c:showSerName val="0"/>
          <c:showPercent val="0"/>
          <c:showBubbleSize val="0"/>
        </c:dLbls>
        <c:gapWidth val="87"/>
        <c:overlap val="100"/>
        <c:axId val="306059120"/>
        <c:axId val="306062648"/>
      </c:barChart>
      <c:catAx>
        <c:axId val="306059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lang="en-IN" sz="1200" b="1" i="0" u="none" strike="noStrike" kern="1200" baseline="0">
                <a:solidFill>
                  <a:schemeClr val="tx1"/>
                </a:solidFill>
                <a:latin typeface="+mn-lt"/>
                <a:ea typeface="+mn-ea"/>
                <a:cs typeface="+mn-cs"/>
              </a:defRPr>
            </a:pPr>
            <a:endParaRPr lang="en-US"/>
          </a:p>
        </c:txPr>
        <c:crossAx val="306062648"/>
        <c:crosses val="autoZero"/>
        <c:auto val="1"/>
        <c:lblAlgn val="l"/>
        <c:lblOffset val="100"/>
        <c:noMultiLvlLbl val="0"/>
      </c:catAx>
      <c:valAx>
        <c:axId val="306062648"/>
        <c:scaling>
          <c:orientation val="minMax"/>
          <c:max val="350"/>
          <c:min val="0"/>
        </c:scaling>
        <c:delete val="1"/>
        <c:axPos val="l"/>
        <c:numFmt formatCode="_(* #,##0_);_(* \(#,##0\);_(* &quot;-&quot;??_);_(@_)" sourceLinked="1"/>
        <c:majorTickMark val="out"/>
        <c:minorTickMark val="none"/>
        <c:tickLblPos val="nextTo"/>
        <c:crossAx val="306059120"/>
        <c:crosses val="autoZero"/>
        <c:crossBetween val="between"/>
        <c:majorUnit val="50"/>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prstDash val="solid"/>
    </a:ln>
    <a:effectLst/>
  </c:spPr>
  <c:txPr>
    <a:bodyPr/>
    <a:lstStyle/>
    <a:p>
      <a:pPr>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9.30%</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Sheet1!$A$2:$A$7</c:f>
              <c:numCache>
                <c:formatCode>General</c:formatCode>
                <c:ptCount val="6"/>
                <c:pt idx="0">
                  <c:v>2022</c:v>
                </c:pt>
                <c:pt idx="1">
                  <c:v>2025</c:v>
                </c:pt>
                <c:pt idx="2">
                  <c:v>2030</c:v>
                </c:pt>
                <c:pt idx="3">
                  <c:v>2035</c:v>
                </c:pt>
                <c:pt idx="4">
                  <c:v>2040</c:v>
                </c:pt>
                <c:pt idx="5">
                  <c:v>2047</c:v>
                </c:pt>
              </c:numCache>
            </c:numRef>
          </c:cat>
          <c:val>
            <c:numRef>
              <c:f>Sheet1!$B$2:$B$7</c:f>
              <c:numCache>
                <c:formatCode>0</c:formatCode>
                <c:ptCount val="6"/>
                <c:pt idx="0" formatCode="General">
                  <c:v>212</c:v>
                </c:pt>
                <c:pt idx="1">
                  <c:v>276.81928770000002</c:v>
                </c:pt>
                <c:pt idx="2">
                  <c:v>431.81443539999998</c:v>
                </c:pt>
                <c:pt idx="3">
                  <c:v>673.59362190000002</c:v>
                </c:pt>
                <c:pt idx="4">
                  <c:v>1050.7484939999999</c:v>
                </c:pt>
                <c:pt idx="5">
                  <c:v>1958.122734</c:v>
                </c:pt>
              </c:numCache>
            </c:numRef>
          </c:val>
          <c:smooth val="0"/>
          <c:extLst xmlns:c16r2="http://schemas.microsoft.com/office/drawing/2015/06/chart">
            <c:ext xmlns:c16="http://schemas.microsoft.com/office/drawing/2014/chart" uri="{C3380CC4-5D6E-409C-BE32-E72D297353CC}">
              <c16:uniqueId val="{00000000-4DD4-4723-884E-597C1903963F}"/>
            </c:ext>
          </c:extLst>
        </c:ser>
        <c:ser>
          <c:idx val="1"/>
          <c:order val="1"/>
          <c:tx>
            <c:strRef>
              <c:f>Sheet1!$C$1</c:f>
              <c:strCache>
                <c:ptCount val="1"/>
                <c:pt idx="0">
                  <c:v>8%</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Sheet1!$A$2:$A$7</c:f>
              <c:numCache>
                <c:formatCode>General</c:formatCode>
                <c:ptCount val="6"/>
                <c:pt idx="0">
                  <c:v>2022</c:v>
                </c:pt>
                <c:pt idx="1">
                  <c:v>2025</c:v>
                </c:pt>
                <c:pt idx="2">
                  <c:v>2030</c:v>
                </c:pt>
                <c:pt idx="3">
                  <c:v>2035</c:v>
                </c:pt>
                <c:pt idx="4">
                  <c:v>2040</c:v>
                </c:pt>
                <c:pt idx="5">
                  <c:v>2047</c:v>
                </c:pt>
              </c:numCache>
            </c:numRef>
          </c:cat>
          <c:val>
            <c:numRef>
              <c:f>Sheet1!$C$2:$C$7</c:f>
              <c:numCache>
                <c:formatCode>0</c:formatCode>
                <c:ptCount val="6"/>
                <c:pt idx="0" formatCode="General">
                  <c:v>212</c:v>
                </c:pt>
                <c:pt idx="1">
                  <c:v>267.058944</c:v>
                </c:pt>
                <c:pt idx="2">
                  <c:v>392.39720460000001</c:v>
                </c:pt>
                <c:pt idx="3">
                  <c:v>576.56022989999997</c:v>
                </c:pt>
                <c:pt idx="4">
                  <c:v>847.15613380000002</c:v>
                </c:pt>
                <c:pt idx="5">
                  <c:v>1451.8767419999999</c:v>
                </c:pt>
              </c:numCache>
            </c:numRef>
          </c:val>
          <c:smooth val="0"/>
          <c:extLst xmlns:c16r2="http://schemas.microsoft.com/office/drawing/2015/06/chart">
            <c:ext xmlns:c16="http://schemas.microsoft.com/office/drawing/2014/chart" uri="{C3380CC4-5D6E-409C-BE32-E72D297353CC}">
              <c16:uniqueId val="{00000001-4DD4-4723-884E-597C1903963F}"/>
            </c:ext>
          </c:extLst>
        </c:ser>
        <c:ser>
          <c:idx val="2"/>
          <c:order val="2"/>
          <c:tx>
            <c:strRef>
              <c:f>Sheet1!$D$1</c:f>
              <c:strCache>
                <c:ptCount val="1"/>
                <c:pt idx="0">
                  <c:v>7%</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Sheet1!$A$2:$A$7</c:f>
              <c:numCache>
                <c:formatCode>General</c:formatCode>
                <c:ptCount val="6"/>
                <c:pt idx="0">
                  <c:v>2022</c:v>
                </c:pt>
                <c:pt idx="1">
                  <c:v>2025</c:v>
                </c:pt>
                <c:pt idx="2">
                  <c:v>2030</c:v>
                </c:pt>
                <c:pt idx="3">
                  <c:v>2035</c:v>
                </c:pt>
                <c:pt idx="4">
                  <c:v>2040</c:v>
                </c:pt>
                <c:pt idx="5">
                  <c:v>2047</c:v>
                </c:pt>
              </c:numCache>
            </c:numRef>
          </c:cat>
          <c:val>
            <c:numRef>
              <c:f>Sheet1!$D$2:$D$7</c:f>
              <c:numCache>
                <c:formatCode>0</c:formatCode>
                <c:ptCount val="6"/>
                <c:pt idx="0" formatCode="General">
                  <c:v>212</c:v>
                </c:pt>
                <c:pt idx="1">
                  <c:v>259.70911599999999</c:v>
                </c:pt>
                <c:pt idx="2">
                  <c:v>364.25547010000003</c:v>
                </c:pt>
                <c:pt idx="3">
                  <c:v>510.88713999999999</c:v>
                </c:pt>
                <c:pt idx="4">
                  <c:v>716.54564249999999</c:v>
                </c:pt>
                <c:pt idx="5">
                  <c:v>1150.61572</c:v>
                </c:pt>
              </c:numCache>
            </c:numRef>
          </c:val>
          <c:smooth val="0"/>
          <c:extLst xmlns:c16r2="http://schemas.microsoft.com/office/drawing/2015/06/chart">
            <c:ext xmlns:c16="http://schemas.microsoft.com/office/drawing/2014/chart" uri="{C3380CC4-5D6E-409C-BE32-E72D297353CC}">
              <c16:uniqueId val="{00000002-4DD4-4723-884E-597C1903963F}"/>
            </c:ext>
          </c:extLst>
        </c:ser>
        <c:dLbls>
          <c:showLegendKey val="0"/>
          <c:showVal val="0"/>
          <c:showCatName val="0"/>
          <c:showSerName val="0"/>
          <c:showPercent val="0"/>
          <c:showBubbleSize val="0"/>
        </c:dLbls>
        <c:marker val="1"/>
        <c:smooth val="0"/>
        <c:axId val="303104832"/>
        <c:axId val="407762280"/>
      </c:lineChart>
      <c:catAx>
        <c:axId val="303104832"/>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IN" dirty="0"/>
                  <a:t>Key years</a:t>
                </a:r>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7762280"/>
        <c:crosses val="autoZero"/>
        <c:auto val="1"/>
        <c:lblAlgn val="ctr"/>
        <c:lblOffset val="100"/>
        <c:noMultiLvlLbl val="0"/>
      </c:catAx>
      <c:valAx>
        <c:axId val="4077622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IN" dirty="0"/>
                  <a:t>Market Size (Billion USD)</a:t>
                </a:r>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310483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layout>
        <c:manualLayout>
          <c:xMode val="edge"/>
          <c:yMode val="edge"/>
          <c:x val="0.23642874912494871"/>
          <c:y val="0.28378352703453319"/>
          <c:w val="0.36549665310939733"/>
          <c:h val="7.749985191609398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lang="en-IN" sz="20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sz="2000" b="1" dirty="0">
                <a:solidFill>
                  <a:schemeClr val="tx1"/>
                </a:solidFill>
                <a:latin typeface="Times New Roman" panose="02020603050405020304" pitchFamily="18" charset="0"/>
                <a:cs typeface="Times New Roman" panose="02020603050405020304" pitchFamily="18" charset="0"/>
              </a:rPr>
              <a:t>Global Chemical Sales by</a:t>
            </a:r>
            <a:r>
              <a:rPr lang="en-US" sz="2000" b="1" baseline="0" dirty="0">
                <a:solidFill>
                  <a:schemeClr val="tx1"/>
                </a:solidFill>
                <a:latin typeface="Times New Roman" panose="02020603050405020304" pitchFamily="18" charset="0"/>
                <a:cs typeface="Times New Roman" panose="02020603050405020304" pitchFamily="18" charset="0"/>
              </a:rPr>
              <a:t> </a:t>
            </a:r>
            <a:r>
              <a:rPr lang="en-US" sz="2000" b="1" dirty="0">
                <a:solidFill>
                  <a:schemeClr val="tx1"/>
                </a:solidFill>
                <a:latin typeface="Times New Roman" panose="02020603050405020304" pitchFamily="18" charset="0"/>
                <a:cs typeface="Times New Roman" panose="02020603050405020304" pitchFamily="18" charset="0"/>
              </a:rPr>
              <a:t>Country</a:t>
            </a:r>
            <a:r>
              <a:rPr lang="en-US" sz="2000" b="1" baseline="0" dirty="0">
                <a:solidFill>
                  <a:schemeClr val="tx1"/>
                </a:solidFill>
                <a:latin typeface="Times New Roman" panose="02020603050405020304" pitchFamily="18" charset="0"/>
                <a:cs typeface="Times New Roman" panose="02020603050405020304" pitchFamily="18" charset="0"/>
              </a:rPr>
              <a:t> </a:t>
            </a:r>
            <a:endParaRPr lang="en-US" sz="2000" b="1" dirty="0">
              <a:solidFill>
                <a:schemeClr val="tx1"/>
              </a:solidFill>
              <a:latin typeface="Times New Roman" panose="02020603050405020304" pitchFamily="18" charset="0"/>
              <a:cs typeface="Times New Roman" panose="02020603050405020304" pitchFamily="18" charset="0"/>
            </a:endParaRPr>
          </a:p>
        </c:rich>
      </c:tx>
      <c:layout>
        <c:manualLayout>
          <c:xMode val="edge"/>
          <c:yMode val="edge"/>
          <c:x val="0.19139111886962934"/>
          <c:y val="3.0012658526157032E-2"/>
        </c:manualLayout>
      </c:layout>
      <c:overlay val="0"/>
      <c:spPr>
        <a:noFill/>
        <a:ln>
          <a:noFill/>
        </a:ln>
        <a:effectLst/>
      </c:spPr>
      <c:txPr>
        <a:bodyPr rot="0" spcFirstLastPara="1" vertOverflow="ellipsis" vert="horz" wrap="square" anchor="ctr" anchorCtr="1"/>
        <a:lstStyle/>
        <a:p>
          <a:pPr>
            <a:defRPr lang="en-IN" sz="20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27411954952266288"/>
          <c:y val="0.22266988657817743"/>
          <c:w val="0.43259441004545302"/>
          <c:h val="0.7033843118574068"/>
        </c:manualLayout>
      </c:layout>
      <c:pieChart>
        <c:varyColors val="1"/>
        <c:ser>
          <c:idx val="0"/>
          <c:order val="0"/>
          <c:tx>
            <c:strRef>
              <c:f>Sheet1!$B$1</c:f>
              <c:strCache>
                <c:ptCount val="1"/>
                <c:pt idx="0">
                  <c:v>Sales</c:v>
                </c:pt>
              </c:strCache>
            </c:strRef>
          </c:tx>
          <c:dPt>
            <c:idx val="0"/>
            <c:bubble3D val="0"/>
            <c:spPr>
              <a:solidFill>
                <a:schemeClr val="accent4">
                  <a:tint val="42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1CD0-4E62-BBBD-5F9AFA669D8A}"/>
              </c:ext>
            </c:extLst>
          </c:dPt>
          <c:dPt>
            <c:idx val="1"/>
            <c:bubble3D val="0"/>
            <c:spPr>
              <a:solidFill>
                <a:schemeClr val="accent4">
                  <a:tint val="54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1CD0-4E62-BBBD-5F9AFA669D8A}"/>
              </c:ext>
            </c:extLst>
          </c:dPt>
          <c:dPt>
            <c:idx val="2"/>
            <c:bubble3D val="0"/>
            <c:spPr>
              <a:solidFill>
                <a:schemeClr val="accent4">
                  <a:tint val="6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1CD0-4E62-BBBD-5F9AFA669D8A}"/>
              </c:ext>
            </c:extLst>
          </c:dPt>
          <c:dPt>
            <c:idx val="3"/>
            <c:bubble3D val="0"/>
            <c:spPr>
              <a:solidFill>
                <a:schemeClr val="accent4">
                  <a:tint val="77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1CD0-4E62-BBBD-5F9AFA669D8A}"/>
              </c:ext>
            </c:extLst>
          </c:dPt>
          <c:dPt>
            <c:idx val="4"/>
            <c:bubble3D val="0"/>
            <c:spPr>
              <a:solidFill>
                <a:schemeClr val="accent4">
                  <a:tint val="89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1CD0-4E62-BBBD-5F9AFA669D8A}"/>
              </c:ext>
            </c:extLst>
          </c:dPt>
          <c:dPt>
            <c:idx val="5"/>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B-1CD0-4E62-BBBD-5F9AFA669D8A}"/>
              </c:ext>
            </c:extLst>
          </c:dPt>
          <c:dPt>
            <c:idx val="6"/>
            <c:bubble3D val="0"/>
            <c:spPr>
              <a:solidFill>
                <a:schemeClr val="accent4">
                  <a:shade val="88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1CD0-4E62-BBBD-5F9AFA669D8A}"/>
              </c:ext>
            </c:extLst>
          </c:dPt>
          <c:dPt>
            <c:idx val="7"/>
            <c:bubble3D val="0"/>
            <c:spPr>
              <a:solidFill>
                <a:schemeClr val="accent4">
                  <a:shade val="76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1CD0-4E62-BBBD-5F9AFA669D8A}"/>
              </c:ext>
            </c:extLst>
          </c:dPt>
          <c:dPt>
            <c:idx val="8"/>
            <c:bubble3D val="0"/>
            <c:spPr>
              <a:solidFill>
                <a:schemeClr val="accent4">
                  <a:shade val="6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1-1CD0-4E62-BBBD-5F9AFA669D8A}"/>
              </c:ext>
            </c:extLst>
          </c:dPt>
          <c:dPt>
            <c:idx val="9"/>
            <c:bubble3D val="0"/>
            <c:spPr>
              <a:solidFill>
                <a:schemeClr val="accent4">
                  <a:shade val="53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3-1CD0-4E62-BBBD-5F9AFA669D8A}"/>
              </c:ext>
            </c:extLst>
          </c:dPt>
          <c:dPt>
            <c:idx val="10"/>
            <c:bubble3D val="0"/>
            <c:spPr>
              <a:solidFill>
                <a:srgbClr val="EB8C00"/>
              </a:solidFill>
              <a:ln w="19050">
                <a:solidFill>
                  <a:schemeClr val="lt1"/>
                </a:solidFill>
              </a:ln>
              <a:effectLst/>
            </c:spPr>
            <c:extLst xmlns:c16r2="http://schemas.microsoft.com/office/drawing/2015/06/chart">
              <c:ext xmlns:c16="http://schemas.microsoft.com/office/drawing/2014/chart" uri="{C3380CC4-5D6E-409C-BE32-E72D297353CC}">
                <c16:uniqueId val="{00000015-1CD0-4E62-BBBD-5F9AFA669D8A}"/>
              </c:ext>
            </c:extLst>
          </c:dPt>
          <c:dLbls>
            <c:dLbl>
              <c:idx val="0"/>
              <c:layout>
                <c:manualLayout>
                  <c:x val="-7.5789333118572222E-2"/>
                  <c:y val="-9.2092515080048534E-3"/>
                </c:manualLayout>
              </c:layout>
              <c:numFmt formatCode="0%" sourceLinked="0"/>
              <c:spPr>
                <a:solidFill>
                  <a:schemeClr val="accent4">
                    <a:lumMod val="20000"/>
                    <a:lumOff val="80000"/>
                  </a:schemeClr>
                </a:solidFill>
                <a:ln>
                  <a:noFill/>
                </a:ln>
                <a:effectLst/>
              </c:spPr>
              <c:txPr>
                <a:bodyPr rot="0" spcFirstLastPara="1" vertOverflow="ellipsis" vert="horz" wrap="square" lIns="38100" tIns="19050" rIns="38100" bIns="19050" anchor="ctr" anchorCtr="1">
                  <a:spAutoFit/>
                </a:bodyPr>
                <a:lstStyle/>
                <a:p>
                  <a:pPr>
                    <a:defRPr lang="en-IN" sz="1600" b="1" i="0" u="none" strike="noStrike" kern="1200" baseline="0">
                      <a:solidFill>
                        <a:srgbClr val="C00000"/>
                      </a:solidFill>
                      <a:latin typeface="+mn-lt"/>
                      <a:ea typeface="+mn-ea"/>
                      <a:cs typeface="+mn-cs"/>
                    </a:defRPr>
                  </a:pPr>
                  <a:endParaRPr lang="en-US"/>
                </a:p>
              </c:txPr>
              <c:dLblPos val="bestFit"/>
              <c:showLegendKey val="0"/>
              <c:showVal val="0"/>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01-1CD0-4E62-BBBD-5F9AFA669D8A}"/>
                </c:ext>
                <c:ext xmlns:c15="http://schemas.microsoft.com/office/drawing/2012/chart" uri="{CE6537A1-D6FC-4f65-9D91-7224C49458BB}">
                  <c15:layout/>
                </c:ext>
              </c:extLst>
            </c:dLbl>
            <c:dLbl>
              <c:idx val="4"/>
              <c:layout/>
              <c:numFmt formatCode="0%" sourceLinked="0"/>
              <c:spPr>
                <a:noFill/>
                <a:ln>
                  <a:noFill/>
                </a:ln>
                <a:effectLst/>
              </c:spPr>
              <c:txPr>
                <a:bodyPr rot="0" spcFirstLastPara="1" vertOverflow="ellipsis" horzOverflow="clip" vert="horz" wrap="square" lIns="38100" tIns="19050" rIns="38100" bIns="19050" anchor="ctr" anchorCtr="1">
                  <a:noAutofit/>
                </a:bodyPr>
                <a:lstStyle/>
                <a:p>
                  <a:pPr>
                    <a:defRPr lang="en-IN"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9-1CD0-4E62-BBBD-5F9AFA669D8A}"/>
                </c:ext>
                <c:ext xmlns:c15="http://schemas.microsoft.com/office/drawing/2012/chart" uri="{CE6537A1-D6FC-4f65-9D91-7224C49458BB}">
                  <c15:spPr xmlns:c15="http://schemas.microsoft.com/office/drawing/2012/chart">
                    <a:prstGeom prst="rect">
                      <a:avLst/>
                    </a:prstGeom>
                    <a:noFill/>
                    <a:ln>
                      <a:noFill/>
                    </a:ln>
                  </c15:spPr>
                  <c15:layout/>
                </c:ext>
              </c:extLst>
            </c:dLbl>
            <c:dLbl>
              <c:idx val="5"/>
              <c:layout>
                <c:manualLayout>
                  <c:x val="0.13074316751068241"/>
                  <c:y val="-0.17711677449687169"/>
                </c:manualLayout>
              </c:layout>
              <c:tx>
                <c:rich>
                  <a:bodyPr rot="0" spcFirstLastPara="1" vertOverflow="ellipsis" horzOverflow="clip" vert="horz" wrap="square" lIns="38100" tIns="19050" rIns="38100" bIns="19050" anchor="ctr" anchorCtr="1">
                    <a:noAutofit/>
                  </a:bodyPr>
                  <a:lstStyle/>
                  <a:p>
                    <a:pPr>
                      <a:defRPr lang="en-IN" sz="1800" b="1" i="0" u="none" strike="noStrike" kern="1200" baseline="0">
                        <a:solidFill>
                          <a:schemeClr val="tx1"/>
                        </a:solidFill>
                        <a:latin typeface="+mn-lt"/>
                        <a:ea typeface="+mn-ea"/>
                        <a:cs typeface="+mn-cs"/>
                      </a:defRPr>
                    </a:pPr>
                    <a:r>
                      <a:rPr lang="en-US" sz="1800" dirty="0">
                        <a:solidFill>
                          <a:schemeClr val="tx1"/>
                        </a:solidFill>
                      </a:rPr>
                      <a:t>India, 3%</a:t>
                    </a:r>
                  </a:p>
                </c:rich>
              </c:tx>
              <c:numFmt formatCode="0%" sourceLinked="0"/>
              <c:spPr>
                <a:solidFill>
                  <a:schemeClr val="accent5"/>
                </a:solidFill>
                <a:ln>
                  <a:noFill/>
                </a:ln>
                <a:effectLst/>
              </c:spPr>
              <c:txPr>
                <a:bodyPr rot="0" spcFirstLastPara="1" vertOverflow="ellipsis" horzOverflow="clip" vert="horz" wrap="square" lIns="38100" tIns="19050" rIns="38100" bIns="19050" anchor="ctr" anchorCtr="1">
                  <a:noAutofit/>
                </a:bodyPr>
                <a:lstStyle/>
                <a:p>
                  <a:pPr>
                    <a:defRPr lang="en-IN" sz="1800" b="1"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0B-1CD0-4E62-BBBD-5F9AFA669D8A}"/>
                </c:ext>
                <c:ext xmlns:c15="http://schemas.microsoft.com/office/drawing/2012/chart" uri="{CE6537A1-D6FC-4f65-9D91-7224C49458BB}">
                  <c15:spPr xmlns:c15="http://schemas.microsoft.com/office/drawing/2012/chart">
                    <a:prstGeom prst="rect">
                      <a:avLst/>
                    </a:prstGeom>
                    <a:noFill/>
                    <a:ln>
                      <a:noFill/>
                    </a:ln>
                  </c15:spPr>
                  <c15:layout/>
                </c:ext>
              </c:extLst>
            </c:dLbl>
            <c:dLbl>
              <c:idx val="9"/>
              <c:layout/>
              <c:tx>
                <c:rich>
                  <a:bodyPr/>
                  <a:lstStyle/>
                  <a:p>
                    <a:r>
                      <a:rPr lang="en-US" sz="1100" dirty="0"/>
                      <a:t>Saudi Arabia,</a:t>
                    </a:r>
                    <a:r>
                      <a:rPr lang="en-US" sz="1100" baseline="0" dirty="0"/>
                      <a:t> </a:t>
                    </a:r>
                    <a:r>
                      <a:rPr lang="en-US" sz="1100" dirty="0"/>
                      <a:t>1%</a:t>
                    </a:r>
                  </a:p>
                </c:rich>
              </c:tx>
              <c:dLblPos val="bestFit"/>
              <c:showLegendKey val="0"/>
              <c:showVal val="0"/>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13-1CD0-4E62-BBBD-5F9AFA669D8A}"/>
                </c:ext>
                <c:ext xmlns:c15="http://schemas.microsoft.com/office/drawing/2012/chart" uri="{CE6537A1-D6FC-4f65-9D91-7224C49458BB}">
                  <c15:layout/>
                </c:ext>
              </c:extLst>
            </c:dLbl>
            <c:dLbl>
              <c:idx val="10"/>
              <c:layout/>
              <c:numFmt formatCode="0%" sourceLinked="0"/>
              <c:spPr>
                <a:noFill/>
                <a:ln>
                  <a:noFill/>
                </a:ln>
                <a:effectLst/>
              </c:spPr>
              <c:txPr>
                <a:bodyPr rot="0" spcFirstLastPara="1" vertOverflow="ellipsis" horzOverflow="clip" vert="horz" wrap="square" lIns="38100" tIns="19050" rIns="38100" bIns="19050" anchor="ctr" anchorCtr="1">
                  <a:noAutofit/>
                </a:bodyPr>
                <a:lstStyle/>
                <a:p>
                  <a:pPr>
                    <a:defRPr lang="en-IN"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15-1CD0-4E62-BBBD-5F9AFA669D8A}"/>
                </c:ext>
                <c:ext xmlns:c15="http://schemas.microsoft.com/office/drawing/2012/chart" uri="{CE6537A1-D6FC-4f65-9D91-7224C49458BB}">
                  <c15:spPr xmlns:c15="http://schemas.microsoft.com/office/drawing/2012/chart">
                    <a:prstGeom prst="rect">
                      <a:avLst/>
                    </a:prstGeom>
                    <a:noFill/>
                    <a:ln>
                      <a:noFill/>
                    </a:ln>
                  </c15:spPr>
                  <c15:layout/>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lang="en-IN"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Sheet1!$A$2:$A$12</c:f>
              <c:strCache>
                <c:ptCount val="11"/>
                <c:pt idx="0">
                  <c:v>China</c:v>
                </c:pt>
                <c:pt idx="1">
                  <c:v>EU</c:v>
                </c:pt>
                <c:pt idx="2">
                  <c:v>USA</c:v>
                </c:pt>
                <c:pt idx="3">
                  <c:v>Japan</c:v>
                </c:pt>
                <c:pt idx="4">
                  <c:v>South Korea</c:v>
                </c:pt>
                <c:pt idx="5">
                  <c:v>India</c:v>
                </c:pt>
                <c:pt idx="6">
                  <c:v>Taiwan</c:v>
                </c:pt>
                <c:pt idx="7">
                  <c:v>Russia</c:v>
                </c:pt>
                <c:pt idx="8">
                  <c:v>Brazil</c:v>
                </c:pt>
                <c:pt idx="9">
                  <c:v>Saudi Arabia</c:v>
                </c:pt>
                <c:pt idx="10">
                  <c:v>Other countries</c:v>
                </c:pt>
              </c:strCache>
            </c:strRef>
          </c:cat>
          <c:val>
            <c:numRef>
              <c:f>Sheet1!$B$2:$B$12</c:f>
              <c:numCache>
                <c:formatCode>0</c:formatCode>
                <c:ptCount val="11"/>
                <c:pt idx="0">
                  <c:v>1546.6171224202101</c:v>
                </c:pt>
                <c:pt idx="1">
                  <c:v>499.06575258509991</c:v>
                </c:pt>
                <c:pt idx="2">
                  <c:v>425.830646291883</c:v>
                </c:pt>
                <c:pt idx="3">
                  <c:v>143.95724308573105</c:v>
                </c:pt>
                <c:pt idx="4">
                  <c:v>101.767334252935</c:v>
                </c:pt>
                <c:pt idx="5">
                  <c:v>92.46172327851572</c:v>
                </c:pt>
                <c:pt idx="6">
                  <c:v>65.88412182846848</c:v>
                </c:pt>
                <c:pt idx="7">
                  <c:v>53.866878776747996</c:v>
                </c:pt>
                <c:pt idx="8">
                  <c:v>39.661131955267798</c:v>
                </c:pt>
                <c:pt idx="9">
                  <c:v>35.743527300920306</c:v>
                </c:pt>
                <c:pt idx="10" formatCode="0.00">
                  <c:v>467</c:v>
                </c:pt>
              </c:numCache>
            </c:numRef>
          </c:val>
          <c:extLst xmlns:c16r2="http://schemas.microsoft.com/office/drawing/2015/06/chart">
            <c:ext xmlns:c16="http://schemas.microsoft.com/office/drawing/2014/chart" uri="{C3380CC4-5D6E-409C-BE32-E72D297353CC}">
              <c16:uniqueId val="{00000016-1CD0-4E62-BBBD-5F9AFA669D8A}"/>
            </c:ext>
          </c:extLst>
        </c:ser>
        <c:dLbls>
          <c:showLegendKey val="0"/>
          <c:showVal val="1"/>
          <c:showCatName val="0"/>
          <c:showSerName val="0"/>
          <c:showPercent val="0"/>
          <c:showBubbleSize val="0"/>
          <c:showLeaderLines val="1"/>
        </c:dLbls>
        <c:firstSliceAng val="123"/>
      </c:pieChart>
      <c:spPr>
        <a:noFill/>
        <a:ln>
          <a:noFill/>
        </a:ln>
        <a:effectLst/>
      </c:spPr>
    </c:plotArea>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IN"/>
              <a:t>Export, Imports and Net imports of Chemicals and Petrochemicals (in US$ Billions)</a:t>
            </a:r>
          </a:p>
        </c:rich>
      </c:tx>
      <c:layout>
        <c:manualLayout>
          <c:xMode val="edge"/>
          <c:yMode val="edge"/>
          <c:x val="0.17067831835084921"/>
          <c:y val="2.575633175064105E-2"/>
        </c:manualLayout>
      </c:layout>
      <c:overlay val="0"/>
      <c:spPr>
        <a:noFill/>
        <a:ln>
          <a:noFill/>
        </a:ln>
        <a:effectLst/>
      </c:spPr>
      <c:txPr>
        <a:bodyPr rot="0" spcFirstLastPara="1" vertOverflow="ellipsis" vert="horz" wrap="square" anchor="ctr" anchorCtr="1"/>
        <a:lstStyle/>
        <a:p>
          <a:pPr>
            <a:defRPr sz="132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Sheet1!$F$2</c:f>
              <c:strCache>
                <c:ptCount val="1"/>
                <c:pt idx="0">
                  <c:v>Export </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Sheet1!$G$1:$I$1</c:f>
              <c:strCache>
                <c:ptCount val="3"/>
                <c:pt idx="0">
                  <c:v>2003-04</c:v>
                </c:pt>
                <c:pt idx="1">
                  <c:v>2013-14</c:v>
                </c:pt>
                <c:pt idx="2">
                  <c:v>2021-22</c:v>
                </c:pt>
              </c:strCache>
            </c:strRef>
          </c:cat>
          <c:val>
            <c:numRef>
              <c:f>Sheet1!$G$2:$I$2</c:f>
              <c:numCache>
                <c:formatCode>0.000</c:formatCode>
                <c:ptCount val="3"/>
                <c:pt idx="0">
                  <c:v>4.2716250000000002</c:v>
                </c:pt>
                <c:pt idx="1">
                  <c:v>22.232749999999999</c:v>
                </c:pt>
                <c:pt idx="2">
                  <c:v>46.074624999999997</c:v>
                </c:pt>
              </c:numCache>
            </c:numRef>
          </c:val>
          <c:extLst xmlns:c16r2="http://schemas.microsoft.com/office/drawing/2015/06/chart">
            <c:ext xmlns:c16="http://schemas.microsoft.com/office/drawing/2014/chart" uri="{C3380CC4-5D6E-409C-BE32-E72D297353CC}">
              <c16:uniqueId val="{00000000-B9DA-4294-A7F6-8E7C471AB99A}"/>
            </c:ext>
          </c:extLst>
        </c:ser>
        <c:ser>
          <c:idx val="1"/>
          <c:order val="1"/>
          <c:tx>
            <c:strRef>
              <c:f>Sheet1!$F$3</c:f>
              <c:strCache>
                <c:ptCount val="1"/>
                <c:pt idx="0">
                  <c:v>Import</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Sheet1!$G$1:$I$1</c:f>
              <c:strCache>
                <c:ptCount val="3"/>
                <c:pt idx="0">
                  <c:v>2003-04</c:v>
                </c:pt>
                <c:pt idx="1">
                  <c:v>2013-14</c:v>
                </c:pt>
                <c:pt idx="2">
                  <c:v>2021-22</c:v>
                </c:pt>
              </c:strCache>
            </c:strRef>
          </c:cat>
          <c:val>
            <c:numRef>
              <c:f>Sheet1!$G$3:$I$3</c:f>
              <c:numCache>
                <c:formatCode>0.000</c:formatCode>
                <c:ptCount val="3"/>
                <c:pt idx="0">
                  <c:v>4.2738750000000003</c:v>
                </c:pt>
                <c:pt idx="1">
                  <c:v>30.163875000000001</c:v>
                </c:pt>
                <c:pt idx="2">
                  <c:v>68.014375000000001</c:v>
                </c:pt>
              </c:numCache>
            </c:numRef>
          </c:val>
          <c:extLst xmlns:c16r2="http://schemas.microsoft.com/office/drawing/2015/06/chart">
            <c:ext xmlns:c16="http://schemas.microsoft.com/office/drawing/2014/chart" uri="{C3380CC4-5D6E-409C-BE32-E72D297353CC}">
              <c16:uniqueId val="{00000001-B9DA-4294-A7F6-8E7C471AB99A}"/>
            </c:ext>
          </c:extLst>
        </c:ser>
        <c:ser>
          <c:idx val="2"/>
          <c:order val="2"/>
          <c:tx>
            <c:strRef>
              <c:f>Sheet1!$F$4</c:f>
              <c:strCache>
                <c:ptCount val="1"/>
                <c:pt idx="0">
                  <c:v>Net Import</c:v>
                </c:pt>
              </c:strCache>
            </c:strRef>
          </c:tx>
          <c:spPr>
            <a:solidFill>
              <a:srgbClr val="FF0000"/>
            </a:solidFill>
            <a:ln>
              <a:noFill/>
            </a:ln>
            <a:effectLst/>
          </c:spPr>
          <c:invertIfNegative val="0"/>
          <c:dLbls>
            <c:dLbl>
              <c:idx val="1"/>
              <c:numFmt formatCode="#,##0" sourceLinked="0"/>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dLbl>
            <c:dLbl>
              <c:idx val="2"/>
              <c:numFmt formatCode="#,##0" sourceLinked="0"/>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dLbl>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Sheet1!$G$1:$I$1</c:f>
              <c:strCache>
                <c:ptCount val="3"/>
                <c:pt idx="0">
                  <c:v>2003-04</c:v>
                </c:pt>
                <c:pt idx="1">
                  <c:v>2013-14</c:v>
                </c:pt>
                <c:pt idx="2">
                  <c:v>2021-22</c:v>
                </c:pt>
              </c:strCache>
            </c:strRef>
          </c:cat>
          <c:val>
            <c:numRef>
              <c:f>Sheet1!$G$4:$I$4</c:f>
              <c:numCache>
                <c:formatCode>0.000</c:formatCode>
                <c:ptCount val="3"/>
                <c:pt idx="0">
                  <c:v>2.3749999999999999E-3</c:v>
                </c:pt>
                <c:pt idx="1">
                  <c:v>7.9311249999999998</c:v>
                </c:pt>
                <c:pt idx="2">
                  <c:v>21.93975</c:v>
                </c:pt>
              </c:numCache>
            </c:numRef>
          </c:val>
          <c:extLst xmlns:c16r2="http://schemas.microsoft.com/office/drawing/2015/06/chart">
            <c:ext xmlns:c16="http://schemas.microsoft.com/office/drawing/2014/chart" uri="{C3380CC4-5D6E-409C-BE32-E72D297353CC}">
              <c16:uniqueId val="{00000002-B9DA-4294-A7F6-8E7C471AB99A}"/>
            </c:ext>
          </c:extLst>
        </c:ser>
        <c:dLbls>
          <c:dLblPos val="outEnd"/>
          <c:showLegendKey val="0"/>
          <c:showVal val="1"/>
          <c:showCatName val="0"/>
          <c:showSerName val="0"/>
          <c:showPercent val="0"/>
          <c:showBubbleSize val="0"/>
        </c:dLbls>
        <c:gapWidth val="219"/>
        <c:overlap val="-27"/>
        <c:axId val="407767768"/>
        <c:axId val="407767376"/>
      </c:barChart>
      <c:catAx>
        <c:axId val="407767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07767376"/>
        <c:crosses val="autoZero"/>
        <c:auto val="1"/>
        <c:lblAlgn val="ctr"/>
        <c:lblOffset val="100"/>
        <c:noMultiLvlLbl val="0"/>
      </c:catAx>
      <c:valAx>
        <c:axId val="407767376"/>
        <c:scaling>
          <c:orientation val="minMax"/>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077677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solidFill>
        <a:schemeClr val="accent1"/>
      </a:solidFill>
    </a:ln>
    <a:effectLst/>
  </c:spPr>
  <c:txPr>
    <a:bodyPr/>
    <a:lstStyle/>
    <a:p>
      <a:pPr>
        <a:defRPr sz="1100" b="1">
          <a:latin typeface="Arial" panose="020B0604020202020204" pitchFamily="34" charset="0"/>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GB"/>
              <a:t>Major (52) Chemicals and Petrochemicals Import (USD Millions)</a:t>
            </a:r>
          </a:p>
        </c:rich>
      </c:tx>
      <c:layout/>
      <c:overlay val="0"/>
      <c:spPr>
        <a:noFill/>
        <a:ln>
          <a:noFill/>
        </a:ln>
        <a:effectLst/>
      </c:spPr>
      <c:txPr>
        <a:bodyPr rot="0" spcFirstLastPara="1" vertOverflow="ellipsis" vert="horz" wrap="square" anchor="ctr" anchorCtr="1"/>
        <a:lstStyle/>
        <a:p>
          <a:pPr>
            <a:defRPr sz="216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Sheet6!$D$14</c:f>
              <c:strCache>
                <c:ptCount val="1"/>
                <c:pt idx="0">
                  <c:v>Apr-Sep 2021</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Sheet6!$C$15:$C$18</c:f>
              <c:strCache>
                <c:ptCount val="4"/>
                <c:pt idx="0">
                  <c:v>Others</c:v>
                </c:pt>
                <c:pt idx="1">
                  <c:v>Final Product</c:v>
                </c:pt>
                <c:pt idx="2">
                  <c:v>Intermediate</c:v>
                </c:pt>
                <c:pt idx="3">
                  <c:v>Raw Material</c:v>
                </c:pt>
              </c:strCache>
            </c:strRef>
          </c:cat>
          <c:val>
            <c:numRef>
              <c:f>Sheet6!$D$15:$D$18</c:f>
              <c:numCache>
                <c:formatCode>General</c:formatCode>
                <c:ptCount val="4"/>
                <c:pt idx="0">
                  <c:v>820</c:v>
                </c:pt>
                <c:pt idx="1">
                  <c:v>1410.8300000000002</c:v>
                </c:pt>
                <c:pt idx="2">
                  <c:v>7823.8599999999979</c:v>
                </c:pt>
                <c:pt idx="3">
                  <c:v>3096.1600000000008</c:v>
                </c:pt>
              </c:numCache>
            </c:numRef>
          </c:val>
          <c:extLst xmlns:c16r2="http://schemas.microsoft.com/office/drawing/2015/06/chart">
            <c:ext xmlns:c16="http://schemas.microsoft.com/office/drawing/2014/chart" uri="{C3380CC4-5D6E-409C-BE32-E72D297353CC}">
              <c16:uniqueId val="{00000000-54E9-B841-AE75-44E9F2740632}"/>
            </c:ext>
          </c:extLst>
        </c:ser>
        <c:ser>
          <c:idx val="1"/>
          <c:order val="1"/>
          <c:tx>
            <c:strRef>
              <c:f>Sheet6!$E$14</c:f>
              <c:strCache>
                <c:ptCount val="1"/>
                <c:pt idx="0">
                  <c:v>Apr-Sep 2022</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Sheet6!$C$15:$C$18</c:f>
              <c:strCache>
                <c:ptCount val="4"/>
                <c:pt idx="0">
                  <c:v>Others</c:v>
                </c:pt>
                <c:pt idx="1">
                  <c:v>Final Product</c:v>
                </c:pt>
                <c:pt idx="2">
                  <c:v>Intermediate</c:v>
                </c:pt>
                <c:pt idx="3">
                  <c:v>Raw Material</c:v>
                </c:pt>
              </c:strCache>
            </c:strRef>
          </c:cat>
          <c:val>
            <c:numRef>
              <c:f>Sheet6!$E$15:$E$18</c:f>
              <c:numCache>
                <c:formatCode>General</c:formatCode>
                <c:ptCount val="4"/>
                <c:pt idx="0">
                  <c:v>1030</c:v>
                </c:pt>
                <c:pt idx="1">
                  <c:v>1802.9199999999998</c:v>
                </c:pt>
                <c:pt idx="2">
                  <c:v>11517.25</c:v>
                </c:pt>
                <c:pt idx="3">
                  <c:v>4896.1899999999996</c:v>
                </c:pt>
              </c:numCache>
            </c:numRef>
          </c:val>
          <c:extLst xmlns:c16r2="http://schemas.microsoft.com/office/drawing/2015/06/chart">
            <c:ext xmlns:c16="http://schemas.microsoft.com/office/drawing/2014/chart" uri="{C3380CC4-5D6E-409C-BE32-E72D297353CC}">
              <c16:uniqueId val="{00000001-54E9-B841-AE75-44E9F2740632}"/>
            </c:ext>
          </c:extLst>
        </c:ser>
        <c:dLbls>
          <c:showLegendKey val="0"/>
          <c:showVal val="0"/>
          <c:showCatName val="0"/>
          <c:showSerName val="0"/>
          <c:showPercent val="0"/>
          <c:showBubbleSize val="0"/>
        </c:dLbls>
        <c:gapWidth val="219"/>
        <c:overlap val="-27"/>
        <c:axId val="407765416"/>
        <c:axId val="407761104"/>
      </c:barChart>
      <c:catAx>
        <c:axId val="407765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407761104"/>
        <c:crosses val="autoZero"/>
        <c:auto val="1"/>
        <c:lblAlgn val="ctr"/>
        <c:lblOffset val="100"/>
        <c:noMultiLvlLbl val="0"/>
      </c:catAx>
      <c:valAx>
        <c:axId val="407761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4077654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b="1">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Sheet1!$B$1</c:f>
              <c:strCache>
                <c:ptCount val="1"/>
                <c:pt idx="0">
                  <c:v>Supply Demand Gap</c:v>
                </c:pt>
              </c:strCache>
            </c:strRef>
          </c:tx>
          <c:spPr>
            <a:solidFill>
              <a:schemeClr val="accent1">
                <a:alpha val="75000"/>
              </a:schemeClr>
            </a:solidFill>
            <a:ln>
              <a:noFill/>
            </a:ln>
            <a:effectLst/>
          </c:spPr>
          <c:invertIfNegative val="0"/>
          <c:dPt>
            <c:idx val="0"/>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1-EA58-4827-A145-D48912707E90}"/>
              </c:ext>
            </c:extLst>
          </c:dPt>
          <c:dPt>
            <c:idx val="1"/>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3-EA58-4827-A145-D48912707E90}"/>
              </c:ext>
            </c:extLst>
          </c:dPt>
          <c:dPt>
            <c:idx val="2"/>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5-EA58-4827-A145-D48912707E90}"/>
              </c:ext>
            </c:extLst>
          </c:dPt>
          <c:dPt>
            <c:idx val="3"/>
            <c:invertIfNegative val="0"/>
            <c:bubble3D val="0"/>
            <c:spPr>
              <a:solidFill>
                <a:srgbClr val="D62E1C"/>
              </a:solidFill>
              <a:ln>
                <a:noFill/>
              </a:ln>
              <a:effectLst/>
            </c:spPr>
            <c:extLst xmlns:c16r2="http://schemas.microsoft.com/office/drawing/2015/06/chart">
              <c:ext xmlns:c16="http://schemas.microsoft.com/office/drawing/2014/chart" uri="{C3380CC4-5D6E-409C-BE32-E72D297353CC}">
                <c16:uniqueId val="{00000007-EA58-4827-A145-D48912707E90}"/>
              </c:ext>
            </c:extLst>
          </c:dPt>
          <c:dPt>
            <c:idx val="4"/>
            <c:invertIfNegative val="0"/>
            <c:bubble3D val="0"/>
            <c:spPr>
              <a:solidFill>
                <a:srgbClr val="D62E1C"/>
              </a:solidFill>
              <a:ln>
                <a:noFill/>
              </a:ln>
              <a:effectLst/>
            </c:spPr>
            <c:extLst xmlns:c16r2="http://schemas.microsoft.com/office/drawing/2015/06/chart">
              <c:ext xmlns:c16="http://schemas.microsoft.com/office/drawing/2014/chart" uri="{C3380CC4-5D6E-409C-BE32-E72D297353CC}">
                <c16:uniqueId val="{00000009-EA58-4827-A145-D48912707E90}"/>
              </c:ext>
            </c:extLst>
          </c:dPt>
          <c:dPt>
            <c:idx val="5"/>
            <c:invertIfNegative val="0"/>
            <c:bubble3D val="0"/>
            <c:spPr>
              <a:solidFill>
                <a:srgbClr val="D62E1C"/>
              </a:solidFill>
              <a:ln>
                <a:noFill/>
              </a:ln>
              <a:effectLst/>
            </c:spPr>
            <c:extLst xmlns:c16r2="http://schemas.microsoft.com/office/drawing/2015/06/chart">
              <c:ext xmlns:c16="http://schemas.microsoft.com/office/drawing/2014/chart" uri="{C3380CC4-5D6E-409C-BE32-E72D297353CC}">
                <c16:uniqueId val="{0000000B-EA58-4827-A145-D48912707E90}"/>
              </c:ext>
            </c:extLst>
          </c:dPt>
          <c:dPt>
            <c:idx val="6"/>
            <c:invertIfNegative val="0"/>
            <c:bubble3D val="0"/>
            <c:spPr>
              <a:solidFill>
                <a:srgbClr val="D62E1C"/>
              </a:solidFill>
              <a:ln>
                <a:noFill/>
              </a:ln>
              <a:effectLst/>
            </c:spPr>
            <c:extLst xmlns:c16r2="http://schemas.microsoft.com/office/drawing/2015/06/chart">
              <c:ext xmlns:c16="http://schemas.microsoft.com/office/drawing/2014/chart" uri="{C3380CC4-5D6E-409C-BE32-E72D297353CC}">
                <c16:uniqueId val="{0000000D-EA58-4827-A145-D48912707E90}"/>
              </c:ext>
            </c:extLst>
          </c:dPt>
          <c:dPt>
            <c:idx val="7"/>
            <c:invertIfNegative val="0"/>
            <c:bubble3D val="0"/>
            <c:spPr>
              <a:solidFill>
                <a:srgbClr val="D62E1C"/>
              </a:solidFill>
              <a:ln>
                <a:noFill/>
              </a:ln>
              <a:effectLst/>
            </c:spPr>
            <c:extLst xmlns:c16r2="http://schemas.microsoft.com/office/drawing/2015/06/chart">
              <c:ext xmlns:c16="http://schemas.microsoft.com/office/drawing/2014/chart" uri="{C3380CC4-5D6E-409C-BE32-E72D297353CC}">
                <c16:uniqueId val="{0000000F-EA58-4827-A145-D48912707E90}"/>
              </c:ext>
            </c:extLst>
          </c:dPt>
          <c:dPt>
            <c:idx val="8"/>
            <c:invertIfNegative val="0"/>
            <c:bubble3D val="0"/>
            <c:spPr>
              <a:solidFill>
                <a:srgbClr val="D62E1C"/>
              </a:solidFill>
              <a:ln>
                <a:noFill/>
              </a:ln>
              <a:effectLst/>
            </c:spPr>
            <c:extLst xmlns:c16r2="http://schemas.microsoft.com/office/drawing/2015/06/chart">
              <c:ext xmlns:c16="http://schemas.microsoft.com/office/drawing/2014/chart" uri="{C3380CC4-5D6E-409C-BE32-E72D297353CC}">
                <c16:uniqueId val="{00000011-EA58-4827-A145-D48912707E90}"/>
              </c:ext>
            </c:extLst>
          </c:dPt>
          <c:dPt>
            <c:idx val="9"/>
            <c:invertIfNegative val="0"/>
            <c:bubble3D val="0"/>
            <c:spPr>
              <a:solidFill>
                <a:srgbClr val="D62E1C"/>
              </a:solidFill>
              <a:ln>
                <a:noFill/>
              </a:ln>
              <a:effectLst/>
            </c:spPr>
            <c:extLst xmlns:c16r2="http://schemas.microsoft.com/office/drawing/2015/06/chart">
              <c:ext xmlns:c16="http://schemas.microsoft.com/office/drawing/2014/chart" uri="{C3380CC4-5D6E-409C-BE32-E72D297353CC}">
                <c16:uniqueId val="{00000013-EA58-4827-A145-D48912707E90}"/>
              </c:ext>
            </c:extLst>
          </c:dPt>
          <c:dPt>
            <c:idx val="10"/>
            <c:invertIfNegative val="0"/>
            <c:bubble3D val="0"/>
            <c:spPr>
              <a:solidFill>
                <a:srgbClr val="9013FE"/>
              </a:solidFill>
              <a:ln>
                <a:noFill/>
              </a:ln>
              <a:effectLst/>
            </c:spPr>
            <c:extLst xmlns:c16r2="http://schemas.microsoft.com/office/drawing/2015/06/chart">
              <c:ext xmlns:c16="http://schemas.microsoft.com/office/drawing/2014/chart" uri="{C3380CC4-5D6E-409C-BE32-E72D297353CC}">
                <c16:uniqueId val="{00000015-EA58-4827-A145-D48912707E90}"/>
              </c:ext>
            </c:extLst>
          </c:dPt>
          <c:dPt>
            <c:idx val="11"/>
            <c:invertIfNegative val="0"/>
            <c:bubble3D val="0"/>
            <c:spPr>
              <a:solidFill>
                <a:schemeClr val="accent2">
                  <a:lumMod val="75000"/>
                </a:schemeClr>
              </a:solidFill>
              <a:ln>
                <a:noFill/>
              </a:ln>
              <a:effectLst/>
            </c:spPr>
            <c:extLst xmlns:c16r2="http://schemas.microsoft.com/office/drawing/2015/06/chart">
              <c:ext xmlns:c16="http://schemas.microsoft.com/office/drawing/2014/chart" uri="{C3380CC4-5D6E-409C-BE32-E72D297353CC}">
                <c16:uniqueId val="{00000017-EA58-4827-A145-D48912707E90}"/>
              </c:ext>
            </c:extLst>
          </c:dPt>
          <c:dPt>
            <c:idx val="12"/>
            <c:invertIfNegative val="0"/>
            <c:bubble3D val="0"/>
            <c:spPr>
              <a:solidFill>
                <a:srgbClr val="9013FE"/>
              </a:solidFill>
              <a:ln>
                <a:noFill/>
              </a:ln>
              <a:effectLst/>
            </c:spPr>
            <c:extLst xmlns:c16r2="http://schemas.microsoft.com/office/drawing/2015/06/chart">
              <c:ext xmlns:c16="http://schemas.microsoft.com/office/drawing/2014/chart" uri="{C3380CC4-5D6E-409C-BE32-E72D297353CC}">
                <c16:uniqueId val="{00000019-EA58-4827-A145-D48912707E90}"/>
              </c:ext>
            </c:extLst>
          </c:dPt>
          <c:dPt>
            <c:idx val="13"/>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1B-EA58-4827-A145-D48912707E90}"/>
              </c:ext>
            </c:extLst>
          </c:dPt>
          <c:dPt>
            <c:idx val="14"/>
            <c:invertIfNegative val="0"/>
            <c:bubble3D val="0"/>
            <c:spPr>
              <a:solidFill>
                <a:srgbClr val="E36A00"/>
              </a:solidFill>
              <a:ln>
                <a:noFill/>
              </a:ln>
              <a:effectLst/>
            </c:spPr>
            <c:extLst xmlns:c16r2="http://schemas.microsoft.com/office/drawing/2015/06/chart">
              <c:ext xmlns:c16="http://schemas.microsoft.com/office/drawing/2014/chart" uri="{C3380CC4-5D6E-409C-BE32-E72D297353CC}">
                <c16:uniqueId val="{0000001D-EA58-4827-A145-D48912707E90}"/>
              </c:ext>
            </c:extLst>
          </c:dPt>
          <c:dPt>
            <c:idx val="15"/>
            <c:invertIfNegative val="0"/>
            <c:bubble3D val="0"/>
            <c:spPr>
              <a:solidFill>
                <a:srgbClr val="E36A00"/>
              </a:solidFill>
              <a:ln>
                <a:noFill/>
              </a:ln>
              <a:effectLst/>
            </c:spPr>
            <c:extLst xmlns:c16r2="http://schemas.microsoft.com/office/drawing/2015/06/chart">
              <c:ext xmlns:c16="http://schemas.microsoft.com/office/drawing/2014/chart" uri="{C3380CC4-5D6E-409C-BE32-E72D297353CC}">
                <c16:uniqueId val="{0000001F-EA58-4827-A145-D48912707E90}"/>
              </c:ext>
            </c:extLst>
          </c:dPt>
          <c:dPt>
            <c:idx val="16"/>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21-EA58-4827-A145-D48912707E90}"/>
              </c:ext>
            </c:extLst>
          </c:dPt>
          <c:dPt>
            <c:idx val="17"/>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23-EA58-4827-A145-D48912707E90}"/>
              </c:ext>
            </c:extLst>
          </c:dPt>
          <c:dPt>
            <c:idx val="18"/>
            <c:invertIfNegative val="0"/>
            <c:bubble3D val="0"/>
            <c:spPr>
              <a:solidFill>
                <a:srgbClr val="86DB4F"/>
              </a:solidFill>
              <a:ln>
                <a:noFill/>
              </a:ln>
              <a:effectLst/>
            </c:spPr>
            <c:extLst xmlns:c16r2="http://schemas.microsoft.com/office/drawing/2015/06/chart">
              <c:ext xmlns:c16="http://schemas.microsoft.com/office/drawing/2014/chart" uri="{C3380CC4-5D6E-409C-BE32-E72D297353CC}">
                <c16:uniqueId val="{00000025-EA58-4827-A145-D48912707E90}"/>
              </c:ext>
            </c:extLst>
          </c:dPt>
          <c:dPt>
            <c:idx val="19"/>
            <c:invertIfNegative val="0"/>
            <c:bubble3D val="0"/>
            <c:spPr>
              <a:solidFill>
                <a:srgbClr val="86DB4F"/>
              </a:solidFill>
              <a:ln>
                <a:noFill/>
              </a:ln>
              <a:effectLst/>
            </c:spPr>
            <c:extLst xmlns:c16r2="http://schemas.microsoft.com/office/drawing/2015/06/chart">
              <c:ext xmlns:c16="http://schemas.microsoft.com/office/drawing/2014/chart" uri="{C3380CC4-5D6E-409C-BE32-E72D297353CC}">
                <c16:uniqueId val="{00000027-EA58-4827-A145-D48912707E90}"/>
              </c:ext>
            </c:extLst>
          </c:dPt>
          <c:dPt>
            <c:idx val="20"/>
            <c:invertIfNegative val="0"/>
            <c:bubble3D val="0"/>
            <c:spPr>
              <a:solidFill>
                <a:srgbClr val="86DB4F"/>
              </a:solidFill>
              <a:ln>
                <a:noFill/>
              </a:ln>
              <a:effectLst/>
            </c:spPr>
            <c:extLst xmlns:c16r2="http://schemas.microsoft.com/office/drawing/2015/06/chart">
              <c:ext xmlns:c16="http://schemas.microsoft.com/office/drawing/2014/chart" uri="{C3380CC4-5D6E-409C-BE32-E72D297353CC}">
                <c16:uniqueId val="{00000029-EA58-4827-A145-D48912707E90}"/>
              </c:ext>
            </c:extLst>
          </c:dPt>
          <c:dPt>
            <c:idx val="21"/>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2B-EA58-4827-A145-D48912707E90}"/>
              </c:ext>
            </c:extLst>
          </c:dPt>
          <c:dPt>
            <c:idx val="22"/>
            <c:invertIfNegative val="0"/>
            <c:bubble3D val="0"/>
            <c:spPr>
              <a:solidFill>
                <a:srgbClr val="7D7D7D"/>
              </a:solidFill>
              <a:ln>
                <a:noFill/>
              </a:ln>
              <a:effectLst/>
            </c:spPr>
            <c:extLst xmlns:c16r2="http://schemas.microsoft.com/office/drawing/2015/06/chart">
              <c:ext xmlns:c16="http://schemas.microsoft.com/office/drawing/2014/chart" uri="{C3380CC4-5D6E-409C-BE32-E72D297353CC}">
                <c16:uniqueId val="{0000002D-EA58-4827-A145-D48912707E90}"/>
              </c:ext>
            </c:extLst>
          </c:dPt>
          <c:dPt>
            <c:idx val="23"/>
            <c:invertIfNegative val="0"/>
            <c:bubble3D val="0"/>
            <c:spPr>
              <a:solidFill>
                <a:srgbClr val="7D7D7D"/>
              </a:solidFill>
              <a:ln>
                <a:noFill/>
              </a:ln>
              <a:effectLst/>
            </c:spPr>
            <c:extLst xmlns:c16r2="http://schemas.microsoft.com/office/drawing/2015/06/chart">
              <c:ext xmlns:c16="http://schemas.microsoft.com/office/drawing/2014/chart" uri="{C3380CC4-5D6E-409C-BE32-E72D297353CC}">
                <c16:uniqueId val="{0000002F-EA58-4827-A145-D48912707E90}"/>
              </c:ext>
            </c:extLst>
          </c:dPt>
          <c:dPt>
            <c:idx val="24"/>
            <c:invertIfNegative val="0"/>
            <c:bubble3D val="0"/>
            <c:spPr>
              <a:solidFill>
                <a:srgbClr val="7D7D7D"/>
              </a:solidFill>
              <a:ln>
                <a:noFill/>
              </a:ln>
              <a:effectLst/>
            </c:spPr>
            <c:extLst xmlns:c16r2="http://schemas.microsoft.com/office/drawing/2015/06/chart">
              <c:ext xmlns:c16="http://schemas.microsoft.com/office/drawing/2014/chart" uri="{C3380CC4-5D6E-409C-BE32-E72D297353CC}">
                <c16:uniqueId val="{00000031-EA58-4827-A145-D48912707E90}"/>
              </c:ext>
            </c:extLst>
          </c:dPt>
          <c:dLbls>
            <c:dLbl>
              <c:idx val="0"/>
              <c:layout>
                <c:manualLayout>
                  <c:x val="-3.2053376624020476E-2"/>
                  <c:y val="6.8801930376953077E-2"/>
                </c:manualLayout>
              </c:layout>
              <c:tx>
                <c:rich>
                  <a:bodyPr/>
                  <a:lstStyle/>
                  <a:p>
                    <a:fld id="{8F21FFD5-4711-4A5A-9DDE-576C7176B621}" type="CELLRANGE">
                      <a:rPr lang="en-US" dirty="0"/>
                      <a:pPr/>
                      <a:t>[CELLRANGE]</a:t>
                    </a:fld>
                    <a:endParaRPr lang="en-IN"/>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1-EA58-4827-A145-D48912707E90}"/>
                </c:ext>
                <c:ext xmlns:c15="http://schemas.microsoft.com/office/drawing/2012/chart" uri="{CE6537A1-D6FC-4f65-9D91-7224C49458BB}">
                  <c15:layout/>
                  <c15:dlblFieldTable/>
                  <c15:showDataLabelsRange val="1"/>
                </c:ext>
              </c:extLst>
            </c:dLbl>
            <c:dLbl>
              <c:idx val="1"/>
              <c:layout>
                <c:manualLayout>
                  <c:x val="-0.10646300092978236"/>
                  <c:y val="6.4985198481593634E-2"/>
                </c:manualLayout>
              </c:layout>
              <c:tx>
                <c:rich>
                  <a:bodyPr/>
                  <a:lstStyle/>
                  <a:p>
                    <a:fld id="{A230FF4E-CE1C-462B-AE78-F461626535A9}" type="CELLRANGE">
                      <a:rPr lang="en-US" dirty="0"/>
                      <a:pPr/>
                      <a:t>[CELLRANGE]</a:t>
                    </a:fld>
                    <a:endParaRPr lang="en-IN"/>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3-EA58-4827-A145-D48912707E90}"/>
                </c:ext>
                <c:ext xmlns:c15="http://schemas.microsoft.com/office/drawing/2012/chart" uri="{CE6537A1-D6FC-4f65-9D91-7224C49458BB}">
                  <c15:layout/>
                  <c15:dlblFieldTable/>
                  <c15:showDataLabelsRange val="1"/>
                </c:ext>
              </c:extLst>
            </c:dLbl>
            <c:dLbl>
              <c:idx val="2"/>
              <c:layout>
                <c:manualLayout>
                  <c:x val="-3.4342903525737059E-3"/>
                  <c:y val="1.6322514198275663E-2"/>
                </c:manualLayout>
              </c:layout>
              <c:tx>
                <c:rich>
                  <a:bodyPr/>
                  <a:lstStyle/>
                  <a:p>
                    <a:fld id="{DEC34ED7-5384-4F32-A452-1E1AA6CF54A2}" type="CELLRANGE">
                      <a:rPr lang="en-US" dirty="0"/>
                      <a:pPr/>
                      <a:t>[CELLRANGE]</a:t>
                    </a:fld>
                    <a:endParaRPr lang="en-IN"/>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5-EA58-4827-A145-D48912707E90}"/>
                </c:ext>
                <c:ext xmlns:c15="http://schemas.microsoft.com/office/drawing/2012/chart" uri="{CE6537A1-D6FC-4f65-9D91-7224C49458BB}">
                  <c15:layout/>
                  <c15:dlblFieldTable/>
                  <c15:showDataLabelsRange val="1"/>
                </c:ext>
              </c:extLst>
            </c:dLbl>
            <c:dLbl>
              <c:idx val="3"/>
              <c:layout>
                <c:manualLayout>
                  <c:x val="-2.0605742115441732E-2"/>
                  <c:y val="-4.6029132213165458E-2"/>
                </c:manualLayout>
              </c:layout>
              <c:tx>
                <c:rich>
                  <a:bodyPr/>
                  <a:lstStyle/>
                  <a:p>
                    <a:fld id="{1ED6A54F-6A35-4943-AB9A-E84902D2872E}" type="CELLRANGE">
                      <a:rPr lang="en-US" dirty="0"/>
                      <a:pPr/>
                      <a:t>[CELLRANGE]</a:t>
                    </a:fld>
                    <a:endParaRPr lang="en-IN"/>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7-EA58-4827-A145-D48912707E90}"/>
                </c:ext>
                <c:ext xmlns:c15="http://schemas.microsoft.com/office/drawing/2012/chart" uri="{CE6537A1-D6FC-4f65-9D91-7224C49458BB}">
                  <c15:layout/>
                  <c15:dlblFieldTable/>
                  <c15:showDataLabelsRange val="1"/>
                </c:ext>
              </c:extLst>
            </c:dLbl>
            <c:dLbl>
              <c:idx val="4"/>
              <c:layout>
                <c:manualLayout>
                  <c:x val="-6.2961989797183107E-2"/>
                  <c:y val="-1.7035105788188211E-2"/>
                </c:manualLayout>
              </c:layout>
              <c:tx>
                <c:rich>
                  <a:bodyPr/>
                  <a:lstStyle/>
                  <a:p>
                    <a:fld id="{A34C6C3B-29B2-44D9-A647-3F0C371F0BBD}" type="CELLRANGE">
                      <a:rPr lang="en-US" dirty="0"/>
                      <a:pPr/>
                      <a:t>[CELLRANGE]</a:t>
                    </a:fld>
                    <a:endParaRPr lang="en-IN"/>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9-EA58-4827-A145-D48912707E90}"/>
                </c:ext>
                <c:ext xmlns:c15="http://schemas.microsoft.com/office/drawing/2012/chart" uri="{CE6537A1-D6FC-4f65-9D91-7224C49458BB}">
                  <c15:layout/>
                  <c15:dlblFieldTable/>
                  <c15:showDataLabelsRange val="1"/>
                </c:ext>
              </c:extLst>
            </c:dLbl>
            <c:dLbl>
              <c:idx val="5"/>
              <c:layout>
                <c:manualLayout>
                  <c:x val="-2.0033315320585596E-2"/>
                  <c:y val="-5.4304799458552808E-2"/>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fld id="{73A5745F-D133-457B-9643-F6FD46052A45}" type="CELLRANGE">
                      <a:rPr lang="en-US" dirty="0"/>
                      <a:pPr>
                        <a:defRPr sz="1000"/>
                      </a:pPr>
                      <a:t>[CELLRANGE]</a:t>
                    </a:fld>
                    <a:endParaRPr lang="en-IN"/>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EA58-4827-A145-D48912707E90}"/>
                </c:ext>
                <c:ext xmlns:c15="http://schemas.microsoft.com/office/drawing/2012/chart" uri="{CE6537A1-D6FC-4f65-9D91-7224C49458BB}">
                  <c15:layout>
                    <c:manualLayout>
                      <c:w val="5.5154703062332361E-2"/>
                      <c:h val="5.5644292734602592E-2"/>
                    </c:manualLayout>
                  </c15:layout>
                  <c15:dlblFieldTable/>
                  <c15:showDataLabelsRange val="1"/>
                </c:ext>
              </c:extLst>
            </c:dLbl>
            <c:dLbl>
              <c:idx val="6"/>
              <c:layout>
                <c:manualLayout>
                  <c:x val="-8.5857168675486151E-2"/>
                  <c:y val="1.2041785598681694E-2"/>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fld id="{3C4A2459-207E-4A66-8ED4-029288C0C6BE}" type="CELLRANGE">
                      <a:rPr lang="en-US" dirty="0"/>
                      <a:pPr>
                        <a:defRPr sz="1000"/>
                      </a:pPr>
                      <a:t>[CELLRANGE]</a:t>
                    </a:fld>
                    <a:endParaRPr lang="en-IN"/>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D-EA58-4827-A145-D48912707E90}"/>
                </c:ext>
                <c:ext xmlns:c15="http://schemas.microsoft.com/office/drawing/2012/chart" uri="{CE6537A1-D6FC-4f65-9D91-7224C49458BB}">
                  <c15:layout>
                    <c:manualLayout>
                      <c:w val="4.1045448461081872E-2"/>
                      <c:h val="5.3405290880734486E-2"/>
                    </c:manualLayout>
                  </c15:layout>
                  <c15:dlblFieldTable/>
                  <c15:showDataLabelsRange val="1"/>
                </c:ext>
              </c:extLst>
            </c:dLbl>
            <c:dLbl>
              <c:idx val="7"/>
              <c:layout>
                <c:manualLayout>
                  <c:x val="-7.2120052334618878E-2"/>
                  <c:y val="4.7364976605950036E-2"/>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fld id="{E13BBC4D-1216-4DE1-9A47-E5E3A6A09D5C}" type="CELLRANGE">
                      <a:rPr lang="en-US" dirty="0"/>
                      <a:pPr>
                        <a:defRPr sz="1000"/>
                      </a:pPr>
                      <a:t>[CELLRANGE]</a:t>
                    </a:fld>
                    <a:endParaRPr lang="en-IN"/>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F-EA58-4827-A145-D48912707E90}"/>
                </c:ext>
                <c:ext xmlns:c15="http://schemas.microsoft.com/office/drawing/2012/chart" uri="{CE6537A1-D6FC-4f65-9D91-7224C49458BB}">
                  <c15:layout>
                    <c:manualLayout>
                      <c:w val="4.3987580668641002E-2"/>
                      <c:h val="4.6242415325309705E-2"/>
                    </c:manualLayout>
                  </c15:layout>
                  <c15:dlblFieldTable/>
                  <c15:showDataLabelsRange val="1"/>
                </c:ext>
              </c:extLst>
            </c:dLbl>
            <c:dLbl>
              <c:idx val="8"/>
              <c:layout>
                <c:manualLayout>
                  <c:x val="-9.272583951948779E-2"/>
                  <c:y val="1.8765382691345565E-2"/>
                </c:manualLayout>
              </c:layout>
              <c:tx>
                <c:rich>
                  <a:bodyPr/>
                  <a:lstStyle/>
                  <a:p>
                    <a:fld id="{73ECBC41-4D18-4651-B4D6-13FB061C4EAC}" type="CELLRANGE">
                      <a:rPr lang="en-US" dirty="0"/>
                      <a:pPr/>
                      <a:t>[CELLRANGE]</a:t>
                    </a:fld>
                    <a:endParaRPr lang="en-IN"/>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11-EA58-4827-A145-D48912707E90}"/>
                </c:ext>
                <c:ext xmlns:c15="http://schemas.microsoft.com/office/drawing/2012/chart" uri="{CE6537A1-D6FC-4f65-9D91-7224C49458BB}">
                  <c15:layout/>
                  <c15:dlblFieldTable/>
                  <c15:showDataLabelsRange val="1"/>
                </c:ext>
              </c:extLst>
            </c:dLbl>
            <c:dLbl>
              <c:idx val="9"/>
              <c:layout>
                <c:manualLayout>
                  <c:x val="-1.3737161410294489E-2"/>
                  <c:y val="1.1488332401494756E-2"/>
                </c:manualLayout>
              </c:layout>
              <c:tx>
                <c:rich>
                  <a:bodyPr/>
                  <a:lstStyle/>
                  <a:p>
                    <a:fld id="{486ACCCF-2F61-48EB-ABB5-F0FDD723177E}" type="CELLRANGE">
                      <a:rPr lang="en-US" dirty="0"/>
                      <a:pPr/>
                      <a:t>[CELLRANGE]</a:t>
                    </a:fld>
                    <a:endParaRPr lang="en-IN"/>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13-EA58-4827-A145-D48912707E90}"/>
                </c:ext>
                <c:ext xmlns:c15="http://schemas.microsoft.com/office/drawing/2012/chart" uri="{CE6537A1-D6FC-4f65-9D91-7224C49458BB}">
                  <c15:layout/>
                  <c15:dlblFieldTable/>
                  <c15:showDataLabelsRange val="1"/>
                </c:ext>
              </c:extLst>
            </c:dLbl>
            <c:dLbl>
              <c:idx val="10"/>
              <c:layout>
                <c:manualLayout>
                  <c:x val="1.4309633274577823E-2"/>
                  <c:y val="-7.0163316952593993E-2"/>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fld id="{C65CA313-B6B0-4AA0-8B78-BBEA91F4A03A}" type="CELLRANGE">
                      <a:rPr lang="en-US" dirty="0"/>
                      <a:pPr>
                        <a:defRPr sz="1000"/>
                      </a:pPr>
                      <a:t>[CELLRANGE]</a:t>
                    </a:fld>
                    <a:endParaRPr lang="en-IN"/>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15-EA58-4827-A145-D48912707E90}"/>
                </c:ext>
                <c:ext xmlns:c15="http://schemas.microsoft.com/office/drawing/2012/chart" uri="{CE6537A1-D6FC-4f65-9D91-7224C49458BB}">
                  <c15:layout>
                    <c:manualLayout>
                      <c:w val="7.2806955474560786E-2"/>
                      <c:h val="4.852920577936027E-2"/>
                    </c:manualLayout>
                  </c15:layout>
                  <c15:dlblFieldTable/>
                  <c15:showDataLabelsRange val="1"/>
                </c:ext>
              </c:extLst>
            </c:dLbl>
            <c:dLbl>
              <c:idx val="11"/>
              <c:layout>
                <c:manualLayout>
                  <c:x val="-8.0133306351769629E-2"/>
                  <c:y val="-3.4521925197864289E-2"/>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fld id="{5B10F15E-4008-4497-B7B6-6C5DEA696E64}" type="CELLRANGE">
                      <a:rPr lang="en-US" dirty="0"/>
                      <a:pPr>
                        <a:defRPr sz="1000"/>
                      </a:pPr>
                      <a:t>[CELLRANGE]</a:t>
                    </a:fld>
                    <a:endParaRPr lang="en-IN"/>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17-EA58-4827-A145-D48912707E90}"/>
                </c:ext>
                <c:ext xmlns:c15="http://schemas.microsoft.com/office/drawing/2012/chart" uri="{CE6537A1-D6FC-4f65-9D91-7224C49458BB}">
                  <c15:layout>
                    <c:manualLayout>
                      <c:w val="6.6939997719486971E-2"/>
                      <c:h val="7.0987306925386129E-2"/>
                    </c:manualLayout>
                  </c15:layout>
                  <c15:dlblFieldTable/>
                  <c15:showDataLabelsRange val="1"/>
                </c:ext>
              </c:extLst>
            </c:dLbl>
            <c:dLbl>
              <c:idx val="12"/>
              <c:layout>
                <c:manualLayout>
                  <c:x val="-1.717145176286811E-2"/>
                  <c:y val="-4.5005326192508022E-2"/>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fld id="{D1F5AF45-255A-456D-A072-88D86328FC67}" type="CELLRANGE">
                      <a:rPr lang="en-US" dirty="0"/>
                      <a:pPr>
                        <a:defRPr sz="1000"/>
                      </a:pPr>
                      <a:t>[CELLRANGE]</a:t>
                    </a:fld>
                    <a:endParaRPr lang="en-IN"/>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19-EA58-4827-A145-D48912707E90}"/>
                </c:ext>
                <c:ext xmlns:c15="http://schemas.microsoft.com/office/drawing/2012/chart" uri="{CE6537A1-D6FC-4f65-9D91-7224C49458BB}">
                  <c15:layout>
                    <c:manualLayout>
                      <c:w val="5.5492363210908245E-2"/>
                      <c:h val="5.5211605802901451E-2"/>
                    </c:manualLayout>
                  </c15:layout>
                  <c15:dlblFieldTable/>
                  <c15:showDataLabelsRange val="1"/>
                </c:ext>
              </c:extLst>
            </c:dLbl>
            <c:dLbl>
              <c:idx val="13"/>
              <c:layout>
                <c:manualLayout>
                  <c:x val="-5.6093409092035827E-2"/>
                  <c:y val="-5.5621693199540946E-2"/>
                </c:manualLayout>
              </c:layout>
              <c:tx>
                <c:rich>
                  <a:bodyPr/>
                  <a:lstStyle/>
                  <a:p>
                    <a:fld id="{DA4F9796-203E-4B63-A974-C92474288DF9}" type="CELLRANGE">
                      <a:rPr lang="en-US" dirty="0"/>
                      <a:pPr/>
                      <a:t>[CELLRANGE]</a:t>
                    </a:fld>
                    <a:endParaRPr lang="en-IN"/>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1B-EA58-4827-A145-D48912707E90}"/>
                </c:ext>
                <c:ext xmlns:c15="http://schemas.microsoft.com/office/drawing/2012/chart" uri="{CE6537A1-D6FC-4f65-9D91-7224C49458BB}">
                  <c15:layout/>
                  <c15:dlblFieldTable/>
                  <c15:showDataLabelsRange val="1"/>
                </c:ext>
              </c:extLst>
            </c:dLbl>
            <c:dLbl>
              <c:idx val="14"/>
              <c:layout>
                <c:manualLayout>
                  <c:x val="-4.9224828386888603E-2"/>
                  <c:y val="-2.4388429508872083E-2"/>
                </c:manualLayout>
              </c:layout>
              <c:tx>
                <c:rich>
                  <a:bodyPr/>
                  <a:lstStyle/>
                  <a:p>
                    <a:fld id="{0BB98387-EFE7-4FFA-84A6-0435188FE668}" type="CELLRANGE">
                      <a:rPr lang="en-US" dirty="0"/>
                      <a:pPr/>
                      <a:t>[CELLRANGE]</a:t>
                    </a:fld>
                    <a:endParaRPr lang="en-IN"/>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1D-EA58-4827-A145-D48912707E90}"/>
                </c:ext>
                <c:ext xmlns:c15="http://schemas.microsoft.com/office/drawing/2012/chart" uri="{CE6537A1-D6FC-4f65-9D91-7224C49458BB}">
                  <c15:layout/>
                  <c15:dlblFieldTable/>
                  <c15:showDataLabelsRange val="1"/>
                </c:ext>
              </c:extLst>
            </c:dLbl>
            <c:dLbl>
              <c:idx val="15"/>
              <c:layout>
                <c:manualLayout>
                  <c:x val="-9.1581076068629926E-3"/>
                  <c:y val="-1.2938469234617309E-2"/>
                </c:manualLayout>
              </c:layout>
              <c:tx>
                <c:rich>
                  <a:bodyPr/>
                  <a:lstStyle/>
                  <a:p>
                    <a:fld id="{7E45DB44-C209-42EB-9EF0-EA6F810366F4}" type="CELLRANGE">
                      <a:rPr lang="en-US" dirty="0"/>
                      <a:pPr/>
                      <a:t>[CELLRANGE]</a:t>
                    </a:fld>
                    <a:endParaRPr lang="en-IN"/>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1F-EA58-4827-A145-D48912707E90}"/>
                </c:ext>
                <c:ext xmlns:c15="http://schemas.microsoft.com/office/drawing/2012/chart" uri="{CE6537A1-D6FC-4f65-9D91-7224C49458BB}">
                  <c15:layout/>
                  <c15:dlblFieldTable/>
                  <c15:showDataLabelsRange val="1"/>
                </c:ext>
              </c:extLst>
            </c:dLbl>
            <c:dLbl>
              <c:idx val="16"/>
              <c:layout>
                <c:manualLayout>
                  <c:x val="-3.3198140074878389E-2"/>
                  <c:y val="-3.5914898625783481E-2"/>
                </c:manualLayout>
              </c:layout>
              <c:tx>
                <c:rich>
                  <a:bodyPr/>
                  <a:lstStyle/>
                  <a:p>
                    <a:fld id="{F53E0028-8CD5-42C9-AF86-7A123A08FFA6}" type="CELLRANGE">
                      <a:rPr lang="en-US" dirty="0"/>
                      <a:pPr/>
                      <a:t>[CELLRANGE]</a:t>
                    </a:fld>
                    <a:endParaRPr lang="en-IN"/>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21-EA58-4827-A145-D48912707E90}"/>
                </c:ext>
                <c:ext xmlns:c15="http://schemas.microsoft.com/office/drawing/2012/chart" uri="{CE6537A1-D6FC-4f65-9D91-7224C49458BB}">
                  <c15:layout/>
                  <c15:dlblFieldTable/>
                  <c15:showDataLabelsRange val="1"/>
                </c:ext>
              </c:extLst>
            </c:dLbl>
            <c:dLbl>
              <c:idx val="17"/>
              <c:layout>
                <c:manualLayout>
                  <c:x val="-9.7304893322919292E-2"/>
                  <c:y val="3.7568902098107877E-2"/>
                </c:manualLayout>
              </c:layout>
              <c:tx>
                <c:rich>
                  <a:bodyPr/>
                  <a:lstStyle/>
                  <a:p>
                    <a:fld id="{EFC4E4CB-DD0D-4A0C-BD3B-AE6B07408E99}" type="CELLRANGE">
                      <a:rPr lang="en-US" dirty="0"/>
                      <a:pPr/>
                      <a:t>[CELLRANGE]</a:t>
                    </a:fld>
                    <a:endParaRPr lang="en-IN"/>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23-EA58-4827-A145-D48912707E90}"/>
                </c:ext>
                <c:ext xmlns:c15="http://schemas.microsoft.com/office/drawing/2012/chart" uri="{CE6537A1-D6FC-4f65-9D91-7224C49458BB}">
                  <c15:layout/>
                  <c15:dlblFieldTable/>
                  <c15:showDataLabelsRange val="1"/>
                </c:ext>
              </c:extLst>
            </c:dLbl>
            <c:dLbl>
              <c:idx val="18"/>
              <c:layout>
                <c:manualLayout>
                  <c:x val="-5.7238172542893699E-2"/>
                  <c:y val="-6.6677338669334674E-2"/>
                </c:manualLayout>
              </c:layout>
              <c:tx>
                <c:rich>
                  <a:bodyPr/>
                  <a:lstStyle/>
                  <a:p>
                    <a:fld id="{5D4FD2FB-AE34-43F6-877C-71F0D61F667E}" type="CELLRANGE">
                      <a:rPr lang="en-US" dirty="0"/>
                      <a:pPr/>
                      <a:t>[CELLRANGE]</a:t>
                    </a:fld>
                    <a:endParaRPr lang="en-IN"/>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25-EA58-4827-A145-D48912707E90}"/>
                </c:ext>
                <c:ext xmlns:c15="http://schemas.microsoft.com/office/drawing/2012/chart" uri="{CE6537A1-D6FC-4f65-9D91-7224C49458BB}">
                  <c15:layout/>
                  <c15:dlblFieldTable/>
                  <c15:showDataLabelsRange val="1"/>
                </c:ext>
              </c:extLst>
            </c:dLbl>
            <c:dLbl>
              <c:idx val="19"/>
              <c:layout>
                <c:manualLayout>
                  <c:x val="-1.0302871057720866E-2"/>
                  <c:y val="-2.5253567960450814E-2"/>
                </c:manualLayout>
              </c:layout>
              <c:tx>
                <c:rich>
                  <a:bodyPr/>
                  <a:lstStyle/>
                  <a:p>
                    <a:fld id="{8EF28F90-D393-4A60-BE0A-38D5C5F8F7A8}" type="CELLRANGE">
                      <a:rPr lang="en-US" dirty="0"/>
                      <a:pPr/>
                      <a:t>[CELLRANGE]</a:t>
                    </a:fld>
                    <a:endParaRPr lang="en-IN"/>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27-EA58-4827-A145-D48912707E90}"/>
                </c:ext>
                <c:ext xmlns:c15="http://schemas.microsoft.com/office/drawing/2012/chart" uri="{CE6537A1-D6FC-4f65-9D91-7224C49458BB}">
                  <c15:layout/>
                  <c15:dlblFieldTable/>
                  <c15:showDataLabelsRange val="1"/>
                </c:ext>
              </c:extLst>
            </c:dLbl>
            <c:dLbl>
              <c:idx val="20"/>
              <c:layout>
                <c:manualLayout>
                  <c:x val="-6.8685807051472439E-2"/>
                  <c:y val="3.3637760056498781E-2"/>
                </c:manualLayout>
              </c:layout>
              <c:tx>
                <c:rich>
                  <a:bodyPr/>
                  <a:lstStyle/>
                  <a:p>
                    <a:fld id="{FECAAACA-C1F2-4B91-A905-DFDD19772E99}" type="CELLRANGE">
                      <a:rPr lang="en-US" dirty="0"/>
                      <a:pPr/>
                      <a:t>[CELLRANGE]</a:t>
                    </a:fld>
                    <a:endParaRPr lang="en-IN"/>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29-EA58-4827-A145-D48912707E90}"/>
                </c:ext>
                <c:ext xmlns:c15="http://schemas.microsoft.com/office/drawing/2012/chart" uri="{CE6537A1-D6FC-4f65-9D91-7224C49458BB}">
                  <c15:layout/>
                  <c15:dlblFieldTable/>
                  <c15:showDataLabelsRange val="1"/>
                </c:ext>
              </c:extLst>
            </c:dLbl>
            <c:dLbl>
              <c:idx val="21"/>
              <c:layout>
                <c:manualLayout>
                  <c:x val="-0.11333158163492953"/>
                  <c:y val="7.694411911838267E-2"/>
                </c:manualLayout>
              </c:layout>
              <c:tx>
                <c:rich>
                  <a:bodyPr/>
                  <a:lstStyle/>
                  <a:p>
                    <a:fld id="{D5264970-879F-47AD-859C-CFC9953319B5}" type="CELLRANGE">
                      <a:rPr lang="en-US" dirty="0"/>
                      <a:pPr/>
                      <a:t>[CELLRANGE]</a:t>
                    </a:fld>
                    <a:endParaRPr lang="en-IN"/>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2B-EA58-4827-A145-D48912707E90}"/>
                </c:ext>
                <c:ext xmlns:c15="http://schemas.microsoft.com/office/drawing/2012/chart" uri="{CE6537A1-D6FC-4f65-9D91-7224C49458BB}">
                  <c15:layout/>
                  <c15:dlblFieldTable/>
                  <c15:showDataLabelsRange val="1"/>
                </c:ext>
              </c:extLst>
            </c:dLbl>
            <c:dLbl>
              <c:idx val="22"/>
              <c:layout>
                <c:manualLayout>
                  <c:x val="-9.7304893322919292E-2"/>
                  <c:y val="3.8866492069564169E-2"/>
                </c:manualLayout>
              </c:layout>
              <c:tx>
                <c:rich>
                  <a:bodyPr/>
                  <a:lstStyle/>
                  <a:p>
                    <a:fld id="{D2F364AB-1764-45F4-9B9B-1D2B78678D9D}" type="CELLRANGE">
                      <a:rPr lang="en-US"/>
                      <a:pPr/>
                      <a:t>[CELLRANGE]</a:t>
                    </a:fld>
                    <a:endParaRPr lang="en-IN"/>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2D-EA58-4827-A145-D48912707E90}"/>
                </c:ext>
                <c:ext xmlns:c15="http://schemas.microsoft.com/office/drawing/2012/chart" uri="{CE6537A1-D6FC-4f65-9D91-7224C49458BB}">
                  <c15:layout/>
                  <c15:dlblFieldTable/>
                  <c15:showDataLabelsRange val="1"/>
                </c:ext>
              </c:extLst>
            </c:dLbl>
            <c:dLbl>
              <c:idx val="23"/>
              <c:layout/>
              <c:tx>
                <c:rich>
                  <a:bodyPr/>
                  <a:lstStyle/>
                  <a:p>
                    <a:fld id="{1F2E72F6-9579-4D3F-A5FF-390C3242C4E4}" type="CELLRANGE">
                      <a:rPr lang="en-IN"/>
                      <a:pPr/>
                      <a:t>[CELLRANGE]</a:t>
                    </a:fld>
                    <a:endParaRPr lang="en-IN"/>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4"/>
              <c:layout>
                <c:manualLayout>
                  <c:x val="-7.898867810919348E-2"/>
                  <c:y val="3.5876761910366949E-2"/>
                </c:manualLayout>
              </c:layout>
              <c:tx>
                <c:rich>
                  <a:bodyPr/>
                  <a:lstStyle/>
                  <a:p>
                    <a:fld id="{A0BCDC30-E7FD-44AF-A3ED-978AA22E8299}" type="CELLRANGE">
                      <a:rPr lang="en-US"/>
                      <a:pPr/>
                      <a:t>[CELLRANGE]</a:t>
                    </a:fld>
                    <a:endParaRPr lang="en-IN"/>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31-EA58-4827-A145-D48912707E90}"/>
                </c:ext>
                <c:ext xmlns:c15="http://schemas.microsoft.com/office/drawing/2012/chart" uri="{CE6537A1-D6FC-4f65-9D91-7224C49458BB}">
                  <c15:layout/>
                  <c15:dlblFieldTable/>
                  <c15:showDataLabelsRange val="1"/>
                </c:ext>
              </c:extLst>
            </c:dLbl>
            <c:dLbl>
              <c:idx val="25"/>
              <c:layout/>
              <c:tx>
                <c:rich>
                  <a:bodyPr/>
                  <a:lstStyle/>
                  <a:p>
                    <a:fld id="{CC69FE04-2B42-404E-89CC-CBFDD588D05D}" type="CELLRANGE">
                      <a:rPr lang="en-IN"/>
                      <a:pPr/>
                      <a:t>[CELLRANGE]</a:t>
                    </a:fld>
                    <a:endParaRPr lang="en-IN"/>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6"/>
              <c:layout/>
              <c:tx>
                <c:rich>
                  <a:bodyPr/>
                  <a:lstStyle/>
                  <a:p>
                    <a:fld id="{E3D2F6B5-2170-40ED-9D35-2E228A266171}" type="CELLRANGE">
                      <a:rPr lang="en-IN"/>
                      <a:pPr/>
                      <a:t>[CELLRANGE]</a:t>
                    </a:fld>
                    <a:endParaRPr lang="en-IN"/>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7"/>
              <c:layout/>
              <c:tx>
                <c:rich>
                  <a:bodyPr/>
                  <a:lstStyle/>
                  <a:p>
                    <a:fld id="{EEF95042-EFB7-4F49-BFD9-CAD9D213FA90}" type="CELLRANGE">
                      <a:rPr lang="en-IN"/>
                      <a:pPr/>
                      <a:t>[CELLRANGE]</a:t>
                    </a:fld>
                    <a:endParaRPr lang="en-IN"/>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xVal>
            <c:numRef>
              <c:f>Sheet1!$A$2:$A$29</c:f>
              <c:numCache>
                <c:formatCode>0.00%</c:formatCode>
                <c:ptCount val="28"/>
                <c:pt idx="0">
                  <c:v>3.7400000000000003E-2</c:v>
                </c:pt>
                <c:pt idx="1">
                  <c:v>5.5399999999999998E-2</c:v>
                </c:pt>
                <c:pt idx="2">
                  <c:v>5.0999999999999997E-2</c:v>
                </c:pt>
                <c:pt idx="3">
                  <c:v>4.9000000000000002E-2</c:v>
                </c:pt>
                <c:pt idx="4">
                  <c:v>4.2999999999999997E-2</c:v>
                </c:pt>
                <c:pt idx="5">
                  <c:v>5.5E-2</c:v>
                </c:pt>
                <c:pt idx="6">
                  <c:v>5.0200000000000002E-2</c:v>
                </c:pt>
                <c:pt idx="7">
                  <c:v>2.29E-2</c:v>
                </c:pt>
                <c:pt idx="8">
                  <c:v>3.4200000000000001E-2</c:v>
                </c:pt>
                <c:pt idx="9">
                  <c:v>3.5200000000000002E-2</c:v>
                </c:pt>
                <c:pt idx="10">
                  <c:v>4.9200000000000001E-2</c:v>
                </c:pt>
                <c:pt idx="11">
                  <c:v>0.28999999999999998</c:v>
                </c:pt>
                <c:pt idx="12" formatCode="0.0%">
                  <c:v>4.7E-2</c:v>
                </c:pt>
                <c:pt idx="13">
                  <c:v>4.7899999999999998E-2</c:v>
                </c:pt>
                <c:pt idx="14">
                  <c:v>2.5999999999999999E-2</c:v>
                </c:pt>
                <c:pt idx="15">
                  <c:v>2.9000000000000001E-2</c:v>
                </c:pt>
                <c:pt idx="16">
                  <c:v>2.1299999999999999E-2</c:v>
                </c:pt>
                <c:pt idx="17">
                  <c:v>5.1299999999999998E-2</c:v>
                </c:pt>
                <c:pt idx="18">
                  <c:v>2.7E-2</c:v>
                </c:pt>
                <c:pt idx="19">
                  <c:v>3.7699999999999997E-2</c:v>
                </c:pt>
                <c:pt idx="20">
                  <c:v>3.3000000000000002E-2</c:v>
                </c:pt>
                <c:pt idx="21">
                  <c:v>4.2999999999999997E-2</c:v>
                </c:pt>
                <c:pt idx="22">
                  <c:v>3.4000000000000002E-2</c:v>
                </c:pt>
                <c:pt idx="23">
                  <c:v>5.8400000000000001E-2</c:v>
                </c:pt>
                <c:pt idx="24">
                  <c:v>8.5999999999999993E-2</c:v>
                </c:pt>
                <c:pt idx="25">
                  <c:v>8.72E-2</c:v>
                </c:pt>
                <c:pt idx="26" formatCode="0%">
                  <c:v>0.18</c:v>
                </c:pt>
                <c:pt idx="27" formatCode="0%">
                  <c:v>0.01</c:v>
                </c:pt>
              </c:numCache>
            </c:numRef>
          </c:xVal>
          <c:yVal>
            <c:numRef>
              <c:f>Sheet1!$B$2:$B$29</c:f>
              <c:numCache>
                <c:formatCode>#,##0</c:formatCode>
                <c:ptCount val="28"/>
                <c:pt idx="0" formatCode="General">
                  <c:v>-704</c:v>
                </c:pt>
                <c:pt idx="1">
                  <c:v>-1532</c:v>
                </c:pt>
                <c:pt idx="2" formatCode="General">
                  <c:v>-164</c:v>
                </c:pt>
                <c:pt idx="3" formatCode="General">
                  <c:v>-81</c:v>
                </c:pt>
                <c:pt idx="4" formatCode="General">
                  <c:v>-429</c:v>
                </c:pt>
                <c:pt idx="5" formatCode="General">
                  <c:v>905</c:v>
                </c:pt>
                <c:pt idx="6" formatCode="General">
                  <c:v>-816</c:v>
                </c:pt>
                <c:pt idx="7" formatCode="General">
                  <c:v>-506</c:v>
                </c:pt>
                <c:pt idx="8">
                  <c:v>-1365</c:v>
                </c:pt>
                <c:pt idx="9">
                  <c:v>-2753</c:v>
                </c:pt>
                <c:pt idx="10" formatCode="_(* #,##0_);_(* \(#,##0\);_(* &quot;-&quot;??_);_(@_)">
                  <c:v>-291</c:v>
                </c:pt>
                <c:pt idx="11" formatCode="_(* #,##0_);_(* \(#,##0\);_(* &quot;-&quot;??_);_(@_)">
                  <c:v>60</c:v>
                </c:pt>
                <c:pt idx="12" formatCode="_(* #,##0_);_(* \(#,##0\);_(* &quot;-&quot;??_);_(@_)">
                  <c:v>1532</c:v>
                </c:pt>
                <c:pt idx="13">
                  <c:v>-131</c:v>
                </c:pt>
                <c:pt idx="14" formatCode="General">
                  <c:v>125</c:v>
                </c:pt>
                <c:pt idx="15" formatCode="General">
                  <c:v>392</c:v>
                </c:pt>
                <c:pt idx="16" formatCode="General">
                  <c:v>80</c:v>
                </c:pt>
                <c:pt idx="17">
                  <c:v>-1087</c:v>
                </c:pt>
                <c:pt idx="18" formatCode="General">
                  <c:v>230</c:v>
                </c:pt>
                <c:pt idx="19" formatCode="General">
                  <c:v>158</c:v>
                </c:pt>
                <c:pt idx="20" formatCode="General">
                  <c:v>-71</c:v>
                </c:pt>
                <c:pt idx="21">
                  <c:v>1705</c:v>
                </c:pt>
                <c:pt idx="22">
                  <c:v>1965</c:v>
                </c:pt>
                <c:pt idx="23">
                  <c:v>-1626</c:v>
                </c:pt>
                <c:pt idx="24" formatCode="General">
                  <c:v>802</c:v>
                </c:pt>
                <c:pt idx="25" formatCode="General">
                  <c:v>-264</c:v>
                </c:pt>
                <c:pt idx="26" formatCode="General">
                  <c:v>-584</c:v>
                </c:pt>
                <c:pt idx="27" formatCode="General">
                  <c:v>-174</c:v>
                </c:pt>
              </c:numCache>
            </c:numRef>
          </c:yVal>
          <c:bubbleSize>
            <c:numRef>
              <c:f>Sheet1!$C$2:$C$29</c:f>
              <c:numCache>
                <c:formatCode>#,##0</c:formatCode>
                <c:ptCount val="28"/>
                <c:pt idx="0" formatCode="General">
                  <c:v>704</c:v>
                </c:pt>
                <c:pt idx="1">
                  <c:v>1532</c:v>
                </c:pt>
                <c:pt idx="2" formatCode="General">
                  <c:v>164</c:v>
                </c:pt>
                <c:pt idx="3" formatCode="General">
                  <c:v>81</c:v>
                </c:pt>
                <c:pt idx="4" formatCode="General">
                  <c:v>429</c:v>
                </c:pt>
                <c:pt idx="5" formatCode="General">
                  <c:v>905</c:v>
                </c:pt>
                <c:pt idx="6" formatCode="General">
                  <c:v>816</c:v>
                </c:pt>
                <c:pt idx="7" formatCode="General">
                  <c:v>506</c:v>
                </c:pt>
                <c:pt idx="8">
                  <c:v>1365</c:v>
                </c:pt>
                <c:pt idx="9">
                  <c:v>2753</c:v>
                </c:pt>
                <c:pt idx="10" formatCode="_(* #,##0_);_(* \(#,##0\);_(* &quot;-&quot;??_);_(@_)">
                  <c:v>291</c:v>
                </c:pt>
                <c:pt idx="11" formatCode="_(* #,##0_);_(* \(#,##0\);_(* &quot;-&quot;??_);_(@_)">
                  <c:v>60</c:v>
                </c:pt>
                <c:pt idx="12" formatCode="_(* #,##0_);_(* \(#,##0\);_(* &quot;-&quot;??_);_(@_)">
                  <c:v>1532</c:v>
                </c:pt>
                <c:pt idx="13">
                  <c:v>131</c:v>
                </c:pt>
                <c:pt idx="14" formatCode="General">
                  <c:v>125</c:v>
                </c:pt>
                <c:pt idx="15" formatCode="General">
                  <c:v>392</c:v>
                </c:pt>
                <c:pt idx="16" formatCode="General">
                  <c:v>80</c:v>
                </c:pt>
                <c:pt idx="17">
                  <c:v>1087</c:v>
                </c:pt>
                <c:pt idx="18" formatCode="General">
                  <c:v>230</c:v>
                </c:pt>
                <c:pt idx="19" formatCode="General">
                  <c:v>158</c:v>
                </c:pt>
                <c:pt idx="20" formatCode="General">
                  <c:v>71</c:v>
                </c:pt>
                <c:pt idx="21">
                  <c:v>1705</c:v>
                </c:pt>
                <c:pt idx="22">
                  <c:v>1965</c:v>
                </c:pt>
                <c:pt idx="23">
                  <c:v>1626</c:v>
                </c:pt>
                <c:pt idx="24" formatCode="General">
                  <c:v>802</c:v>
                </c:pt>
                <c:pt idx="25" formatCode="General">
                  <c:v>264</c:v>
                </c:pt>
                <c:pt idx="26" formatCode="General">
                  <c:v>584</c:v>
                </c:pt>
                <c:pt idx="27" formatCode="General">
                  <c:v>174</c:v>
                </c:pt>
              </c:numCache>
            </c:numRef>
          </c:bubbleSize>
          <c:bubble3D val="0"/>
          <c:extLst xmlns:c16r2="http://schemas.microsoft.com/office/drawing/2015/06/chart">
            <c:ext xmlns:c16="http://schemas.microsoft.com/office/drawing/2014/chart" uri="{C3380CC4-5D6E-409C-BE32-E72D297353CC}">
              <c16:uniqueId val="{00000036-EA58-4827-A145-D48912707E90}"/>
            </c:ext>
            <c:ext xmlns:c15="http://schemas.microsoft.com/office/drawing/2012/chart" uri="{02D57815-91ED-43cb-92C2-25804820EDAC}">
              <c15:datalabelsRange>
                <c15:f>Sheet1!$D$2:$D$29</c15:f>
                <c15:dlblRangeCache>
                  <c:ptCount val="28"/>
                  <c:pt idx="0">
                    <c:v>Acetic Acid</c:v>
                  </c:pt>
                  <c:pt idx="1">
                    <c:v>Methanol</c:v>
                  </c:pt>
                  <c:pt idx="2">
                    <c:v>Formaldehyde</c:v>
                  </c:pt>
                  <c:pt idx="3">
                    <c:v>HDPE</c:v>
                  </c:pt>
                  <c:pt idx="4">
                    <c:v>LDPE</c:v>
                  </c:pt>
                  <c:pt idx="5">
                    <c:v>LLDPE</c:v>
                  </c:pt>
                  <c:pt idx="6">
                    <c:v>MEG</c:v>
                  </c:pt>
                  <c:pt idx="7">
                    <c:v>EDC</c:v>
                  </c:pt>
                  <c:pt idx="8">
                    <c:v>VCM</c:v>
                  </c:pt>
                  <c:pt idx="9">
                    <c:v>PVC</c:v>
                  </c:pt>
                  <c:pt idx="10">
                    <c:v>Acrylonitrile</c:v>
                  </c:pt>
                  <c:pt idx="11">
                    <c:v>Propylene Oxide</c:v>
                  </c:pt>
                  <c:pt idx="12">
                    <c:v>PP</c:v>
                  </c:pt>
                  <c:pt idx="13">
                    <c:v>SBR</c:v>
                  </c:pt>
                  <c:pt idx="14">
                    <c:v>ABS</c:v>
                  </c:pt>
                  <c:pt idx="15">
                    <c:v>Butadiene</c:v>
                  </c:pt>
                  <c:pt idx="16">
                    <c:v>PS</c:v>
                  </c:pt>
                  <c:pt idx="17">
                    <c:v>Styrene</c:v>
                  </c:pt>
                  <c:pt idx="18">
                    <c:v>Phenol</c:v>
                  </c:pt>
                  <c:pt idx="19">
                    <c:v>Acetone</c:v>
                  </c:pt>
                  <c:pt idx="20">
                    <c:v>Caprolactum</c:v>
                  </c:pt>
                  <c:pt idx="21">
                    <c:v>Benzene</c:v>
                  </c:pt>
                  <c:pt idx="22">
                    <c:v>PX</c:v>
                  </c:pt>
                  <c:pt idx="23">
                    <c:v>PTA</c:v>
                  </c:pt>
                  <c:pt idx="24">
                    <c:v>PET</c:v>
                  </c:pt>
                  <c:pt idx="25">
                    <c:v>LAB</c:v>
                  </c:pt>
                  <c:pt idx="26">
                    <c:v>Toluene</c:v>
                  </c:pt>
                  <c:pt idx="27">
                    <c:v>Polycarbonate</c:v>
                  </c:pt>
                </c15:dlblRangeCache>
              </c15:datalabelsRange>
            </c:ext>
          </c:extLst>
        </c:ser>
        <c:dLbls>
          <c:showLegendKey val="0"/>
          <c:showVal val="0"/>
          <c:showCatName val="0"/>
          <c:showSerName val="0"/>
          <c:showPercent val="0"/>
          <c:showBubbleSize val="0"/>
        </c:dLbls>
        <c:bubbleScale val="100"/>
        <c:showNegBubbles val="0"/>
        <c:axId val="407764240"/>
        <c:axId val="407765024"/>
      </c:bubbleChart>
      <c:valAx>
        <c:axId val="407764240"/>
        <c:scaling>
          <c:orientation val="minMax"/>
          <c:max val="9.0000000000000024E-2"/>
          <c:min val="1.5000000000000003E-2"/>
        </c:scaling>
        <c:delete val="0"/>
        <c:axPos val="b"/>
        <c:numFmt formatCode="0%" sourceLinked="0"/>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7765024"/>
        <c:crosses val="autoZero"/>
        <c:crossBetween val="midCat"/>
      </c:valAx>
      <c:valAx>
        <c:axId val="407765024"/>
        <c:scaling>
          <c:orientation val="minMax"/>
          <c:max val="2800"/>
          <c:min val="-3600"/>
        </c:scaling>
        <c:delete val="0"/>
        <c:axPos val="l"/>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7764240"/>
        <c:crosses val="autoZero"/>
        <c:crossBetween val="midCat"/>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Reversed" id="24">
  <a:schemeClr val="accent4"/>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F511A1-45C5-4608-BBAC-E833BE137CC1}"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en-IN"/>
        </a:p>
      </dgm:t>
    </dgm:pt>
    <dgm:pt modelId="{91954669-709B-41E5-87D9-AE9800835AD9}">
      <dgm:prSet phldrT="[Text]" custT="1"/>
      <dgm:spPr/>
      <dgm:t>
        <a:bodyPr/>
        <a:lstStyle/>
        <a:p>
          <a:r>
            <a:rPr lang="en-US" sz="2800" b="1" u="sng" dirty="0">
              <a:latin typeface="Times New Roman" panose="02020603050405020304" pitchFamily="18" charset="0"/>
              <a:cs typeface="Times New Roman" panose="02020603050405020304" pitchFamily="18" charset="0"/>
            </a:rPr>
            <a:t>2025</a:t>
          </a:r>
        </a:p>
        <a:p>
          <a:r>
            <a:rPr lang="en-US" sz="2000" b="0" u="none" dirty="0">
              <a:latin typeface="Times New Roman" panose="02020603050405020304" pitchFamily="18" charset="0"/>
              <a:cs typeface="Times New Roman" panose="02020603050405020304" pitchFamily="18" charset="0"/>
            </a:rPr>
            <a:t>12.5 MMTPA</a:t>
          </a:r>
          <a:endParaRPr lang="en-IN" sz="2000" b="0" u="none" dirty="0">
            <a:latin typeface="Times New Roman" panose="02020603050405020304" pitchFamily="18" charset="0"/>
            <a:cs typeface="Times New Roman" panose="02020603050405020304" pitchFamily="18" charset="0"/>
          </a:endParaRPr>
        </a:p>
      </dgm:t>
    </dgm:pt>
    <dgm:pt modelId="{B27B8858-7D9D-42BE-AF85-02105583FCD1}" type="parTrans" cxnId="{0507686B-7036-45ED-85E3-D551F5A2CD1D}">
      <dgm:prSet/>
      <dgm:spPr/>
      <dgm:t>
        <a:bodyPr/>
        <a:lstStyle/>
        <a:p>
          <a:endParaRPr lang="en-IN" b="1">
            <a:latin typeface="Times New Roman" panose="02020603050405020304" pitchFamily="18" charset="0"/>
            <a:cs typeface="Times New Roman" panose="02020603050405020304" pitchFamily="18" charset="0"/>
          </a:endParaRPr>
        </a:p>
      </dgm:t>
    </dgm:pt>
    <dgm:pt modelId="{D134E9AC-7076-43EF-B56B-F589A1245653}" type="sibTrans" cxnId="{0507686B-7036-45ED-85E3-D551F5A2CD1D}">
      <dgm:prSet/>
      <dgm:spPr/>
      <dgm:t>
        <a:bodyPr/>
        <a:lstStyle/>
        <a:p>
          <a:endParaRPr lang="en-IN" b="1">
            <a:latin typeface="Times New Roman" panose="02020603050405020304" pitchFamily="18" charset="0"/>
            <a:cs typeface="Times New Roman" panose="02020603050405020304" pitchFamily="18" charset="0"/>
          </a:endParaRPr>
        </a:p>
      </dgm:t>
    </dgm:pt>
    <dgm:pt modelId="{C6641764-BF43-4C85-94DB-0A1BF41B7A17}">
      <dgm:prSet phldrT="[Text]" custT="1"/>
      <dgm:spPr/>
      <dgm:t>
        <a:bodyPr/>
        <a:lstStyle/>
        <a:p>
          <a:r>
            <a:rPr lang="en-US" sz="2800" b="1" u="sng" dirty="0">
              <a:latin typeface="Times New Roman" panose="02020603050405020304" pitchFamily="18" charset="0"/>
              <a:cs typeface="Times New Roman" panose="02020603050405020304" pitchFamily="18" charset="0"/>
            </a:rPr>
            <a:t>2040</a:t>
          </a:r>
        </a:p>
        <a:p>
          <a:r>
            <a:rPr lang="en-US" sz="2400" b="0" u="none" dirty="0">
              <a:latin typeface="Times New Roman" panose="02020603050405020304" pitchFamily="18" charset="0"/>
              <a:cs typeface="Times New Roman" panose="02020603050405020304" pitchFamily="18" charset="0"/>
            </a:rPr>
            <a:t>30 MMTPA</a:t>
          </a:r>
          <a:endParaRPr lang="en-IN" sz="2400" b="0" u="none" dirty="0">
            <a:latin typeface="Times New Roman" panose="02020603050405020304" pitchFamily="18" charset="0"/>
            <a:cs typeface="Times New Roman" panose="02020603050405020304" pitchFamily="18" charset="0"/>
          </a:endParaRPr>
        </a:p>
      </dgm:t>
    </dgm:pt>
    <dgm:pt modelId="{6980CB55-269B-4CF1-9A6C-8893D7CF64EB}" type="parTrans" cxnId="{B28D28C4-BBF7-421C-A64A-9406C659DD55}">
      <dgm:prSet/>
      <dgm:spPr/>
      <dgm:t>
        <a:bodyPr/>
        <a:lstStyle/>
        <a:p>
          <a:endParaRPr lang="en-IN" b="1">
            <a:latin typeface="Times New Roman" panose="02020603050405020304" pitchFamily="18" charset="0"/>
            <a:cs typeface="Times New Roman" panose="02020603050405020304" pitchFamily="18" charset="0"/>
          </a:endParaRPr>
        </a:p>
      </dgm:t>
    </dgm:pt>
    <dgm:pt modelId="{90F8B6D6-A716-4BCD-AA30-37BFBA5B191A}" type="sibTrans" cxnId="{B28D28C4-BBF7-421C-A64A-9406C659DD55}">
      <dgm:prSet/>
      <dgm:spPr/>
      <dgm:t>
        <a:bodyPr/>
        <a:lstStyle/>
        <a:p>
          <a:endParaRPr lang="en-IN" b="1">
            <a:latin typeface="Times New Roman" panose="02020603050405020304" pitchFamily="18" charset="0"/>
            <a:cs typeface="Times New Roman" panose="02020603050405020304" pitchFamily="18" charset="0"/>
          </a:endParaRPr>
        </a:p>
      </dgm:t>
    </dgm:pt>
    <dgm:pt modelId="{05956C60-89B3-42CA-91DB-206D02FE3D26}">
      <dgm:prSet phldrT="[Text]" custT="1"/>
      <dgm:spPr/>
      <dgm:t>
        <a:bodyPr/>
        <a:lstStyle/>
        <a:p>
          <a:r>
            <a:rPr lang="en-US" sz="1600" b="0" strike="noStrike" dirty="0">
              <a:latin typeface="Times New Roman" panose="02020603050405020304" pitchFamily="18" charset="0"/>
              <a:cs typeface="Times New Roman" panose="02020603050405020304" pitchFamily="18" charset="0"/>
            </a:rPr>
            <a:t>2 additional </a:t>
          </a:r>
          <a:r>
            <a:rPr lang="en-US" sz="1600" b="0" dirty="0">
              <a:latin typeface="Times New Roman" panose="02020603050405020304" pitchFamily="18" charset="0"/>
              <a:cs typeface="Times New Roman" panose="02020603050405020304" pitchFamily="18" charset="0"/>
            </a:rPr>
            <a:t>World scale Crackers*</a:t>
          </a:r>
          <a:endParaRPr lang="en-IN" sz="1600" b="0" strike="sngStrike" dirty="0">
            <a:latin typeface="Times New Roman" panose="02020603050405020304" pitchFamily="18" charset="0"/>
            <a:cs typeface="Times New Roman" panose="02020603050405020304" pitchFamily="18" charset="0"/>
          </a:endParaRPr>
        </a:p>
      </dgm:t>
    </dgm:pt>
    <dgm:pt modelId="{88E08ADC-319A-4D83-A79C-06095BC4383F}" type="parTrans" cxnId="{E391A9A4-E6E9-467B-978F-7D921ABB476B}">
      <dgm:prSet/>
      <dgm:spPr/>
      <dgm:t>
        <a:bodyPr/>
        <a:lstStyle/>
        <a:p>
          <a:endParaRPr lang="en-IN" b="1">
            <a:latin typeface="Times New Roman" panose="02020603050405020304" pitchFamily="18" charset="0"/>
            <a:cs typeface="Times New Roman" panose="02020603050405020304" pitchFamily="18" charset="0"/>
          </a:endParaRPr>
        </a:p>
      </dgm:t>
    </dgm:pt>
    <dgm:pt modelId="{44B82196-24B0-483C-B7BA-E100524E6C33}" type="sibTrans" cxnId="{E391A9A4-E6E9-467B-978F-7D921ABB476B}">
      <dgm:prSet/>
      <dgm:spPr/>
      <dgm:t>
        <a:bodyPr/>
        <a:lstStyle/>
        <a:p>
          <a:endParaRPr lang="en-IN" b="1">
            <a:latin typeface="Times New Roman" panose="02020603050405020304" pitchFamily="18" charset="0"/>
            <a:cs typeface="Times New Roman" panose="02020603050405020304" pitchFamily="18" charset="0"/>
          </a:endParaRPr>
        </a:p>
      </dgm:t>
    </dgm:pt>
    <dgm:pt modelId="{B580E82D-8866-45EF-8719-8B62A079ED4A}">
      <dgm:prSet phldrT="[Text]" custT="1"/>
      <dgm:spPr/>
      <dgm:t>
        <a:bodyPr/>
        <a:lstStyle/>
        <a:p>
          <a:r>
            <a:rPr lang="en-US" sz="2800" b="1" u="sng" dirty="0">
              <a:latin typeface="Times New Roman" panose="02020603050405020304" pitchFamily="18" charset="0"/>
              <a:cs typeface="Times New Roman" panose="02020603050405020304" pitchFamily="18" charset="0"/>
            </a:rPr>
            <a:t>2030</a:t>
          </a:r>
        </a:p>
        <a:p>
          <a:r>
            <a:rPr lang="en-US" sz="2000" b="0" u="none" dirty="0">
              <a:latin typeface="Times New Roman" panose="02020603050405020304" pitchFamily="18" charset="0"/>
              <a:cs typeface="Times New Roman" panose="02020603050405020304" pitchFamily="18" charset="0"/>
            </a:rPr>
            <a:t>18.5 MMTPA</a:t>
          </a:r>
          <a:endParaRPr lang="en-IN" sz="2000" b="0" u="none" dirty="0">
            <a:latin typeface="Times New Roman" panose="02020603050405020304" pitchFamily="18" charset="0"/>
            <a:cs typeface="Times New Roman" panose="02020603050405020304" pitchFamily="18" charset="0"/>
          </a:endParaRPr>
        </a:p>
      </dgm:t>
    </dgm:pt>
    <dgm:pt modelId="{BC5679E2-95FD-4B0B-807B-ED58EFA7B2A9}" type="sibTrans" cxnId="{D39E7374-08C4-4772-8846-654055BDBA97}">
      <dgm:prSet/>
      <dgm:spPr/>
      <dgm:t>
        <a:bodyPr/>
        <a:lstStyle/>
        <a:p>
          <a:endParaRPr lang="en-IN" b="1">
            <a:latin typeface="Times New Roman" panose="02020603050405020304" pitchFamily="18" charset="0"/>
            <a:cs typeface="Times New Roman" panose="02020603050405020304" pitchFamily="18" charset="0"/>
          </a:endParaRPr>
        </a:p>
      </dgm:t>
    </dgm:pt>
    <dgm:pt modelId="{CCB7FF91-2CD5-4264-8A48-A42569F89DD6}" type="parTrans" cxnId="{D39E7374-08C4-4772-8846-654055BDBA97}">
      <dgm:prSet/>
      <dgm:spPr/>
      <dgm:t>
        <a:bodyPr/>
        <a:lstStyle/>
        <a:p>
          <a:endParaRPr lang="en-IN" b="1">
            <a:latin typeface="Times New Roman" panose="02020603050405020304" pitchFamily="18" charset="0"/>
            <a:cs typeface="Times New Roman" panose="02020603050405020304" pitchFamily="18" charset="0"/>
          </a:endParaRPr>
        </a:p>
      </dgm:t>
    </dgm:pt>
    <dgm:pt modelId="{695C4FAC-6FBC-487F-9B23-745060980E96}">
      <dgm:prSet phldrT="[Text]" custT="1"/>
      <dgm:spPr/>
      <dgm:t>
        <a:bodyPr/>
        <a:lstStyle/>
        <a:p>
          <a:r>
            <a:rPr lang="en-US" sz="2800" b="1" u="sng" dirty="0">
              <a:latin typeface="Times New Roman" panose="02020603050405020304" pitchFamily="18" charset="0"/>
              <a:cs typeface="Times New Roman" panose="02020603050405020304" pitchFamily="18" charset="0"/>
            </a:rPr>
            <a:t>2020</a:t>
          </a:r>
        </a:p>
        <a:p>
          <a:r>
            <a:rPr lang="en-US" sz="2000" b="0" u="none" dirty="0">
              <a:latin typeface="Times New Roman" panose="02020603050405020304" pitchFamily="18" charset="0"/>
              <a:cs typeface="Times New Roman" panose="02020603050405020304" pitchFamily="18" charset="0"/>
            </a:rPr>
            <a:t>7.5 MMTPA</a:t>
          </a:r>
          <a:endParaRPr lang="en-IN" sz="2000" b="0" u="none" dirty="0">
            <a:latin typeface="Times New Roman" panose="02020603050405020304" pitchFamily="18" charset="0"/>
            <a:cs typeface="Times New Roman" panose="02020603050405020304" pitchFamily="18" charset="0"/>
          </a:endParaRPr>
        </a:p>
      </dgm:t>
    </dgm:pt>
    <dgm:pt modelId="{F4CC05EA-4995-4430-AF6A-05A8040F6F50}" type="parTrans" cxnId="{8FB4A2FB-2473-4338-98C5-FDF166201A2B}">
      <dgm:prSet/>
      <dgm:spPr/>
      <dgm:t>
        <a:bodyPr/>
        <a:lstStyle/>
        <a:p>
          <a:endParaRPr lang="en-IN" b="1">
            <a:latin typeface="Times New Roman" panose="02020603050405020304" pitchFamily="18" charset="0"/>
            <a:cs typeface="Times New Roman" panose="02020603050405020304" pitchFamily="18" charset="0"/>
          </a:endParaRPr>
        </a:p>
      </dgm:t>
    </dgm:pt>
    <dgm:pt modelId="{4A663014-D50E-43BB-9DAE-EC748EC5B616}" type="sibTrans" cxnId="{8FB4A2FB-2473-4338-98C5-FDF166201A2B}">
      <dgm:prSet/>
      <dgm:spPr/>
      <dgm:t>
        <a:bodyPr/>
        <a:lstStyle/>
        <a:p>
          <a:endParaRPr lang="en-IN" b="1">
            <a:latin typeface="Times New Roman" panose="02020603050405020304" pitchFamily="18" charset="0"/>
            <a:cs typeface="Times New Roman" panose="02020603050405020304" pitchFamily="18" charset="0"/>
          </a:endParaRPr>
        </a:p>
      </dgm:t>
    </dgm:pt>
    <dgm:pt modelId="{33033F46-3942-4349-94D7-CD927FE6A816}">
      <dgm:prSet phldrT="[Text]" custT="1"/>
      <dgm:spPr/>
      <dgm:t>
        <a:bodyPr/>
        <a:lstStyle/>
        <a:p>
          <a:r>
            <a:rPr lang="en-US" sz="1600" b="0" dirty="0">
              <a:latin typeface="Times New Roman" panose="02020603050405020304" pitchFamily="18" charset="0"/>
              <a:cs typeface="Times New Roman" panose="02020603050405020304" pitchFamily="18" charset="0"/>
            </a:rPr>
            <a:t>7 PX/PTA- 6400KTA</a:t>
          </a:r>
          <a:endParaRPr lang="en-IN" sz="1600" b="0" dirty="0">
            <a:latin typeface="Times New Roman" panose="02020603050405020304" pitchFamily="18" charset="0"/>
            <a:cs typeface="Times New Roman" panose="02020603050405020304" pitchFamily="18" charset="0"/>
          </a:endParaRPr>
        </a:p>
      </dgm:t>
    </dgm:pt>
    <dgm:pt modelId="{D0358B02-8E26-46D5-BE29-8F3068200556}" type="parTrans" cxnId="{A9E633D2-5E89-4650-BC59-87D63B55C3A7}">
      <dgm:prSet/>
      <dgm:spPr/>
      <dgm:t>
        <a:bodyPr/>
        <a:lstStyle/>
        <a:p>
          <a:endParaRPr lang="en-IN" b="1">
            <a:latin typeface="Times New Roman" panose="02020603050405020304" pitchFamily="18" charset="0"/>
            <a:cs typeface="Times New Roman" panose="02020603050405020304" pitchFamily="18" charset="0"/>
          </a:endParaRPr>
        </a:p>
      </dgm:t>
    </dgm:pt>
    <dgm:pt modelId="{98BFB96B-42D8-479B-B748-BB4D0C2C96DC}" type="sibTrans" cxnId="{A9E633D2-5E89-4650-BC59-87D63B55C3A7}">
      <dgm:prSet/>
      <dgm:spPr/>
      <dgm:t>
        <a:bodyPr/>
        <a:lstStyle/>
        <a:p>
          <a:endParaRPr lang="en-IN" b="1">
            <a:latin typeface="Times New Roman" panose="02020603050405020304" pitchFamily="18" charset="0"/>
            <a:cs typeface="Times New Roman" panose="02020603050405020304" pitchFamily="18" charset="0"/>
          </a:endParaRPr>
        </a:p>
      </dgm:t>
    </dgm:pt>
    <dgm:pt modelId="{1993094B-6FD9-4A42-BF26-0544E2601F9A}">
      <dgm:prSet phldrT="[Text]" custT="1"/>
      <dgm:spPr/>
      <dgm:t>
        <a:bodyPr/>
        <a:lstStyle/>
        <a:p>
          <a:r>
            <a:rPr lang="en-US" sz="1600" b="0" dirty="0">
              <a:latin typeface="Times New Roman" panose="02020603050405020304" pitchFamily="18" charset="0"/>
              <a:cs typeface="Times New Roman" panose="02020603050405020304" pitchFamily="18" charset="0"/>
            </a:rPr>
            <a:t>2 additional World scale Crackers</a:t>
          </a:r>
          <a:endParaRPr lang="en-IN" sz="1600" b="0" strike="sngStrike" dirty="0">
            <a:latin typeface="Times New Roman" panose="02020603050405020304" pitchFamily="18" charset="0"/>
            <a:cs typeface="Times New Roman" panose="02020603050405020304" pitchFamily="18" charset="0"/>
          </a:endParaRPr>
        </a:p>
      </dgm:t>
    </dgm:pt>
    <dgm:pt modelId="{64179409-EE73-4246-A7C5-E7540019B7EB}" type="parTrans" cxnId="{78F8A289-FFCD-4794-980E-1107B2E5887C}">
      <dgm:prSet/>
      <dgm:spPr/>
      <dgm:t>
        <a:bodyPr/>
        <a:lstStyle/>
        <a:p>
          <a:endParaRPr lang="en-IN" b="1">
            <a:latin typeface="Times New Roman" panose="02020603050405020304" pitchFamily="18" charset="0"/>
            <a:cs typeface="Times New Roman" panose="02020603050405020304" pitchFamily="18" charset="0"/>
          </a:endParaRPr>
        </a:p>
      </dgm:t>
    </dgm:pt>
    <dgm:pt modelId="{DB8A3675-B244-4791-ABE0-133B4C769325}" type="sibTrans" cxnId="{78F8A289-FFCD-4794-980E-1107B2E5887C}">
      <dgm:prSet/>
      <dgm:spPr/>
      <dgm:t>
        <a:bodyPr/>
        <a:lstStyle/>
        <a:p>
          <a:endParaRPr lang="en-IN" b="1">
            <a:latin typeface="Times New Roman" panose="02020603050405020304" pitchFamily="18" charset="0"/>
            <a:cs typeface="Times New Roman" panose="02020603050405020304" pitchFamily="18" charset="0"/>
          </a:endParaRPr>
        </a:p>
      </dgm:t>
    </dgm:pt>
    <dgm:pt modelId="{AA847F5F-DABD-4410-B15A-F9CF1B1396A1}">
      <dgm:prSet phldrT="[Text]" custT="1"/>
      <dgm:spPr/>
      <dgm:t>
        <a:bodyPr/>
        <a:lstStyle/>
        <a:p>
          <a:r>
            <a:rPr lang="en-US" sz="1600" b="0" dirty="0">
              <a:latin typeface="Times New Roman" panose="02020603050405020304" pitchFamily="18" charset="0"/>
              <a:cs typeface="Times New Roman" panose="02020603050405020304" pitchFamily="18" charset="0"/>
            </a:rPr>
            <a:t>7 additional World scale Crackers</a:t>
          </a:r>
          <a:endParaRPr lang="en-IN" sz="1600" b="0" strike="sngStrike" dirty="0">
            <a:latin typeface="Times New Roman" panose="02020603050405020304" pitchFamily="18" charset="0"/>
            <a:cs typeface="Times New Roman" panose="02020603050405020304" pitchFamily="18" charset="0"/>
          </a:endParaRPr>
        </a:p>
      </dgm:t>
    </dgm:pt>
    <dgm:pt modelId="{A77F4872-A597-4E9E-AFFC-9A2AEF8F6340}" type="parTrans" cxnId="{C087BCC7-DC9C-4F0E-BC09-8D5776225DDB}">
      <dgm:prSet/>
      <dgm:spPr/>
      <dgm:t>
        <a:bodyPr/>
        <a:lstStyle/>
        <a:p>
          <a:endParaRPr lang="en-IN" b="1">
            <a:latin typeface="Times New Roman" panose="02020603050405020304" pitchFamily="18" charset="0"/>
            <a:cs typeface="Times New Roman" panose="02020603050405020304" pitchFamily="18" charset="0"/>
          </a:endParaRPr>
        </a:p>
      </dgm:t>
    </dgm:pt>
    <dgm:pt modelId="{361B384F-5765-4974-9FED-D8189FF041B1}" type="sibTrans" cxnId="{C087BCC7-DC9C-4F0E-BC09-8D5776225DDB}">
      <dgm:prSet/>
      <dgm:spPr/>
      <dgm:t>
        <a:bodyPr/>
        <a:lstStyle/>
        <a:p>
          <a:endParaRPr lang="en-IN" b="1">
            <a:latin typeface="Times New Roman" panose="02020603050405020304" pitchFamily="18" charset="0"/>
            <a:cs typeface="Times New Roman" panose="02020603050405020304" pitchFamily="18" charset="0"/>
          </a:endParaRPr>
        </a:p>
      </dgm:t>
    </dgm:pt>
    <dgm:pt modelId="{D2DC1871-B59B-4079-91B9-E95305BE2CC0}">
      <dgm:prSet phldrT="[Text]" custT="1"/>
      <dgm:spPr/>
      <dgm:t>
        <a:bodyPr/>
        <a:lstStyle/>
        <a:p>
          <a:r>
            <a:rPr lang="en-US" sz="1600" b="0" dirty="0">
              <a:latin typeface="Times New Roman" panose="02020603050405020304" pitchFamily="18" charset="0"/>
              <a:cs typeface="Times New Roman" panose="02020603050405020304" pitchFamily="18" charset="0"/>
            </a:rPr>
            <a:t>11 Crackers – 7400 KTA</a:t>
          </a:r>
          <a:endParaRPr lang="en-IN" sz="1600" b="0" dirty="0">
            <a:latin typeface="Times New Roman" panose="02020603050405020304" pitchFamily="18" charset="0"/>
            <a:cs typeface="Times New Roman" panose="02020603050405020304" pitchFamily="18" charset="0"/>
          </a:endParaRPr>
        </a:p>
      </dgm:t>
    </dgm:pt>
    <dgm:pt modelId="{3FFB5725-6F14-4FF2-9A52-8B624FE6E31C}" type="sibTrans" cxnId="{B4387128-20E5-46F4-8D6A-109312F42773}">
      <dgm:prSet/>
      <dgm:spPr/>
      <dgm:t>
        <a:bodyPr/>
        <a:lstStyle/>
        <a:p>
          <a:endParaRPr lang="en-IN" b="1">
            <a:latin typeface="Times New Roman" panose="02020603050405020304" pitchFamily="18" charset="0"/>
            <a:cs typeface="Times New Roman" panose="02020603050405020304" pitchFamily="18" charset="0"/>
          </a:endParaRPr>
        </a:p>
      </dgm:t>
    </dgm:pt>
    <dgm:pt modelId="{E62F2DE2-9D16-4C29-8742-7BA0B485C382}" type="parTrans" cxnId="{B4387128-20E5-46F4-8D6A-109312F42773}">
      <dgm:prSet/>
      <dgm:spPr/>
      <dgm:t>
        <a:bodyPr/>
        <a:lstStyle/>
        <a:p>
          <a:endParaRPr lang="en-IN" b="1">
            <a:latin typeface="Times New Roman" panose="02020603050405020304" pitchFamily="18" charset="0"/>
            <a:cs typeface="Times New Roman" panose="02020603050405020304" pitchFamily="18" charset="0"/>
          </a:endParaRPr>
        </a:p>
      </dgm:t>
    </dgm:pt>
    <dgm:pt modelId="{9640946B-247B-4B3F-805B-7B897E66B2A6}">
      <dgm:prSet phldrT="[Text]" custT="1"/>
      <dgm:spPr/>
      <dgm:t>
        <a:bodyPr/>
        <a:lstStyle/>
        <a:p>
          <a:r>
            <a:rPr lang="en-IN" sz="1600" b="0" strike="noStrike" dirty="0">
              <a:latin typeface="Times New Roman" panose="02020603050405020304" pitchFamily="18" charset="0"/>
              <a:cs typeface="Times New Roman" panose="02020603050405020304" pitchFamily="18" charset="0"/>
            </a:rPr>
            <a:t>1  additional World Scale PX/PTA Plant</a:t>
          </a:r>
        </a:p>
      </dgm:t>
    </dgm:pt>
    <dgm:pt modelId="{3F7FB9C5-A615-497B-ABC3-CFBF5661C1FD}" type="parTrans" cxnId="{E198E1CC-F501-41E1-B101-40734D23DD39}">
      <dgm:prSet/>
      <dgm:spPr/>
      <dgm:t>
        <a:bodyPr/>
        <a:lstStyle/>
        <a:p>
          <a:endParaRPr lang="en-US">
            <a:latin typeface="Times New Roman" panose="02020603050405020304" pitchFamily="18" charset="0"/>
            <a:cs typeface="Times New Roman" panose="02020603050405020304" pitchFamily="18" charset="0"/>
          </a:endParaRPr>
        </a:p>
      </dgm:t>
    </dgm:pt>
    <dgm:pt modelId="{C62CDC0A-F981-43F5-B5DA-EBF562B9B044}" type="sibTrans" cxnId="{E198E1CC-F501-41E1-B101-40734D23DD39}">
      <dgm:prSet/>
      <dgm:spPr/>
      <dgm:t>
        <a:bodyPr/>
        <a:lstStyle/>
        <a:p>
          <a:endParaRPr lang="en-US">
            <a:latin typeface="Times New Roman" panose="02020603050405020304" pitchFamily="18" charset="0"/>
            <a:cs typeface="Times New Roman" panose="02020603050405020304" pitchFamily="18" charset="0"/>
          </a:endParaRPr>
        </a:p>
      </dgm:t>
    </dgm:pt>
    <dgm:pt modelId="{E970E009-20D7-4589-A3B7-B8ECE747F6FC}">
      <dgm:prSet phldrT="[Text]" custT="1"/>
      <dgm:spPr/>
      <dgm:t>
        <a:bodyPr/>
        <a:lstStyle/>
        <a:p>
          <a:r>
            <a:rPr lang="en-US" sz="1600" b="0" dirty="0">
              <a:latin typeface="Times New Roman" panose="02020603050405020304" pitchFamily="18" charset="0"/>
              <a:cs typeface="Times New Roman" panose="02020603050405020304" pitchFamily="18" charset="0"/>
            </a:rPr>
            <a:t>2 additional World Scale PX/PTA Plants</a:t>
          </a:r>
          <a:endParaRPr lang="en-IN" sz="1600" b="0" strike="sngStrike" dirty="0">
            <a:latin typeface="Times New Roman" panose="02020603050405020304" pitchFamily="18" charset="0"/>
            <a:cs typeface="Times New Roman" panose="02020603050405020304" pitchFamily="18" charset="0"/>
          </a:endParaRPr>
        </a:p>
      </dgm:t>
    </dgm:pt>
    <dgm:pt modelId="{7DACBD49-F5A8-440F-A107-5D30B345041B}" type="parTrans" cxnId="{4DF59429-5BD1-486A-9760-3613927514D4}">
      <dgm:prSet/>
      <dgm:spPr/>
      <dgm:t>
        <a:bodyPr/>
        <a:lstStyle/>
        <a:p>
          <a:endParaRPr lang="en-US">
            <a:latin typeface="Times New Roman" panose="02020603050405020304" pitchFamily="18" charset="0"/>
            <a:cs typeface="Times New Roman" panose="02020603050405020304" pitchFamily="18" charset="0"/>
          </a:endParaRPr>
        </a:p>
      </dgm:t>
    </dgm:pt>
    <dgm:pt modelId="{470DF5E2-5C81-493A-AF49-3132E380D1EF}" type="sibTrans" cxnId="{4DF59429-5BD1-486A-9760-3613927514D4}">
      <dgm:prSet/>
      <dgm:spPr/>
      <dgm:t>
        <a:bodyPr/>
        <a:lstStyle/>
        <a:p>
          <a:endParaRPr lang="en-US">
            <a:latin typeface="Times New Roman" panose="02020603050405020304" pitchFamily="18" charset="0"/>
            <a:cs typeface="Times New Roman" panose="02020603050405020304" pitchFamily="18" charset="0"/>
          </a:endParaRPr>
        </a:p>
      </dgm:t>
    </dgm:pt>
    <dgm:pt modelId="{5309B841-8CDC-48C6-BB13-D69EFB05B360}" type="pres">
      <dgm:prSet presAssocID="{AEF511A1-45C5-4608-BBAC-E833BE137CC1}" presName="rootnode" presStyleCnt="0">
        <dgm:presLayoutVars>
          <dgm:chMax/>
          <dgm:chPref/>
          <dgm:dir/>
          <dgm:animLvl val="lvl"/>
        </dgm:presLayoutVars>
      </dgm:prSet>
      <dgm:spPr/>
      <dgm:t>
        <a:bodyPr/>
        <a:lstStyle/>
        <a:p>
          <a:endParaRPr lang="en-IN"/>
        </a:p>
      </dgm:t>
    </dgm:pt>
    <dgm:pt modelId="{3ED87DBF-6E65-4635-814A-6ED31FCE3D44}" type="pres">
      <dgm:prSet presAssocID="{695C4FAC-6FBC-487F-9B23-745060980E96}" presName="composite" presStyleCnt="0"/>
      <dgm:spPr/>
    </dgm:pt>
    <dgm:pt modelId="{5BC7165D-E53C-4723-96DD-7DD42E43DA81}" type="pres">
      <dgm:prSet presAssocID="{695C4FAC-6FBC-487F-9B23-745060980E96}" presName="LShape" presStyleLbl="alignNode1" presStyleIdx="0" presStyleCnt="7"/>
      <dgm:spPr/>
    </dgm:pt>
    <dgm:pt modelId="{4FC86187-40F8-42CF-B977-25647E09EFCD}" type="pres">
      <dgm:prSet presAssocID="{695C4FAC-6FBC-487F-9B23-745060980E96}" presName="ParentText" presStyleLbl="revTx" presStyleIdx="0" presStyleCnt="4">
        <dgm:presLayoutVars>
          <dgm:chMax val="0"/>
          <dgm:chPref val="0"/>
          <dgm:bulletEnabled val="1"/>
        </dgm:presLayoutVars>
      </dgm:prSet>
      <dgm:spPr/>
      <dgm:t>
        <a:bodyPr/>
        <a:lstStyle/>
        <a:p>
          <a:endParaRPr lang="en-IN"/>
        </a:p>
      </dgm:t>
    </dgm:pt>
    <dgm:pt modelId="{EB0E7BEE-2EF9-4AFE-B45A-9C0858F6D6BC}" type="pres">
      <dgm:prSet presAssocID="{695C4FAC-6FBC-487F-9B23-745060980E96}" presName="Triangle" presStyleLbl="alignNode1" presStyleIdx="1" presStyleCnt="7"/>
      <dgm:spPr/>
    </dgm:pt>
    <dgm:pt modelId="{6EE30B29-FDB7-4AA2-9DC7-8F3EBA7372D1}" type="pres">
      <dgm:prSet presAssocID="{4A663014-D50E-43BB-9DAE-EC748EC5B616}" presName="sibTrans" presStyleCnt="0"/>
      <dgm:spPr/>
    </dgm:pt>
    <dgm:pt modelId="{1BF1F9FC-C7C3-493A-BB01-2812C0613151}" type="pres">
      <dgm:prSet presAssocID="{4A663014-D50E-43BB-9DAE-EC748EC5B616}" presName="space" presStyleCnt="0"/>
      <dgm:spPr/>
    </dgm:pt>
    <dgm:pt modelId="{CE636F58-5CD0-40BD-AAD8-2968E4067DB4}" type="pres">
      <dgm:prSet presAssocID="{91954669-709B-41E5-87D9-AE9800835AD9}" presName="composite" presStyleCnt="0"/>
      <dgm:spPr/>
    </dgm:pt>
    <dgm:pt modelId="{F3F2BEB7-9C94-444B-8F62-9C7A9E51BF29}" type="pres">
      <dgm:prSet presAssocID="{91954669-709B-41E5-87D9-AE9800835AD9}" presName="LShape" presStyleLbl="alignNode1" presStyleIdx="2" presStyleCnt="7"/>
      <dgm:spPr>
        <a:solidFill>
          <a:srgbClr val="0070C0"/>
        </a:solidFill>
      </dgm:spPr>
    </dgm:pt>
    <dgm:pt modelId="{3C403128-FB44-412A-8997-5E4B204B84B8}" type="pres">
      <dgm:prSet presAssocID="{91954669-709B-41E5-87D9-AE9800835AD9}" presName="ParentText" presStyleLbl="revTx" presStyleIdx="1" presStyleCnt="4" custScaleX="120214" custLinFactNeighborX="6915" custLinFactNeighborY="-1129">
        <dgm:presLayoutVars>
          <dgm:chMax val="0"/>
          <dgm:chPref val="0"/>
          <dgm:bulletEnabled val="1"/>
        </dgm:presLayoutVars>
      </dgm:prSet>
      <dgm:spPr/>
      <dgm:t>
        <a:bodyPr/>
        <a:lstStyle/>
        <a:p>
          <a:endParaRPr lang="en-IN"/>
        </a:p>
      </dgm:t>
    </dgm:pt>
    <dgm:pt modelId="{1E477471-668E-4A45-B27A-A0B3ED81A0BF}" type="pres">
      <dgm:prSet presAssocID="{91954669-709B-41E5-87D9-AE9800835AD9}" presName="Triangle" presStyleLbl="alignNode1" presStyleIdx="3" presStyleCnt="7"/>
      <dgm:spPr/>
    </dgm:pt>
    <dgm:pt modelId="{A119B6C1-0959-4B23-8034-DF93D96FF8AD}" type="pres">
      <dgm:prSet presAssocID="{D134E9AC-7076-43EF-B56B-F589A1245653}" presName="sibTrans" presStyleCnt="0"/>
      <dgm:spPr/>
    </dgm:pt>
    <dgm:pt modelId="{61C200F2-067C-422E-BDAE-43F9DE06F877}" type="pres">
      <dgm:prSet presAssocID="{D134E9AC-7076-43EF-B56B-F589A1245653}" presName="space" presStyleCnt="0"/>
      <dgm:spPr/>
    </dgm:pt>
    <dgm:pt modelId="{39E45D1E-64E1-4025-98FE-0FC762350A27}" type="pres">
      <dgm:prSet presAssocID="{B580E82D-8866-45EF-8719-8B62A079ED4A}" presName="composite" presStyleCnt="0"/>
      <dgm:spPr/>
    </dgm:pt>
    <dgm:pt modelId="{332A0EA5-A8F4-405D-A09E-1198CF5C404F}" type="pres">
      <dgm:prSet presAssocID="{B580E82D-8866-45EF-8719-8B62A079ED4A}" presName="LShape" presStyleLbl="alignNode1" presStyleIdx="4" presStyleCnt="7" custScaleX="103394" custScaleY="121571" custLinFactNeighborX="391" custLinFactNeighborY="14832"/>
      <dgm:spPr/>
    </dgm:pt>
    <dgm:pt modelId="{47FF9F83-E44E-4051-814C-9BAE0B713BB6}" type="pres">
      <dgm:prSet presAssocID="{B580E82D-8866-45EF-8719-8B62A079ED4A}" presName="ParentText" presStyleLbl="revTx" presStyleIdx="2" presStyleCnt="4" custScaleX="108104" custLinFactNeighborX="3483" custLinFactNeighborY="5491">
        <dgm:presLayoutVars>
          <dgm:chMax val="0"/>
          <dgm:chPref val="0"/>
          <dgm:bulletEnabled val="1"/>
        </dgm:presLayoutVars>
      </dgm:prSet>
      <dgm:spPr/>
      <dgm:t>
        <a:bodyPr/>
        <a:lstStyle/>
        <a:p>
          <a:endParaRPr lang="en-IN"/>
        </a:p>
      </dgm:t>
    </dgm:pt>
    <dgm:pt modelId="{88CA5CB2-EA29-4FBF-9AAD-E210D017EE18}" type="pres">
      <dgm:prSet presAssocID="{B580E82D-8866-45EF-8719-8B62A079ED4A}" presName="Triangle" presStyleLbl="alignNode1" presStyleIdx="5" presStyleCnt="7"/>
      <dgm:spPr>
        <a:solidFill>
          <a:schemeClr val="accent6">
            <a:lumMod val="75000"/>
          </a:schemeClr>
        </a:solidFill>
        <a:ln>
          <a:solidFill>
            <a:schemeClr val="accent6">
              <a:lumMod val="50000"/>
            </a:schemeClr>
          </a:solidFill>
        </a:ln>
      </dgm:spPr>
    </dgm:pt>
    <dgm:pt modelId="{263318A8-097E-4230-BF1B-71514796704F}" type="pres">
      <dgm:prSet presAssocID="{BC5679E2-95FD-4B0B-807B-ED58EFA7B2A9}" presName="sibTrans" presStyleCnt="0"/>
      <dgm:spPr/>
    </dgm:pt>
    <dgm:pt modelId="{CF71F808-CF60-4B61-95D7-D975097B2501}" type="pres">
      <dgm:prSet presAssocID="{BC5679E2-95FD-4B0B-807B-ED58EFA7B2A9}" presName="space" presStyleCnt="0"/>
      <dgm:spPr/>
    </dgm:pt>
    <dgm:pt modelId="{A9057C9C-162A-4164-BC62-FE27BA8E802D}" type="pres">
      <dgm:prSet presAssocID="{C6641764-BF43-4C85-94DB-0A1BF41B7A17}" presName="composite" presStyleCnt="0"/>
      <dgm:spPr/>
    </dgm:pt>
    <dgm:pt modelId="{3724106D-CC25-4891-9F80-432D9E7D98DF}" type="pres">
      <dgm:prSet presAssocID="{C6641764-BF43-4C85-94DB-0A1BF41B7A17}" presName="LShape" presStyleLbl="alignNode1" presStyleIdx="6" presStyleCnt="7" custScaleX="108129"/>
      <dgm:spPr>
        <a:solidFill>
          <a:srgbClr val="7030A0"/>
        </a:solidFill>
      </dgm:spPr>
    </dgm:pt>
    <dgm:pt modelId="{A3AE9B75-CE36-428B-9DD9-0EE33DF028C9}" type="pres">
      <dgm:prSet presAssocID="{C6641764-BF43-4C85-94DB-0A1BF41B7A17}" presName="ParentText" presStyleLbl="revTx" presStyleIdx="3" presStyleCnt="4" custScaleX="110136" custLinFactNeighborX="7704" custLinFactNeighborY="-176">
        <dgm:presLayoutVars>
          <dgm:chMax val="0"/>
          <dgm:chPref val="0"/>
          <dgm:bulletEnabled val="1"/>
        </dgm:presLayoutVars>
      </dgm:prSet>
      <dgm:spPr/>
      <dgm:t>
        <a:bodyPr/>
        <a:lstStyle/>
        <a:p>
          <a:endParaRPr lang="en-IN"/>
        </a:p>
      </dgm:t>
    </dgm:pt>
  </dgm:ptLst>
  <dgm:cxnLst>
    <dgm:cxn modelId="{62C74C3A-CC03-471A-9E3A-8A8777CEA339}" type="presOf" srcId="{1993094B-6FD9-4A42-BF26-0544E2601F9A}" destId="{47FF9F83-E44E-4051-814C-9BAE0B713BB6}" srcOrd="0" destOrd="1" presId="urn:microsoft.com/office/officeart/2009/3/layout/StepUpProcess"/>
    <dgm:cxn modelId="{CBC31AD2-9635-41A4-852E-AA26A261B3F6}" type="presOf" srcId="{AEF511A1-45C5-4608-BBAC-E833BE137CC1}" destId="{5309B841-8CDC-48C6-BB13-D69EFB05B360}" srcOrd="0" destOrd="0" presId="urn:microsoft.com/office/officeart/2009/3/layout/StepUpProcess"/>
    <dgm:cxn modelId="{7DBB54C2-3EBD-40AC-A48D-45F71DD846D4}" type="presOf" srcId="{C6641764-BF43-4C85-94DB-0A1BF41B7A17}" destId="{A3AE9B75-CE36-428B-9DD9-0EE33DF028C9}" srcOrd="0" destOrd="0" presId="urn:microsoft.com/office/officeart/2009/3/layout/StepUpProcess"/>
    <dgm:cxn modelId="{4DF59429-5BD1-486A-9760-3613927514D4}" srcId="{C6641764-BF43-4C85-94DB-0A1BF41B7A17}" destId="{E970E009-20D7-4589-A3B7-B8ECE747F6FC}" srcOrd="1" destOrd="0" parTransId="{7DACBD49-F5A8-440F-A107-5D30B345041B}" sibTransId="{470DF5E2-5C81-493A-AF49-3132E380D1EF}"/>
    <dgm:cxn modelId="{19665B26-2E87-4C52-A756-8D674A9BCD59}" type="presOf" srcId="{9640946B-247B-4B3F-805B-7B897E66B2A6}" destId="{47FF9F83-E44E-4051-814C-9BAE0B713BB6}" srcOrd="0" destOrd="2" presId="urn:microsoft.com/office/officeart/2009/3/layout/StepUpProcess"/>
    <dgm:cxn modelId="{E391A9A4-E6E9-467B-978F-7D921ABB476B}" srcId="{91954669-709B-41E5-87D9-AE9800835AD9}" destId="{05956C60-89B3-42CA-91DB-206D02FE3D26}" srcOrd="0" destOrd="0" parTransId="{88E08ADC-319A-4D83-A79C-06095BC4383F}" sibTransId="{44B82196-24B0-483C-B7BA-E100524E6C33}"/>
    <dgm:cxn modelId="{A7FDE847-B2CF-4F0C-BA02-61F830102CB4}" type="presOf" srcId="{B580E82D-8866-45EF-8719-8B62A079ED4A}" destId="{47FF9F83-E44E-4051-814C-9BAE0B713BB6}" srcOrd="0" destOrd="0" presId="urn:microsoft.com/office/officeart/2009/3/layout/StepUpProcess"/>
    <dgm:cxn modelId="{850AEBD1-6CB3-4492-98F7-76012D820C0E}" type="presOf" srcId="{33033F46-3942-4349-94D7-CD927FE6A816}" destId="{4FC86187-40F8-42CF-B977-25647E09EFCD}" srcOrd="0" destOrd="2" presId="urn:microsoft.com/office/officeart/2009/3/layout/StepUpProcess"/>
    <dgm:cxn modelId="{8FB4A2FB-2473-4338-98C5-FDF166201A2B}" srcId="{AEF511A1-45C5-4608-BBAC-E833BE137CC1}" destId="{695C4FAC-6FBC-487F-9B23-745060980E96}" srcOrd="0" destOrd="0" parTransId="{F4CC05EA-4995-4430-AF6A-05A8040F6F50}" sibTransId="{4A663014-D50E-43BB-9DAE-EC748EC5B616}"/>
    <dgm:cxn modelId="{E198E1CC-F501-41E1-B101-40734D23DD39}" srcId="{B580E82D-8866-45EF-8719-8B62A079ED4A}" destId="{9640946B-247B-4B3F-805B-7B897E66B2A6}" srcOrd="1" destOrd="0" parTransId="{3F7FB9C5-A615-497B-ABC3-CFBF5661C1FD}" sibTransId="{C62CDC0A-F981-43F5-B5DA-EBF562B9B044}"/>
    <dgm:cxn modelId="{0507686B-7036-45ED-85E3-D551F5A2CD1D}" srcId="{AEF511A1-45C5-4608-BBAC-E833BE137CC1}" destId="{91954669-709B-41E5-87D9-AE9800835AD9}" srcOrd="1" destOrd="0" parTransId="{B27B8858-7D9D-42BE-AF85-02105583FCD1}" sibTransId="{D134E9AC-7076-43EF-B56B-F589A1245653}"/>
    <dgm:cxn modelId="{55A4C944-DBBF-4065-BA29-9BB3D0BF276F}" type="presOf" srcId="{AA847F5F-DABD-4410-B15A-F9CF1B1396A1}" destId="{A3AE9B75-CE36-428B-9DD9-0EE33DF028C9}" srcOrd="0" destOrd="1" presId="urn:microsoft.com/office/officeart/2009/3/layout/StepUpProcess"/>
    <dgm:cxn modelId="{A7083054-72F9-410E-8FCA-B8310F1F2C59}" type="presOf" srcId="{05956C60-89B3-42CA-91DB-206D02FE3D26}" destId="{3C403128-FB44-412A-8997-5E4B204B84B8}" srcOrd="0" destOrd="1" presId="urn:microsoft.com/office/officeart/2009/3/layout/StepUpProcess"/>
    <dgm:cxn modelId="{C087BCC7-DC9C-4F0E-BC09-8D5776225DDB}" srcId="{C6641764-BF43-4C85-94DB-0A1BF41B7A17}" destId="{AA847F5F-DABD-4410-B15A-F9CF1B1396A1}" srcOrd="0" destOrd="0" parTransId="{A77F4872-A597-4E9E-AFFC-9A2AEF8F6340}" sibTransId="{361B384F-5765-4974-9FED-D8189FF041B1}"/>
    <dgm:cxn modelId="{B4387128-20E5-46F4-8D6A-109312F42773}" srcId="{695C4FAC-6FBC-487F-9B23-745060980E96}" destId="{D2DC1871-B59B-4079-91B9-E95305BE2CC0}" srcOrd="0" destOrd="0" parTransId="{E62F2DE2-9D16-4C29-8742-7BA0B485C382}" sibTransId="{3FFB5725-6F14-4FF2-9A52-8B624FE6E31C}"/>
    <dgm:cxn modelId="{78F8A289-FFCD-4794-980E-1107B2E5887C}" srcId="{B580E82D-8866-45EF-8719-8B62A079ED4A}" destId="{1993094B-6FD9-4A42-BF26-0544E2601F9A}" srcOrd="0" destOrd="0" parTransId="{64179409-EE73-4246-A7C5-E7540019B7EB}" sibTransId="{DB8A3675-B244-4791-ABE0-133B4C769325}"/>
    <dgm:cxn modelId="{02A68215-CC8B-401D-99A9-B22B3E07463F}" type="presOf" srcId="{695C4FAC-6FBC-487F-9B23-745060980E96}" destId="{4FC86187-40F8-42CF-B977-25647E09EFCD}" srcOrd="0" destOrd="0" presId="urn:microsoft.com/office/officeart/2009/3/layout/StepUpProcess"/>
    <dgm:cxn modelId="{D39E7374-08C4-4772-8846-654055BDBA97}" srcId="{AEF511A1-45C5-4608-BBAC-E833BE137CC1}" destId="{B580E82D-8866-45EF-8719-8B62A079ED4A}" srcOrd="2" destOrd="0" parTransId="{CCB7FF91-2CD5-4264-8A48-A42569F89DD6}" sibTransId="{BC5679E2-95FD-4B0B-807B-ED58EFA7B2A9}"/>
    <dgm:cxn modelId="{6961E86A-1DE1-432B-A8F3-5053834F0BA2}" type="presOf" srcId="{E970E009-20D7-4589-A3B7-B8ECE747F6FC}" destId="{A3AE9B75-CE36-428B-9DD9-0EE33DF028C9}" srcOrd="0" destOrd="2" presId="urn:microsoft.com/office/officeart/2009/3/layout/StepUpProcess"/>
    <dgm:cxn modelId="{B28D28C4-BBF7-421C-A64A-9406C659DD55}" srcId="{AEF511A1-45C5-4608-BBAC-E833BE137CC1}" destId="{C6641764-BF43-4C85-94DB-0A1BF41B7A17}" srcOrd="3" destOrd="0" parTransId="{6980CB55-269B-4CF1-9A6C-8893D7CF64EB}" sibTransId="{90F8B6D6-A716-4BCD-AA30-37BFBA5B191A}"/>
    <dgm:cxn modelId="{FBA908FB-6254-4B82-9FB8-B29DA7D47F83}" type="presOf" srcId="{D2DC1871-B59B-4079-91B9-E95305BE2CC0}" destId="{4FC86187-40F8-42CF-B977-25647E09EFCD}" srcOrd="0" destOrd="1" presId="urn:microsoft.com/office/officeart/2009/3/layout/StepUpProcess"/>
    <dgm:cxn modelId="{B35AD159-3A3E-43EC-AF38-52BABD31A3AA}" type="presOf" srcId="{91954669-709B-41E5-87D9-AE9800835AD9}" destId="{3C403128-FB44-412A-8997-5E4B204B84B8}" srcOrd="0" destOrd="0" presId="urn:microsoft.com/office/officeart/2009/3/layout/StepUpProcess"/>
    <dgm:cxn modelId="{A9E633D2-5E89-4650-BC59-87D63B55C3A7}" srcId="{695C4FAC-6FBC-487F-9B23-745060980E96}" destId="{33033F46-3942-4349-94D7-CD927FE6A816}" srcOrd="1" destOrd="0" parTransId="{D0358B02-8E26-46D5-BE29-8F3068200556}" sibTransId="{98BFB96B-42D8-479B-B748-BB4D0C2C96DC}"/>
    <dgm:cxn modelId="{8A128481-F9A9-488D-A663-25482B835650}" type="presParOf" srcId="{5309B841-8CDC-48C6-BB13-D69EFB05B360}" destId="{3ED87DBF-6E65-4635-814A-6ED31FCE3D44}" srcOrd="0" destOrd="0" presId="urn:microsoft.com/office/officeart/2009/3/layout/StepUpProcess"/>
    <dgm:cxn modelId="{F6FBA977-4C26-43CF-833D-4B1FADD88C06}" type="presParOf" srcId="{3ED87DBF-6E65-4635-814A-6ED31FCE3D44}" destId="{5BC7165D-E53C-4723-96DD-7DD42E43DA81}" srcOrd="0" destOrd="0" presId="urn:microsoft.com/office/officeart/2009/3/layout/StepUpProcess"/>
    <dgm:cxn modelId="{6E803A8B-2326-4C55-AA1E-EE7213F69B07}" type="presParOf" srcId="{3ED87DBF-6E65-4635-814A-6ED31FCE3D44}" destId="{4FC86187-40F8-42CF-B977-25647E09EFCD}" srcOrd="1" destOrd="0" presId="urn:microsoft.com/office/officeart/2009/3/layout/StepUpProcess"/>
    <dgm:cxn modelId="{27E829F4-02BE-4112-A80B-B83AD82A51D7}" type="presParOf" srcId="{3ED87DBF-6E65-4635-814A-6ED31FCE3D44}" destId="{EB0E7BEE-2EF9-4AFE-B45A-9C0858F6D6BC}" srcOrd="2" destOrd="0" presId="urn:microsoft.com/office/officeart/2009/3/layout/StepUpProcess"/>
    <dgm:cxn modelId="{C5D88E09-9918-4974-9C7B-605AA3661260}" type="presParOf" srcId="{5309B841-8CDC-48C6-BB13-D69EFB05B360}" destId="{6EE30B29-FDB7-4AA2-9DC7-8F3EBA7372D1}" srcOrd="1" destOrd="0" presId="urn:microsoft.com/office/officeart/2009/3/layout/StepUpProcess"/>
    <dgm:cxn modelId="{C545AF48-AA85-4236-9F5A-490D0E2555CC}" type="presParOf" srcId="{6EE30B29-FDB7-4AA2-9DC7-8F3EBA7372D1}" destId="{1BF1F9FC-C7C3-493A-BB01-2812C0613151}" srcOrd="0" destOrd="0" presId="urn:microsoft.com/office/officeart/2009/3/layout/StepUpProcess"/>
    <dgm:cxn modelId="{A5CCC422-619E-4DA8-8812-32578F848830}" type="presParOf" srcId="{5309B841-8CDC-48C6-BB13-D69EFB05B360}" destId="{CE636F58-5CD0-40BD-AAD8-2968E4067DB4}" srcOrd="2" destOrd="0" presId="urn:microsoft.com/office/officeart/2009/3/layout/StepUpProcess"/>
    <dgm:cxn modelId="{57EAECBE-DA77-4FA8-B6A6-3817E293F0D3}" type="presParOf" srcId="{CE636F58-5CD0-40BD-AAD8-2968E4067DB4}" destId="{F3F2BEB7-9C94-444B-8F62-9C7A9E51BF29}" srcOrd="0" destOrd="0" presId="urn:microsoft.com/office/officeart/2009/3/layout/StepUpProcess"/>
    <dgm:cxn modelId="{44652957-20EE-421A-B15A-4871D74BF195}" type="presParOf" srcId="{CE636F58-5CD0-40BD-AAD8-2968E4067DB4}" destId="{3C403128-FB44-412A-8997-5E4B204B84B8}" srcOrd="1" destOrd="0" presId="urn:microsoft.com/office/officeart/2009/3/layout/StepUpProcess"/>
    <dgm:cxn modelId="{72DCB8EB-F2C4-49F4-BAD1-150A3CF26740}" type="presParOf" srcId="{CE636F58-5CD0-40BD-AAD8-2968E4067DB4}" destId="{1E477471-668E-4A45-B27A-A0B3ED81A0BF}" srcOrd="2" destOrd="0" presId="urn:microsoft.com/office/officeart/2009/3/layout/StepUpProcess"/>
    <dgm:cxn modelId="{D38DE72A-CC59-4021-9445-601F56A219B0}" type="presParOf" srcId="{5309B841-8CDC-48C6-BB13-D69EFB05B360}" destId="{A119B6C1-0959-4B23-8034-DF93D96FF8AD}" srcOrd="3" destOrd="0" presId="urn:microsoft.com/office/officeart/2009/3/layout/StepUpProcess"/>
    <dgm:cxn modelId="{C473E67E-20D1-46FB-B72F-32B9FA2A85F5}" type="presParOf" srcId="{A119B6C1-0959-4B23-8034-DF93D96FF8AD}" destId="{61C200F2-067C-422E-BDAE-43F9DE06F877}" srcOrd="0" destOrd="0" presId="urn:microsoft.com/office/officeart/2009/3/layout/StepUpProcess"/>
    <dgm:cxn modelId="{48FB00F3-3A2C-4888-A25E-302923D50342}" type="presParOf" srcId="{5309B841-8CDC-48C6-BB13-D69EFB05B360}" destId="{39E45D1E-64E1-4025-98FE-0FC762350A27}" srcOrd="4" destOrd="0" presId="urn:microsoft.com/office/officeart/2009/3/layout/StepUpProcess"/>
    <dgm:cxn modelId="{2F8EF17F-A5E8-4FB3-B697-07DBC26FECAF}" type="presParOf" srcId="{39E45D1E-64E1-4025-98FE-0FC762350A27}" destId="{332A0EA5-A8F4-405D-A09E-1198CF5C404F}" srcOrd="0" destOrd="0" presId="urn:microsoft.com/office/officeart/2009/3/layout/StepUpProcess"/>
    <dgm:cxn modelId="{ECD1D9F2-6AF0-428F-9871-A53FBE0AF54F}" type="presParOf" srcId="{39E45D1E-64E1-4025-98FE-0FC762350A27}" destId="{47FF9F83-E44E-4051-814C-9BAE0B713BB6}" srcOrd="1" destOrd="0" presId="urn:microsoft.com/office/officeart/2009/3/layout/StepUpProcess"/>
    <dgm:cxn modelId="{07DC615D-5F1C-442E-B81E-E69344014E79}" type="presParOf" srcId="{39E45D1E-64E1-4025-98FE-0FC762350A27}" destId="{88CA5CB2-EA29-4FBF-9AAD-E210D017EE18}" srcOrd="2" destOrd="0" presId="urn:microsoft.com/office/officeart/2009/3/layout/StepUpProcess"/>
    <dgm:cxn modelId="{46F43F12-D1F2-4A1D-A69B-2A7B0B2F2A33}" type="presParOf" srcId="{5309B841-8CDC-48C6-BB13-D69EFB05B360}" destId="{263318A8-097E-4230-BF1B-71514796704F}" srcOrd="5" destOrd="0" presId="urn:microsoft.com/office/officeart/2009/3/layout/StepUpProcess"/>
    <dgm:cxn modelId="{52A1C689-909F-4EFB-94AD-CEDDA05A4AAA}" type="presParOf" srcId="{263318A8-097E-4230-BF1B-71514796704F}" destId="{CF71F808-CF60-4B61-95D7-D975097B2501}" srcOrd="0" destOrd="0" presId="urn:microsoft.com/office/officeart/2009/3/layout/StepUpProcess"/>
    <dgm:cxn modelId="{56D81B3F-C6B7-4106-8D85-E196EA82E830}" type="presParOf" srcId="{5309B841-8CDC-48C6-BB13-D69EFB05B360}" destId="{A9057C9C-162A-4164-BC62-FE27BA8E802D}" srcOrd="6" destOrd="0" presId="urn:microsoft.com/office/officeart/2009/3/layout/StepUpProcess"/>
    <dgm:cxn modelId="{0BEE9C10-42E9-42F4-8CE7-6782F32E3020}" type="presParOf" srcId="{A9057C9C-162A-4164-BC62-FE27BA8E802D}" destId="{3724106D-CC25-4891-9F80-432D9E7D98DF}" srcOrd="0" destOrd="0" presId="urn:microsoft.com/office/officeart/2009/3/layout/StepUpProcess"/>
    <dgm:cxn modelId="{3941675D-717E-4148-BF25-160E308400D2}" type="presParOf" srcId="{A9057C9C-162A-4164-BC62-FE27BA8E802D}" destId="{A3AE9B75-CE36-428B-9DD9-0EE33DF028C9}"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5880D4-8013-4537-9756-FC95291B6EA3}"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IN"/>
        </a:p>
      </dgm:t>
    </dgm:pt>
    <dgm:pt modelId="{D4452861-5743-4864-8052-BDCB55B51C18}">
      <dgm:prSet phldrT="[Text]" custT="1"/>
      <dgm:spPr/>
      <dgm:t>
        <a:bodyPr/>
        <a:lstStyle/>
        <a:p>
          <a:pPr algn="just"/>
          <a:r>
            <a:rPr lang="en-US" sz="2400" b="0" dirty="0">
              <a:latin typeface="Times New Roman" panose="02020603050405020304" pitchFamily="18" charset="0"/>
              <a:cs typeface="Times New Roman" panose="02020603050405020304" pitchFamily="18" charset="0"/>
            </a:rPr>
            <a:t>Robust Growth</a:t>
          </a:r>
          <a:endParaRPr lang="en-IN" sz="2400" b="0" dirty="0">
            <a:latin typeface="Times New Roman" panose="02020603050405020304" pitchFamily="18" charset="0"/>
            <a:cs typeface="Times New Roman" panose="02020603050405020304" pitchFamily="18" charset="0"/>
          </a:endParaRPr>
        </a:p>
      </dgm:t>
    </dgm:pt>
    <dgm:pt modelId="{EA0F90A0-95DA-4CC8-B7ED-08829C80ECDB}" type="parTrans" cxnId="{77A3FD32-A869-4A66-94C7-3C3963068A1A}">
      <dgm:prSet/>
      <dgm:spPr/>
      <dgm:t>
        <a:bodyPr/>
        <a:lstStyle/>
        <a:p>
          <a:pPr algn="just"/>
          <a:endParaRPr lang="en-IN" sz="2400" b="0">
            <a:latin typeface="Times New Roman" panose="02020603050405020304" pitchFamily="18" charset="0"/>
            <a:cs typeface="Times New Roman" panose="02020603050405020304" pitchFamily="18" charset="0"/>
          </a:endParaRPr>
        </a:p>
      </dgm:t>
    </dgm:pt>
    <dgm:pt modelId="{30E459CE-1D36-4ED0-84FF-7C9CB8127EAD}" type="sibTrans" cxnId="{77A3FD32-A869-4A66-94C7-3C3963068A1A}">
      <dgm:prSet/>
      <dgm:spPr/>
      <dgm:t>
        <a:bodyPr/>
        <a:lstStyle/>
        <a:p>
          <a:pPr algn="just"/>
          <a:endParaRPr lang="en-IN" sz="2400" b="0">
            <a:latin typeface="Times New Roman" panose="02020603050405020304" pitchFamily="18" charset="0"/>
            <a:cs typeface="Times New Roman" panose="02020603050405020304" pitchFamily="18" charset="0"/>
          </a:endParaRPr>
        </a:p>
      </dgm:t>
    </dgm:pt>
    <dgm:pt modelId="{A4A33714-24B9-403F-84A1-3A67BD22E348}">
      <dgm:prSet phldrT="[Text]" custT="1"/>
      <dgm:spPr/>
      <dgm:t>
        <a:bodyPr/>
        <a:lstStyle/>
        <a:p>
          <a:pPr algn="just"/>
          <a:r>
            <a:rPr lang="en-US" sz="2400" b="0" dirty="0">
              <a:latin typeface="Times New Roman" panose="02020603050405020304" pitchFamily="18" charset="0"/>
              <a:cs typeface="Times New Roman" panose="02020603050405020304" pitchFamily="18" charset="0"/>
            </a:rPr>
            <a:t>Investment Opportunity</a:t>
          </a:r>
          <a:endParaRPr lang="en-IN" sz="2400" b="0" dirty="0">
            <a:latin typeface="Times New Roman" panose="02020603050405020304" pitchFamily="18" charset="0"/>
            <a:cs typeface="Times New Roman" panose="02020603050405020304" pitchFamily="18" charset="0"/>
          </a:endParaRPr>
        </a:p>
      </dgm:t>
    </dgm:pt>
    <dgm:pt modelId="{77A8DC39-2FAB-4408-BAF0-3EC59576951A}" type="parTrans" cxnId="{B40E5074-99B6-4E0E-A9C5-C5FF3415AD46}">
      <dgm:prSet/>
      <dgm:spPr/>
      <dgm:t>
        <a:bodyPr/>
        <a:lstStyle/>
        <a:p>
          <a:pPr algn="just"/>
          <a:endParaRPr lang="en-IN" sz="2400" b="0">
            <a:latin typeface="Times New Roman" panose="02020603050405020304" pitchFamily="18" charset="0"/>
            <a:cs typeface="Times New Roman" panose="02020603050405020304" pitchFamily="18" charset="0"/>
          </a:endParaRPr>
        </a:p>
      </dgm:t>
    </dgm:pt>
    <dgm:pt modelId="{E52B5AD7-AB89-43D3-9CB1-D82C90C75E8A}" type="sibTrans" cxnId="{B40E5074-99B6-4E0E-A9C5-C5FF3415AD46}">
      <dgm:prSet/>
      <dgm:spPr/>
      <dgm:t>
        <a:bodyPr/>
        <a:lstStyle/>
        <a:p>
          <a:pPr algn="just"/>
          <a:endParaRPr lang="en-IN" sz="2400" b="0">
            <a:latin typeface="Times New Roman" panose="02020603050405020304" pitchFamily="18" charset="0"/>
            <a:cs typeface="Times New Roman" panose="02020603050405020304" pitchFamily="18" charset="0"/>
          </a:endParaRPr>
        </a:p>
      </dgm:t>
    </dgm:pt>
    <dgm:pt modelId="{E6891F8F-D9CB-4437-8BC1-3227F016835C}">
      <dgm:prSet phldrT="[Text]" custT="1"/>
      <dgm:spPr/>
      <dgm:t>
        <a:bodyPr/>
        <a:lstStyle/>
        <a:p>
          <a:pPr algn="just"/>
          <a:r>
            <a:rPr lang="en-US" altLang="en-US" sz="2400" b="0" dirty="0">
              <a:latin typeface="Times New Roman" panose="02020603050405020304" pitchFamily="18" charset="0"/>
              <a:cs typeface="Times New Roman" panose="02020603050405020304" pitchFamily="18" charset="0"/>
            </a:rPr>
            <a:t>The </a:t>
          </a:r>
          <a:r>
            <a:rPr lang="en-US" altLang="en-US" sz="2400" b="1" dirty="0">
              <a:latin typeface="Times New Roman" panose="02020603050405020304" pitchFamily="18" charset="0"/>
              <a:cs typeface="Times New Roman" panose="02020603050405020304" pitchFamily="18" charset="0"/>
            </a:rPr>
            <a:t>additional demand of 60 MMTPA by 2040 </a:t>
          </a:r>
          <a:r>
            <a:rPr lang="en-US" altLang="en-US" sz="2400" b="0" dirty="0">
              <a:latin typeface="Times New Roman" panose="02020603050405020304" pitchFamily="18" charset="0"/>
              <a:cs typeface="Times New Roman" panose="02020603050405020304" pitchFamily="18" charset="0"/>
            </a:rPr>
            <a:t>would call for huge capital investment, of the order of about Rs. </a:t>
          </a:r>
          <a:r>
            <a:rPr lang="en-US" altLang="en-US" sz="2400" b="1" dirty="0">
              <a:latin typeface="Times New Roman" panose="02020603050405020304" pitchFamily="18" charset="0"/>
              <a:cs typeface="Times New Roman" panose="02020603050405020304" pitchFamily="18" charset="0"/>
            </a:rPr>
            <a:t>18,00,000 crores.</a:t>
          </a:r>
          <a:endParaRPr lang="en-IN" sz="2400" b="1" dirty="0">
            <a:latin typeface="Times New Roman" panose="02020603050405020304" pitchFamily="18" charset="0"/>
            <a:cs typeface="Times New Roman" panose="02020603050405020304" pitchFamily="18" charset="0"/>
          </a:endParaRPr>
        </a:p>
      </dgm:t>
    </dgm:pt>
    <dgm:pt modelId="{6FBAEDC7-078B-48B6-8AEB-0937E9156912}" type="parTrans" cxnId="{5F56E927-B7C3-4820-9A13-0D719003DDA9}">
      <dgm:prSet/>
      <dgm:spPr/>
      <dgm:t>
        <a:bodyPr/>
        <a:lstStyle/>
        <a:p>
          <a:pPr algn="just"/>
          <a:endParaRPr lang="en-IN" sz="2400" b="0">
            <a:latin typeface="Times New Roman" panose="02020603050405020304" pitchFamily="18" charset="0"/>
            <a:cs typeface="Times New Roman" panose="02020603050405020304" pitchFamily="18" charset="0"/>
          </a:endParaRPr>
        </a:p>
      </dgm:t>
    </dgm:pt>
    <dgm:pt modelId="{2AF3B737-FFF9-40B4-9AFC-E3839F07CC4E}" type="sibTrans" cxnId="{5F56E927-B7C3-4820-9A13-0D719003DDA9}">
      <dgm:prSet/>
      <dgm:spPr/>
      <dgm:t>
        <a:bodyPr/>
        <a:lstStyle/>
        <a:p>
          <a:pPr algn="just"/>
          <a:endParaRPr lang="en-IN" sz="2400" b="0">
            <a:latin typeface="Times New Roman" panose="02020603050405020304" pitchFamily="18" charset="0"/>
            <a:cs typeface="Times New Roman" panose="02020603050405020304" pitchFamily="18" charset="0"/>
          </a:endParaRPr>
        </a:p>
      </dgm:t>
    </dgm:pt>
    <dgm:pt modelId="{79178557-BA83-4B31-A8F4-13B38E17F926}">
      <dgm:prSet phldrT="[Text]" custT="1"/>
      <dgm:spPr/>
      <dgm:t>
        <a:bodyPr/>
        <a:lstStyle/>
        <a:p>
          <a:pPr algn="just"/>
          <a:r>
            <a:rPr lang="en-US" altLang="en-US" sz="2400" b="0" dirty="0">
              <a:latin typeface="Times New Roman" panose="02020603050405020304" pitchFamily="18" charset="0"/>
              <a:cs typeface="Times New Roman" panose="02020603050405020304" pitchFamily="18" charset="0"/>
            </a:rPr>
            <a:t>In </a:t>
          </a:r>
          <a:r>
            <a:rPr lang="en-US" altLang="en-US" sz="2400" b="1" dirty="0">
              <a:latin typeface="Times New Roman" panose="02020603050405020304" pitchFamily="18" charset="0"/>
              <a:cs typeface="Times New Roman" panose="02020603050405020304" pitchFamily="18" charset="0"/>
            </a:rPr>
            <a:t>2020</a:t>
          </a:r>
          <a:r>
            <a:rPr lang="en-US" altLang="en-US" sz="2400" b="0" dirty="0">
              <a:latin typeface="Times New Roman" panose="02020603050405020304" pitchFamily="18" charset="0"/>
              <a:cs typeface="Times New Roman" panose="02020603050405020304" pitchFamily="18" charset="0"/>
            </a:rPr>
            <a:t>, the demand of top 52 major petrochemicals products is estimated at </a:t>
          </a:r>
          <a:r>
            <a:rPr lang="en-US" altLang="en-US" sz="2400" b="1" dirty="0">
              <a:latin typeface="Times New Roman" panose="02020603050405020304" pitchFamily="18" charset="0"/>
              <a:cs typeface="Times New Roman" panose="02020603050405020304" pitchFamily="18" charset="0"/>
            </a:rPr>
            <a:t>26 MMTPA.</a:t>
          </a:r>
          <a:endParaRPr lang="en-IN" sz="2400" b="1" dirty="0">
            <a:latin typeface="Times New Roman" panose="02020603050405020304" pitchFamily="18" charset="0"/>
            <a:cs typeface="Times New Roman" panose="02020603050405020304" pitchFamily="18" charset="0"/>
          </a:endParaRPr>
        </a:p>
      </dgm:t>
    </dgm:pt>
    <dgm:pt modelId="{67DCC341-0E53-4802-8ECF-79AE3D841AFD}" type="sibTrans" cxnId="{42C6D3FB-A731-4823-8B12-ACB1C5F746FF}">
      <dgm:prSet/>
      <dgm:spPr/>
      <dgm:t>
        <a:bodyPr/>
        <a:lstStyle/>
        <a:p>
          <a:pPr algn="just"/>
          <a:endParaRPr lang="en-IN" sz="2400" b="0">
            <a:latin typeface="Times New Roman" panose="02020603050405020304" pitchFamily="18" charset="0"/>
            <a:cs typeface="Times New Roman" panose="02020603050405020304" pitchFamily="18" charset="0"/>
          </a:endParaRPr>
        </a:p>
      </dgm:t>
    </dgm:pt>
    <dgm:pt modelId="{A2785D44-03DB-42F5-8083-68C7847DFBE5}" type="parTrans" cxnId="{42C6D3FB-A731-4823-8B12-ACB1C5F746FF}">
      <dgm:prSet/>
      <dgm:spPr/>
      <dgm:t>
        <a:bodyPr/>
        <a:lstStyle/>
        <a:p>
          <a:pPr algn="just"/>
          <a:endParaRPr lang="en-IN" sz="2400" b="0">
            <a:latin typeface="Times New Roman" panose="02020603050405020304" pitchFamily="18" charset="0"/>
            <a:cs typeface="Times New Roman" panose="02020603050405020304" pitchFamily="18" charset="0"/>
          </a:endParaRPr>
        </a:p>
      </dgm:t>
    </dgm:pt>
    <dgm:pt modelId="{F2D49343-53E9-4C27-A29C-FCDE9332BBE1}">
      <dgm:prSet phldrT="[Text]" custT="1"/>
      <dgm:spPr/>
      <dgm:t>
        <a:bodyPr/>
        <a:lstStyle/>
        <a:p>
          <a:pPr algn="just"/>
          <a:r>
            <a:rPr lang="en-US" altLang="en-US" sz="2400" b="0" dirty="0">
              <a:latin typeface="Times New Roman" panose="02020603050405020304" pitchFamily="18" charset="0"/>
              <a:cs typeface="Times New Roman" panose="02020603050405020304" pitchFamily="18" charset="0"/>
            </a:rPr>
            <a:t>Demand of these top 52 major petrochemicals products  will </a:t>
          </a:r>
          <a:r>
            <a:rPr lang="en-US" altLang="en-US" sz="2400" b="1" dirty="0">
              <a:latin typeface="Times New Roman" panose="02020603050405020304" pitchFamily="18" charset="0"/>
              <a:cs typeface="Times New Roman" panose="02020603050405020304" pitchFamily="18" charset="0"/>
            </a:rPr>
            <a:t>increase to 87 MMTPA by 2040</a:t>
          </a:r>
          <a:r>
            <a:rPr lang="en-US" altLang="en-US" sz="2400" b="0" dirty="0">
              <a:latin typeface="Times New Roman" panose="02020603050405020304" pitchFamily="18" charset="0"/>
              <a:cs typeface="Times New Roman" panose="02020603050405020304" pitchFamily="18" charset="0"/>
            </a:rPr>
            <a:t>.</a:t>
          </a:r>
          <a:endParaRPr lang="en-IN" sz="2400" b="0" dirty="0">
            <a:latin typeface="Times New Roman" panose="02020603050405020304" pitchFamily="18" charset="0"/>
            <a:cs typeface="Times New Roman" panose="02020603050405020304" pitchFamily="18" charset="0"/>
          </a:endParaRPr>
        </a:p>
      </dgm:t>
    </dgm:pt>
    <dgm:pt modelId="{D4B23E3F-05AB-4869-AD71-F2BD90C9651D}" type="parTrans" cxnId="{56A6A3CC-656F-41EF-8F13-B4A43F769A43}">
      <dgm:prSet/>
      <dgm:spPr/>
      <dgm:t>
        <a:bodyPr/>
        <a:lstStyle/>
        <a:p>
          <a:pPr algn="just"/>
          <a:endParaRPr lang="en-IN" sz="2400"/>
        </a:p>
      </dgm:t>
    </dgm:pt>
    <dgm:pt modelId="{005B202A-9944-46BC-B18B-11B77CE333E0}" type="sibTrans" cxnId="{56A6A3CC-656F-41EF-8F13-B4A43F769A43}">
      <dgm:prSet/>
      <dgm:spPr/>
      <dgm:t>
        <a:bodyPr/>
        <a:lstStyle/>
        <a:p>
          <a:pPr algn="just"/>
          <a:endParaRPr lang="en-IN" sz="2400"/>
        </a:p>
      </dgm:t>
    </dgm:pt>
    <dgm:pt modelId="{44BA9DC0-2A0D-4FEE-A515-F21242EF4CD2}">
      <dgm:prSet phldrT="[Text]" custT="1"/>
      <dgm:spPr/>
      <dgm:t>
        <a:bodyPr/>
        <a:lstStyle/>
        <a:p>
          <a:pPr algn="just"/>
          <a:r>
            <a:rPr lang="en-US" altLang="en-US" sz="2400" b="0" dirty="0">
              <a:latin typeface="Times New Roman" panose="02020603050405020304" pitchFamily="18" charset="0"/>
              <a:cs typeface="Times New Roman" panose="02020603050405020304" pitchFamily="18" charset="0"/>
            </a:rPr>
            <a:t>Presently around </a:t>
          </a:r>
          <a:r>
            <a:rPr lang="en-US" altLang="en-US" sz="2400" b="1" dirty="0">
              <a:latin typeface="Times New Roman" panose="02020603050405020304" pitchFamily="18" charset="0"/>
              <a:cs typeface="Times New Roman" panose="02020603050405020304" pitchFamily="18" charset="0"/>
            </a:rPr>
            <a:t>Rs. 6,00,000 crore investments are in the pipeline</a:t>
          </a:r>
          <a:r>
            <a:rPr lang="en-US" altLang="en-US" sz="2400" b="0" dirty="0">
              <a:latin typeface="Times New Roman" panose="02020603050405020304" pitchFamily="18" charset="0"/>
              <a:cs typeface="Times New Roman" panose="02020603050405020304" pitchFamily="18" charset="0"/>
            </a:rPr>
            <a:t>. However, </a:t>
          </a:r>
          <a:r>
            <a:rPr lang="en-US" altLang="en-US" sz="2400" b="1" dirty="0">
              <a:latin typeface="Times New Roman" panose="02020603050405020304" pitchFamily="18" charset="0"/>
              <a:cs typeface="Times New Roman" panose="02020603050405020304" pitchFamily="18" charset="0"/>
            </a:rPr>
            <a:t>additional Rs. 12,00,000 Crore investment</a:t>
          </a:r>
          <a:r>
            <a:rPr lang="en-US" altLang="en-US" sz="2400" b="0" dirty="0">
              <a:latin typeface="Times New Roman" panose="02020603050405020304" pitchFamily="18" charset="0"/>
              <a:cs typeface="Times New Roman" panose="02020603050405020304" pitchFamily="18" charset="0"/>
            </a:rPr>
            <a:t> is needed for country sustainable development of petrochemicals.</a:t>
          </a:r>
          <a:endParaRPr lang="en-IN" sz="2400" b="0" dirty="0">
            <a:latin typeface="Times New Roman" panose="02020603050405020304" pitchFamily="18" charset="0"/>
            <a:cs typeface="Times New Roman" panose="02020603050405020304" pitchFamily="18" charset="0"/>
          </a:endParaRPr>
        </a:p>
      </dgm:t>
    </dgm:pt>
    <dgm:pt modelId="{E0E95C80-8F1B-4D88-8E02-BA297FC7B29D}" type="parTrans" cxnId="{FC57E531-ECE9-4DE6-B367-41E29D85E3ED}">
      <dgm:prSet/>
      <dgm:spPr/>
      <dgm:t>
        <a:bodyPr/>
        <a:lstStyle/>
        <a:p>
          <a:pPr algn="just"/>
          <a:endParaRPr lang="en-IN" sz="2400"/>
        </a:p>
      </dgm:t>
    </dgm:pt>
    <dgm:pt modelId="{95AA2F64-0964-4236-BE0A-83567774CC5C}" type="sibTrans" cxnId="{FC57E531-ECE9-4DE6-B367-41E29D85E3ED}">
      <dgm:prSet/>
      <dgm:spPr/>
      <dgm:t>
        <a:bodyPr/>
        <a:lstStyle/>
        <a:p>
          <a:pPr algn="just"/>
          <a:endParaRPr lang="en-IN" sz="2400"/>
        </a:p>
      </dgm:t>
    </dgm:pt>
    <dgm:pt modelId="{65F08C11-17E6-42C2-B34C-6B76E51B634E}" type="pres">
      <dgm:prSet presAssocID="{CC5880D4-8013-4537-9756-FC95291B6EA3}" presName="linear" presStyleCnt="0">
        <dgm:presLayoutVars>
          <dgm:dir/>
          <dgm:animLvl val="lvl"/>
          <dgm:resizeHandles val="exact"/>
        </dgm:presLayoutVars>
      </dgm:prSet>
      <dgm:spPr/>
      <dgm:t>
        <a:bodyPr/>
        <a:lstStyle/>
        <a:p>
          <a:endParaRPr lang="en-IN"/>
        </a:p>
      </dgm:t>
    </dgm:pt>
    <dgm:pt modelId="{FBA9FE2C-A521-478E-A80B-B96540A859D1}" type="pres">
      <dgm:prSet presAssocID="{D4452861-5743-4864-8052-BDCB55B51C18}" presName="parentLin" presStyleCnt="0"/>
      <dgm:spPr/>
    </dgm:pt>
    <dgm:pt modelId="{E546CB17-E73F-49D4-83CC-1040E6E11BD0}" type="pres">
      <dgm:prSet presAssocID="{D4452861-5743-4864-8052-BDCB55B51C18}" presName="parentLeftMargin" presStyleLbl="node1" presStyleIdx="0" presStyleCnt="2"/>
      <dgm:spPr/>
      <dgm:t>
        <a:bodyPr/>
        <a:lstStyle/>
        <a:p>
          <a:endParaRPr lang="en-IN"/>
        </a:p>
      </dgm:t>
    </dgm:pt>
    <dgm:pt modelId="{427AF293-FE49-4946-9053-3CC6EEB15DCF}" type="pres">
      <dgm:prSet presAssocID="{D4452861-5743-4864-8052-BDCB55B51C18}" presName="parentText" presStyleLbl="node1" presStyleIdx="0" presStyleCnt="2">
        <dgm:presLayoutVars>
          <dgm:chMax val="0"/>
          <dgm:bulletEnabled val="1"/>
        </dgm:presLayoutVars>
      </dgm:prSet>
      <dgm:spPr/>
      <dgm:t>
        <a:bodyPr/>
        <a:lstStyle/>
        <a:p>
          <a:endParaRPr lang="en-IN"/>
        </a:p>
      </dgm:t>
    </dgm:pt>
    <dgm:pt modelId="{86418E95-2283-486E-9B2D-CAFECC28F4E4}" type="pres">
      <dgm:prSet presAssocID="{D4452861-5743-4864-8052-BDCB55B51C18}" presName="negativeSpace" presStyleCnt="0"/>
      <dgm:spPr/>
    </dgm:pt>
    <dgm:pt modelId="{BF5DA75A-E1C7-43B8-85C0-42728036FAB5}" type="pres">
      <dgm:prSet presAssocID="{D4452861-5743-4864-8052-BDCB55B51C18}" presName="childText" presStyleLbl="conFgAcc1" presStyleIdx="0" presStyleCnt="2">
        <dgm:presLayoutVars>
          <dgm:bulletEnabled val="1"/>
        </dgm:presLayoutVars>
      </dgm:prSet>
      <dgm:spPr/>
      <dgm:t>
        <a:bodyPr/>
        <a:lstStyle/>
        <a:p>
          <a:endParaRPr lang="en-IN"/>
        </a:p>
      </dgm:t>
    </dgm:pt>
    <dgm:pt modelId="{D480122E-C19D-426E-B798-5B9569DAF343}" type="pres">
      <dgm:prSet presAssocID="{30E459CE-1D36-4ED0-84FF-7C9CB8127EAD}" presName="spaceBetweenRectangles" presStyleCnt="0"/>
      <dgm:spPr/>
    </dgm:pt>
    <dgm:pt modelId="{648122EB-2471-41D2-8400-A27A85CE6164}" type="pres">
      <dgm:prSet presAssocID="{A4A33714-24B9-403F-84A1-3A67BD22E348}" presName="parentLin" presStyleCnt="0"/>
      <dgm:spPr/>
    </dgm:pt>
    <dgm:pt modelId="{70475A1D-61E5-427F-BC1E-72B0AE20F5EF}" type="pres">
      <dgm:prSet presAssocID="{A4A33714-24B9-403F-84A1-3A67BD22E348}" presName="parentLeftMargin" presStyleLbl="node1" presStyleIdx="0" presStyleCnt="2"/>
      <dgm:spPr/>
      <dgm:t>
        <a:bodyPr/>
        <a:lstStyle/>
        <a:p>
          <a:endParaRPr lang="en-IN"/>
        </a:p>
      </dgm:t>
    </dgm:pt>
    <dgm:pt modelId="{E5AB50FC-2BCF-489B-AB57-62E1F7F5D749}" type="pres">
      <dgm:prSet presAssocID="{A4A33714-24B9-403F-84A1-3A67BD22E348}" presName="parentText" presStyleLbl="node1" presStyleIdx="1" presStyleCnt="2">
        <dgm:presLayoutVars>
          <dgm:chMax val="0"/>
          <dgm:bulletEnabled val="1"/>
        </dgm:presLayoutVars>
      </dgm:prSet>
      <dgm:spPr/>
      <dgm:t>
        <a:bodyPr/>
        <a:lstStyle/>
        <a:p>
          <a:endParaRPr lang="en-IN"/>
        </a:p>
      </dgm:t>
    </dgm:pt>
    <dgm:pt modelId="{F2230963-30FE-409C-ADDE-1D94953A1E19}" type="pres">
      <dgm:prSet presAssocID="{A4A33714-24B9-403F-84A1-3A67BD22E348}" presName="negativeSpace" presStyleCnt="0"/>
      <dgm:spPr/>
    </dgm:pt>
    <dgm:pt modelId="{E34EDB80-86C4-4F56-A369-CE2B20BB2139}" type="pres">
      <dgm:prSet presAssocID="{A4A33714-24B9-403F-84A1-3A67BD22E348}" presName="childText" presStyleLbl="conFgAcc1" presStyleIdx="1" presStyleCnt="2">
        <dgm:presLayoutVars>
          <dgm:bulletEnabled val="1"/>
        </dgm:presLayoutVars>
      </dgm:prSet>
      <dgm:spPr/>
      <dgm:t>
        <a:bodyPr/>
        <a:lstStyle/>
        <a:p>
          <a:endParaRPr lang="en-IN"/>
        </a:p>
      </dgm:t>
    </dgm:pt>
  </dgm:ptLst>
  <dgm:cxnLst>
    <dgm:cxn modelId="{FA9D5F3C-143F-4C5E-816E-BE35DC72A116}" type="presOf" srcId="{D4452861-5743-4864-8052-BDCB55B51C18}" destId="{427AF293-FE49-4946-9053-3CC6EEB15DCF}" srcOrd="1" destOrd="0" presId="urn:microsoft.com/office/officeart/2005/8/layout/list1"/>
    <dgm:cxn modelId="{42C6D3FB-A731-4823-8B12-ACB1C5F746FF}" srcId="{D4452861-5743-4864-8052-BDCB55B51C18}" destId="{79178557-BA83-4B31-A8F4-13B38E17F926}" srcOrd="0" destOrd="0" parTransId="{A2785D44-03DB-42F5-8083-68C7847DFBE5}" sibTransId="{67DCC341-0E53-4802-8ECF-79AE3D841AFD}"/>
    <dgm:cxn modelId="{0C0AC8D2-EBCE-4CC3-AF51-5A7BC33BF908}" type="presOf" srcId="{79178557-BA83-4B31-A8F4-13B38E17F926}" destId="{BF5DA75A-E1C7-43B8-85C0-42728036FAB5}" srcOrd="0" destOrd="0" presId="urn:microsoft.com/office/officeart/2005/8/layout/list1"/>
    <dgm:cxn modelId="{5F56E927-B7C3-4820-9A13-0D719003DDA9}" srcId="{A4A33714-24B9-403F-84A1-3A67BD22E348}" destId="{E6891F8F-D9CB-4437-8BC1-3227F016835C}" srcOrd="0" destOrd="0" parTransId="{6FBAEDC7-078B-48B6-8AEB-0937E9156912}" sibTransId="{2AF3B737-FFF9-40B4-9AFC-E3839F07CC4E}"/>
    <dgm:cxn modelId="{77A3FD32-A869-4A66-94C7-3C3963068A1A}" srcId="{CC5880D4-8013-4537-9756-FC95291B6EA3}" destId="{D4452861-5743-4864-8052-BDCB55B51C18}" srcOrd="0" destOrd="0" parTransId="{EA0F90A0-95DA-4CC8-B7ED-08829C80ECDB}" sibTransId="{30E459CE-1D36-4ED0-84FF-7C9CB8127EAD}"/>
    <dgm:cxn modelId="{108590CB-225F-485E-945D-28216A0A6E39}" type="presOf" srcId="{D4452861-5743-4864-8052-BDCB55B51C18}" destId="{E546CB17-E73F-49D4-83CC-1040E6E11BD0}" srcOrd="0" destOrd="0" presId="urn:microsoft.com/office/officeart/2005/8/layout/list1"/>
    <dgm:cxn modelId="{054E7214-8BA6-4E94-B1F9-036217F3660D}" type="presOf" srcId="{E6891F8F-D9CB-4437-8BC1-3227F016835C}" destId="{E34EDB80-86C4-4F56-A369-CE2B20BB2139}" srcOrd="0" destOrd="0" presId="urn:microsoft.com/office/officeart/2005/8/layout/list1"/>
    <dgm:cxn modelId="{56A6A3CC-656F-41EF-8F13-B4A43F769A43}" srcId="{D4452861-5743-4864-8052-BDCB55B51C18}" destId="{F2D49343-53E9-4C27-A29C-FCDE9332BBE1}" srcOrd="1" destOrd="0" parTransId="{D4B23E3F-05AB-4869-AD71-F2BD90C9651D}" sibTransId="{005B202A-9944-46BC-B18B-11B77CE333E0}"/>
    <dgm:cxn modelId="{24DB2549-D6E0-46E9-8B43-E5E3ABE668B5}" type="presOf" srcId="{F2D49343-53E9-4C27-A29C-FCDE9332BBE1}" destId="{BF5DA75A-E1C7-43B8-85C0-42728036FAB5}" srcOrd="0" destOrd="1" presId="urn:microsoft.com/office/officeart/2005/8/layout/list1"/>
    <dgm:cxn modelId="{EFA30B6B-E13B-4F6E-A4B2-FC7AE994BA14}" type="presOf" srcId="{CC5880D4-8013-4537-9756-FC95291B6EA3}" destId="{65F08C11-17E6-42C2-B34C-6B76E51B634E}" srcOrd="0" destOrd="0" presId="urn:microsoft.com/office/officeart/2005/8/layout/list1"/>
    <dgm:cxn modelId="{FC57E531-ECE9-4DE6-B367-41E29D85E3ED}" srcId="{A4A33714-24B9-403F-84A1-3A67BD22E348}" destId="{44BA9DC0-2A0D-4FEE-A515-F21242EF4CD2}" srcOrd="1" destOrd="0" parTransId="{E0E95C80-8F1B-4D88-8E02-BA297FC7B29D}" sibTransId="{95AA2F64-0964-4236-BE0A-83567774CC5C}"/>
    <dgm:cxn modelId="{F1A614D9-BF48-4E37-A38A-4FDBB056326A}" type="presOf" srcId="{A4A33714-24B9-403F-84A1-3A67BD22E348}" destId="{E5AB50FC-2BCF-489B-AB57-62E1F7F5D749}" srcOrd="1" destOrd="0" presId="urn:microsoft.com/office/officeart/2005/8/layout/list1"/>
    <dgm:cxn modelId="{4608AD58-B0C1-46BE-A67A-CACDF2692C46}" type="presOf" srcId="{A4A33714-24B9-403F-84A1-3A67BD22E348}" destId="{70475A1D-61E5-427F-BC1E-72B0AE20F5EF}" srcOrd="0" destOrd="0" presId="urn:microsoft.com/office/officeart/2005/8/layout/list1"/>
    <dgm:cxn modelId="{B40E5074-99B6-4E0E-A9C5-C5FF3415AD46}" srcId="{CC5880D4-8013-4537-9756-FC95291B6EA3}" destId="{A4A33714-24B9-403F-84A1-3A67BD22E348}" srcOrd="1" destOrd="0" parTransId="{77A8DC39-2FAB-4408-BAF0-3EC59576951A}" sibTransId="{E52B5AD7-AB89-43D3-9CB1-D82C90C75E8A}"/>
    <dgm:cxn modelId="{167D7623-B841-4D6C-9421-9A7BC6DB4A1C}" type="presOf" srcId="{44BA9DC0-2A0D-4FEE-A515-F21242EF4CD2}" destId="{E34EDB80-86C4-4F56-A369-CE2B20BB2139}" srcOrd="0" destOrd="1" presId="urn:microsoft.com/office/officeart/2005/8/layout/list1"/>
    <dgm:cxn modelId="{2E4B0671-3D26-4994-B1D1-8B791A2D6895}" type="presParOf" srcId="{65F08C11-17E6-42C2-B34C-6B76E51B634E}" destId="{FBA9FE2C-A521-478E-A80B-B96540A859D1}" srcOrd="0" destOrd="0" presId="urn:microsoft.com/office/officeart/2005/8/layout/list1"/>
    <dgm:cxn modelId="{625114A8-1F97-4478-B76D-B6FAA210A8EB}" type="presParOf" srcId="{FBA9FE2C-A521-478E-A80B-B96540A859D1}" destId="{E546CB17-E73F-49D4-83CC-1040E6E11BD0}" srcOrd="0" destOrd="0" presId="urn:microsoft.com/office/officeart/2005/8/layout/list1"/>
    <dgm:cxn modelId="{AE3804AF-3E68-4772-979A-908218FD2AFA}" type="presParOf" srcId="{FBA9FE2C-A521-478E-A80B-B96540A859D1}" destId="{427AF293-FE49-4946-9053-3CC6EEB15DCF}" srcOrd="1" destOrd="0" presId="urn:microsoft.com/office/officeart/2005/8/layout/list1"/>
    <dgm:cxn modelId="{736E9595-62D4-496C-8306-257CD8FBD34A}" type="presParOf" srcId="{65F08C11-17E6-42C2-B34C-6B76E51B634E}" destId="{86418E95-2283-486E-9B2D-CAFECC28F4E4}" srcOrd="1" destOrd="0" presId="urn:microsoft.com/office/officeart/2005/8/layout/list1"/>
    <dgm:cxn modelId="{0095E953-AFED-4C22-A19E-74DD935496F8}" type="presParOf" srcId="{65F08C11-17E6-42C2-B34C-6B76E51B634E}" destId="{BF5DA75A-E1C7-43B8-85C0-42728036FAB5}" srcOrd="2" destOrd="0" presId="urn:microsoft.com/office/officeart/2005/8/layout/list1"/>
    <dgm:cxn modelId="{E372265D-7ABD-4084-8DB8-EE1CBC1650B0}" type="presParOf" srcId="{65F08C11-17E6-42C2-B34C-6B76E51B634E}" destId="{D480122E-C19D-426E-B798-5B9569DAF343}" srcOrd="3" destOrd="0" presId="urn:microsoft.com/office/officeart/2005/8/layout/list1"/>
    <dgm:cxn modelId="{FEFA4743-84DD-424E-B1B2-0B21865437CA}" type="presParOf" srcId="{65F08C11-17E6-42C2-B34C-6B76E51B634E}" destId="{648122EB-2471-41D2-8400-A27A85CE6164}" srcOrd="4" destOrd="0" presId="urn:microsoft.com/office/officeart/2005/8/layout/list1"/>
    <dgm:cxn modelId="{62C89827-658D-4569-8337-ABE8C5E76274}" type="presParOf" srcId="{648122EB-2471-41D2-8400-A27A85CE6164}" destId="{70475A1D-61E5-427F-BC1E-72B0AE20F5EF}" srcOrd="0" destOrd="0" presId="urn:microsoft.com/office/officeart/2005/8/layout/list1"/>
    <dgm:cxn modelId="{E711A25A-F2A4-4A5B-A1D8-078D0F389C38}" type="presParOf" srcId="{648122EB-2471-41D2-8400-A27A85CE6164}" destId="{E5AB50FC-2BCF-489B-AB57-62E1F7F5D749}" srcOrd="1" destOrd="0" presId="urn:microsoft.com/office/officeart/2005/8/layout/list1"/>
    <dgm:cxn modelId="{150602AD-4C3D-4DC8-9956-85A55DDB1F26}" type="presParOf" srcId="{65F08C11-17E6-42C2-B34C-6B76E51B634E}" destId="{F2230963-30FE-409C-ADDE-1D94953A1E19}" srcOrd="5" destOrd="0" presId="urn:microsoft.com/office/officeart/2005/8/layout/list1"/>
    <dgm:cxn modelId="{B6E79873-6950-4F7C-A6E1-2413DF7D137F}" type="presParOf" srcId="{65F08C11-17E6-42C2-B34C-6B76E51B634E}" destId="{E34EDB80-86C4-4F56-A369-CE2B20BB2139}"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D77713-59AD-4E64-AE17-A83C74626A77}" type="doc">
      <dgm:prSet loTypeId="urn:microsoft.com/office/officeart/2008/layout/VerticalCurvedList" loCatId="list" qsTypeId="urn:microsoft.com/office/officeart/2005/8/quickstyle/simple2" qsCatId="simple" csTypeId="urn:microsoft.com/office/officeart/2005/8/colors/colorful1" csCatId="colorful" phldr="1"/>
      <dgm:spPr/>
      <dgm:t>
        <a:bodyPr/>
        <a:lstStyle/>
        <a:p>
          <a:endParaRPr lang="en-US"/>
        </a:p>
      </dgm:t>
    </dgm:pt>
    <dgm:pt modelId="{0C99D111-2C4D-4941-A2C0-BE7B74CC373E}">
      <dgm:prSet custT="1"/>
      <dgm:spPr/>
      <dgm:t>
        <a:bodyPr/>
        <a:lstStyle/>
        <a:p>
          <a:pPr algn="just"/>
          <a:r>
            <a:rPr lang="en-IN" sz="2000" b="1">
              <a:latin typeface="Times New Roman" panose="02020603050405020304" pitchFamily="18" charset="0"/>
              <a:cs typeface="Times New Roman" panose="02020603050405020304" pitchFamily="18" charset="0"/>
            </a:rPr>
            <a:t>Short Term:</a:t>
          </a:r>
          <a:endParaRPr lang="en-US" sz="2000" b="1" dirty="0">
            <a:latin typeface="Times New Roman" panose="02020603050405020304" pitchFamily="18" charset="0"/>
            <a:cs typeface="Times New Roman" panose="02020603050405020304" pitchFamily="18" charset="0"/>
          </a:endParaRPr>
        </a:p>
      </dgm:t>
    </dgm:pt>
    <dgm:pt modelId="{9CB966A2-4BD1-4A97-A631-46CFEA69B52F}" type="parTrans" cxnId="{AEA42F3B-0EB0-4608-A080-A996591E95AD}">
      <dgm:prSet/>
      <dgm:spPr/>
      <dgm:t>
        <a:bodyPr/>
        <a:lstStyle/>
        <a:p>
          <a:pPr algn="just"/>
          <a:endParaRPr lang="en-US" sz="2800" b="1">
            <a:latin typeface="Times New Roman" panose="02020603050405020304" pitchFamily="18" charset="0"/>
            <a:cs typeface="Times New Roman" panose="02020603050405020304" pitchFamily="18" charset="0"/>
          </a:endParaRPr>
        </a:p>
      </dgm:t>
    </dgm:pt>
    <dgm:pt modelId="{70EE9ECF-9845-44EA-B04D-97FD6F8F765D}" type="sibTrans" cxnId="{AEA42F3B-0EB0-4608-A080-A996591E95AD}">
      <dgm:prSet/>
      <dgm:spPr/>
      <dgm:t>
        <a:bodyPr/>
        <a:lstStyle/>
        <a:p>
          <a:pPr algn="just"/>
          <a:endParaRPr lang="en-US" sz="2800" b="1">
            <a:latin typeface="Times New Roman" panose="02020603050405020304" pitchFamily="18" charset="0"/>
            <a:cs typeface="Times New Roman" panose="02020603050405020304" pitchFamily="18" charset="0"/>
          </a:endParaRPr>
        </a:p>
      </dgm:t>
    </dgm:pt>
    <dgm:pt modelId="{DDC0AAF1-AED9-4F15-9FC6-AE318ECA9B62}">
      <dgm:prSet custT="1"/>
      <dgm:spPr/>
      <dgm:t>
        <a:bodyPr/>
        <a:lstStyle/>
        <a:p>
          <a:pPr algn="just"/>
          <a:r>
            <a:rPr lang="en-IN" sz="2000" b="1" dirty="0">
              <a:latin typeface="Times New Roman" panose="02020603050405020304" pitchFamily="18" charset="0"/>
              <a:cs typeface="Times New Roman" panose="02020603050405020304" pitchFamily="18" charset="0"/>
            </a:rPr>
            <a:t>Non-Tariff Barriers: Quality control order of BIS standards in Chemicals and Petrochemicals. 61 issued so far. More QCOs are in line</a:t>
          </a:r>
          <a:endParaRPr lang="en-US" sz="2000" b="1" dirty="0">
            <a:latin typeface="Times New Roman" panose="02020603050405020304" pitchFamily="18" charset="0"/>
            <a:cs typeface="Times New Roman" panose="02020603050405020304" pitchFamily="18" charset="0"/>
          </a:endParaRPr>
        </a:p>
      </dgm:t>
    </dgm:pt>
    <dgm:pt modelId="{FD4D3407-DC85-4F98-A54D-8C3D01933828}" type="parTrans" cxnId="{54321003-8C35-410F-BE4A-3C926992BB33}">
      <dgm:prSet/>
      <dgm:spPr/>
      <dgm:t>
        <a:bodyPr/>
        <a:lstStyle/>
        <a:p>
          <a:pPr algn="just"/>
          <a:endParaRPr lang="en-US" sz="2800" b="1">
            <a:latin typeface="Times New Roman" panose="02020603050405020304" pitchFamily="18" charset="0"/>
            <a:cs typeface="Times New Roman" panose="02020603050405020304" pitchFamily="18" charset="0"/>
          </a:endParaRPr>
        </a:p>
      </dgm:t>
    </dgm:pt>
    <dgm:pt modelId="{D18854BC-65CF-4B49-ADBA-0C5161D00A5E}" type="sibTrans" cxnId="{54321003-8C35-410F-BE4A-3C926992BB33}">
      <dgm:prSet/>
      <dgm:spPr/>
      <dgm:t>
        <a:bodyPr/>
        <a:lstStyle/>
        <a:p>
          <a:pPr algn="just"/>
          <a:endParaRPr lang="en-US" sz="2800" b="1">
            <a:latin typeface="Times New Roman" panose="02020603050405020304" pitchFamily="18" charset="0"/>
            <a:cs typeface="Times New Roman" panose="02020603050405020304" pitchFamily="18" charset="0"/>
          </a:endParaRPr>
        </a:p>
      </dgm:t>
    </dgm:pt>
    <dgm:pt modelId="{952F8E6C-F465-4D67-8C18-46556DE71035}">
      <dgm:prSet custT="1"/>
      <dgm:spPr/>
      <dgm:t>
        <a:bodyPr/>
        <a:lstStyle/>
        <a:p>
          <a:pPr algn="just"/>
          <a:r>
            <a:rPr lang="en-IN" sz="2000" b="1" dirty="0">
              <a:latin typeface="Times New Roman" panose="02020603050405020304" pitchFamily="18" charset="0"/>
              <a:cs typeface="Times New Roman" panose="02020603050405020304" pitchFamily="18" charset="0"/>
            </a:rPr>
            <a:t>Duty Barriers: Rationalization of custom duty on chemicals and petrochemicals across the value chain</a:t>
          </a:r>
          <a:endParaRPr lang="en-US" sz="2000" b="1" dirty="0">
            <a:latin typeface="Times New Roman" panose="02020603050405020304" pitchFamily="18" charset="0"/>
            <a:cs typeface="Times New Roman" panose="02020603050405020304" pitchFamily="18" charset="0"/>
          </a:endParaRPr>
        </a:p>
      </dgm:t>
    </dgm:pt>
    <dgm:pt modelId="{DBD6CE7F-77A6-4F4B-BF28-DAE3C3890CC5}" type="parTrans" cxnId="{82B43800-4625-4BD6-AD7E-F570E8E0A085}">
      <dgm:prSet/>
      <dgm:spPr/>
      <dgm:t>
        <a:bodyPr/>
        <a:lstStyle/>
        <a:p>
          <a:endParaRPr lang="en-US" b="1">
            <a:latin typeface="Times New Roman" panose="02020603050405020304" pitchFamily="18" charset="0"/>
            <a:cs typeface="Times New Roman" panose="02020603050405020304" pitchFamily="18" charset="0"/>
          </a:endParaRPr>
        </a:p>
      </dgm:t>
    </dgm:pt>
    <dgm:pt modelId="{8BBE653F-1AF3-40D3-836D-41467AB58A9D}" type="sibTrans" cxnId="{82B43800-4625-4BD6-AD7E-F570E8E0A085}">
      <dgm:prSet/>
      <dgm:spPr/>
      <dgm:t>
        <a:bodyPr/>
        <a:lstStyle/>
        <a:p>
          <a:endParaRPr lang="en-US" b="1">
            <a:latin typeface="Times New Roman" panose="02020603050405020304" pitchFamily="18" charset="0"/>
            <a:cs typeface="Times New Roman" panose="02020603050405020304" pitchFamily="18" charset="0"/>
          </a:endParaRPr>
        </a:p>
      </dgm:t>
    </dgm:pt>
    <dgm:pt modelId="{F77833B5-EC4B-4234-8960-9F07508DE0AB}">
      <dgm:prSet custT="1"/>
      <dgm:spPr/>
      <dgm:t>
        <a:bodyPr/>
        <a:lstStyle/>
        <a:p>
          <a:pPr algn="just"/>
          <a:r>
            <a:rPr lang="en-US" sz="2000" b="1" dirty="0">
              <a:latin typeface="Times New Roman" panose="02020603050405020304" pitchFamily="18" charset="0"/>
              <a:cs typeface="Times New Roman" panose="02020603050405020304" pitchFamily="18" charset="0"/>
            </a:rPr>
            <a:t>Creation of HS Codes</a:t>
          </a:r>
        </a:p>
      </dgm:t>
    </dgm:pt>
    <dgm:pt modelId="{2AA6C78E-D85D-4800-973F-4C3D07504D19}" type="parTrans" cxnId="{A6A6EC1A-626D-48BF-B206-1E437961328F}">
      <dgm:prSet/>
      <dgm:spPr/>
      <dgm:t>
        <a:bodyPr/>
        <a:lstStyle/>
        <a:p>
          <a:endParaRPr lang="en-US" b="1">
            <a:latin typeface="Times New Roman" panose="02020603050405020304" pitchFamily="18" charset="0"/>
            <a:cs typeface="Times New Roman" panose="02020603050405020304" pitchFamily="18" charset="0"/>
          </a:endParaRPr>
        </a:p>
      </dgm:t>
    </dgm:pt>
    <dgm:pt modelId="{5F989267-3C93-49FC-BBB1-EAD631F89608}" type="sibTrans" cxnId="{A6A6EC1A-626D-48BF-B206-1E437961328F}">
      <dgm:prSet/>
      <dgm:spPr/>
      <dgm:t>
        <a:bodyPr/>
        <a:lstStyle/>
        <a:p>
          <a:endParaRPr lang="en-US" b="1">
            <a:latin typeface="Times New Roman" panose="02020603050405020304" pitchFamily="18" charset="0"/>
            <a:cs typeface="Times New Roman" panose="02020603050405020304" pitchFamily="18" charset="0"/>
          </a:endParaRPr>
        </a:p>
      </dgm:t>
    </dgm:pt>
    <dgm:pt modelId="{856E1D33-8607-B546-AA12-DDB191FD1D03}">
      <dgm:prSet custT="1"/>
      <dgm:spPr/>
      <dgm:t>
        <a:bodyPr/>
        <a:lstStyle/>
        <a:p>
          <a:pPr algn="just"/>
          <a:r>
            <a:rPr lang="en-US" sz="2000" b="1" dirty="0">
              <a:latin typeface="Times New Roman" panose="02020603050405020304" pitchFamily="18" charset="0"/>
              <a:cs typeface="Times New Roman" panose="02020603050405020304" pitchFamily="18" charset="0"/>
            </a:rPr>
            <a:t>Efforts to attract investments</a:t>
          </a:r>
        </a:p>
      </dgm:t>
    </dgm:pt>
    <dgm:pt modelId="{E6569260-3ECF-8B43-8C9A-6666E8742695}" type="parTrans" cxnId="{74BFAE80-6182-994C-9797-583E1327F881}">
      <dgm:prSet/>
      <dgm:spPr/>
      <dgm:t>
        <a:bodyPr/>
        <a:lstStyle/>
        <a:p>
          <a:endParaRPr lang="en-GB"/>
        </a:p>
      </dgm:t>
    </dgm:pt>
    <dgm:pt modelId="{3D416B2E-FCCC-894B-AE99-A847B03A9F34}" type="sibTrans" cxnId="{74BFAE80-6182-994C-9797-583E1327F881}">
      <dgm:prSet/>
      <dgm:spPr/>
      <dgm:t>
        <a:bodyPr/>
        <a:lstStyle/>
        <a:p>
          <a:endParaRPr lang="en-GB"/>
        </a:p>
      </dgm:t>
    </dgm:pt>
    <dgm:pt modelId="{5C619178-0C92-4B46-9593-70DDCC6F2851}">
      <dgm:prSet custT="1"/>
      <dgm:spPr/>
      <dgm:t>
        <a:bodyPr/>
        <a:lstStyle/>
        <a:p>
          <a:pPr algn="just"/>
          <a:r>
            <a:rPr lang="en-US" sz="2000" b="1" dirty="0" err="1">
              <a:latin typeface="Times New Roman" panose="02020603050405020304" pitchFamily="18" charset="0"/>
              <a:cs typeface="Times New Roman" panose="02020603050405020304" pitchFamily="18" charset="0"/>
            </a:rPr>
            <a:t>Enagement</a:t>
          </a:r>
          <a:r>
            <a:rPr lang="en-US" sz="2000" b="1" dirty="0">
              <a:latin typeface="Times New Roman" panose="02020603050405020304" pitchFamily="18" charset="0"/>
              <a:cs typeface="Times New Roman" panose="02020603050405020304" pitchFamily="18" charset="0"/>
            </a:rPr>
            <a:t> with related </a:t>
          </a:r>
          <a:r>
            <a:rPr lang="en-US" sz="2000" b="1" dirty="0" err="1">
              <a:latin typeface="Times New Roman" panose="02020603050405020304" pitchFamily="18" charset="0"/>
              <a:cs typeface="Times New Roman" panose="02020603050405020304" pitchFamily="18" charset="0"/>
            </a:rPr>
            <a:t>Ministeris</a:t>
          </a:r>
          <a:r>
            <a:rPr lang="en-US" sz="2000" b="1" dirty="0">
              <a:latin typeface="Times New Roman" panose="02020603050405020304" pitchFamily="18" charset="0"/>
              <a:cs typeface="Times New Roman" panose="02020603050405020304" pitchFamily="18" charset="0"/>
            </a:rPr>
            <a:t>/ departments</a:t>
          </a:r>
        </a:p>
      </dgm:t>
    </dgm:pt>
    <dgm:pt modelId="{87EA6A3B-354E-FD4C-B455-79A757F22F1A}" type="parTrans" cxnId="{261D5FEB-2017-9342-A75F-CFD1385C76DD}">
      <dgm:prSet/>
      <dgm:spPr/>
      <dgm:t>
        <a:bodyPr/>
        <a:lstStyle/>
        <a:p>
          <a:endParaRPr lang="en-GB"/>
        </a:p>
      </dgm:t>
    </dgm:pt>
    <dgm:pt modelId="{DFC82333-3D71-9A42-844B-7EBD90F1FDCE}" type="sibTrans" cxnId="{261D5FEB-2017-9342-A75F-CFD1385C76DD}">
      <dgm:prSet/>
      <dgm:spPr/>
      <dgm:t>
        <a:bodyPr/>
        <a:lstStyle/>
        <a:p>
          <a:endParaRPr lang="en-GB"/>
        </a:p>
      </dgm:t>
    </dgm:pt>
    <dgm:pt modelId="{775D1413-C4B2-FF46-B767-2A7669615DC4}">
      <dgm:prSet custT="1"/>
      <dgm:spPr/>
      <dgm:t>
        <a:bodyPr/>
        <a:lstStyle/>
        <a:p>
          <a:pPr algn="just"/>
          <a:r>
            <a:rPr lang="en-US" sz="2000" b="1" dirty="0">
              <a:latin typeface="Times New Roman" panose="02020603050405020304" pitchFamily="18" charset="0"/>
              <a:cs typeface="Times New Roman" panose="02020603050405020304" pitchFamily="18" charset="0"/>
            </a:rPr>
            <a:t>Setting up of </a:t>
          </a:r>
          <a:r>
            <a:rPr lang="en-US" sz="2000" b="1" dirty="0" err="1">
              <a:latin typeface="Times New Roman" panose="02020603050405020304" pitchFamily="18" charset="0"/>
              <a:cs typeface="Times New Roman" panose="02020603050405020304" pitchFamily="18" charset="0"/>
            </a:rPr>
            <a:t>CoE</a:t>
          </a:r>
          <a:endParaRPr lang="en-US" sz="2000" b="1" dirty="0">
            <a:latin typeface="Times New Roman" panose="02020603050405020304" pitchFamily="18" charset="0"/>
            <a:cs typeface="Times New Roman" panose="02020603050405020304" pitchFamily="18" charset="0"/>
          </a:endParaRPr>
        </a:p>
      </dgm:t>
    </dgm:pt>
    <dgm:pt modelId="{9DDF1184-597A-9B4F-97B1-5F144DBCBE5A}" type="parTrans" cxnId="{966FACF8-0158-B84E-A11A-DCE0601D7F19}">
      <dgm:prSet/>
      <dgm:spPr/>
      <dgm:t>
        <a:bodyPr/>
        <a:lstStyle/>
        <a:p>
          <a:endParaRPr lang="en-GB"/>
        </a:p>
      </dgm:t>
    </dgm:pt>
    <dgm:pt modelId="{EC8C4E3A-73E5-914D-8D8E-EB9CC56C3028}" type="sibTrans" cxnId="{966FACF8-0158-B84E-A11A-DCE0601D7F19}">
      <dgm:prSet/>
      <dgm:spPr/>
      <dgm:t>
        <a:bodyPr/>
        <a:lstStyle/>
        <a:p>
          <a:endParaRPr lang="en-GB"/>
        </a:p>
      </dgm:t>
    </dgm:pt>
    <dgm:pt modelId="{597516C3-4538-AB44-B7CF-8318D96950BC}">
      <dgm:prSet custT="1"/>
      <dgm:spPr/>
      <dgm:t>
        <a:bodyPr/>
        <a:lstStyle/>
        <a:p>
          <a:pPr algn="just"/>
          <a:endParaRPr lang="en-US" sz="2000" b="1" dirty="0">
            <a:latin typeface="Times New Roman" panose="02020603050405020304" pitchFamily="18" charset="0"/>
            <a:cs typeface="Times New Roman" panose="02020603050405020304" pitchFamily="18" charset="0"/>
          </a:endParaRPr>
        </a:p>
      </dgm:t>
    </dgm:pt>
    <dgm:pt modelId="{14816DD3-3650-2D4A-AE25-28B2A5457534}" type="parTrans" cxnId="{D4E27BFA-C391-2042-9ADF-9A5096093F0C}">
      <dgm:prSet/>
      <dgm:spPr/>
      <dgm:t>
        <a:bodyPr/>
        <a:lstStyle/>
        <a:p>
          <a:endParaRPr lang="en-GB"/>
        </a:p>
      </dgm:t>
    </dgm:pt>
    <dgm:pt modelId="{904F57AA-DB8D-9949-BA5A-F8174D5F86D0}" type="sibTrans" cxnId="{D4E27BFA-C391-2042-9ADF-9A5096093F0C}">
      <dgm:prSet/>
      <dgm:spPr/>
      <dgm:t>
        <a:bodyPr/>
        <a:lstStyle/>
        <a:p>
          <a:endParaRPr lang="en-GB"/>
        </a:p>
      </dgm:t>
    </dgm:pt>
    <dgm:pt modelId="{261C8D83-6DAA-412D-B8CC-5AC5878623AB}" type="pres">
      <dgm:prSet presAssocID="{7FD77713-59AD-4E64-AE17-A83C74626A77}" presName="Name0" presStyleCnt="0">
        <dgm:presLayoutVars>
          <dgm:chMax val="7"/>
          <dgm:chPref val="7"/>
          <dgm:dir/>
        </dgm:presLayoutVars>
      </dgm:prSet>
      <dgm:spPr/>
      <dgm:t>
        <a:bodyPr/>
        <a:lstStyle/>
        <a:p>
          <a:endParaRPr lang="en-IN"/>
        </a:p>
      </dgm:t>
    </dgm:pt>
    <dgm:pt modelId="{433414A2-173B-4B63-AA7F-A08E6F15F21F}" type="pres">
      <dgm:prSet presAssocID="{7FD77713-59AD-4E64-AE17-A83C74626A77}" presName="Name1" presStyleCnt="0"/>
      <dgm:spPr/>
    </dgm:pt>
    <dgm:pt modelId="{7C67D416-FE26-4C90-A370-0B39F69EDBCC}" type="pres">
      <dgm:prSet presAssocID="{7FD77713-59AD-4E64-AE17-A83C74626A77}" presName="cycle" presStyleCnt="0"/>
      <dgm:spPr/>
    </dgm:pt>
    <dgm:pt modelId="{4D628990-B67B-4127-87A1-01F93B8DAC71}" type="pres">
      <dgm:prSet presAssocID="{7FD77713-59AD-4E64-AE17-A83C74626A77}" presName="srcNode" presStyleLbl="node1" presStyleIdx="0" presStyleCnt="7"/>
      <dgm:spPr/>
    </dgm:pt>
    <dgm:pt modelId="{131E9192-8E75-438C-B4AA-A3362524CD82}" type="pres">
      <dgm:prSet presAssocID="{7FD77713-59AD-4E64-AE17-A83C74626A77}" presName="conn" presStyleLbl="parChTrans1D2" presStyleIdx="0" presStyleCnt="1"/>
      <dgm:spPr/>
      <dgm:t>
        <a:bodyPr/>
        <a:lstStyle/>
        <a:p>
          <a:endParaRPr lang="en-IN"/>
        </a:p>
      </dgm:t>
    </dgm:pt>
    <dgm:pt modelId="{AAD16476-5277-4472-8C66-CDDDE2C302A1}" type="pres">
      <dgm:prSet presAssocID="{7FD77713-59AD-4E64-AE17-A83C74626A77}" presName="extraNode" presStyleLbl="node1" presStyleIdx="0" presStyleCnt="7"/>
      <dgm:spPr/>
    </dgm:pt>
    <dgm:pt modelId="{2C9E24FC-8F93-44D5-91C5-1D5DFB415387}" type="pres">
      <dgm:prSet presAssocID="{7FD77713-59AD-4E64-AE17-A83C74626A77}" presName="dstNode" presStyleLbl="node1" presStyleIdx="0" presStyleCnt="7"/>
      <dgm:spPr/>
    </dgm:pt>
    <dgm:pt modelId="{BC48A51D-EADA-48A7-B5BD-71DBC256E04E}" type="pres">
      <dgm:prSet presAssocID="{0C99D111-2C4D-4941-A2C0-BE7B74CC373E}" presName="text_1" presStyleLbl="node1" presStyleIdx="0" presStyleCnt="7" custScaleY="124348">
        <dgm:presLayoutVars>
          <dgm:bulletEnabled val="1"/>
        </dgm:presLayoutVars>
      </dgm:prSet>
      <dgm:spPr/>
      <dgm:t>
        <a:bodyPr/>
        <a:lstStyle/>
        <a:p>
          <a:endParaRPr lang="en-IN"/>
        </a:p>
      </dgm:t>
    </dgm:pt>
    <dgm:pt modelId="{B3CE8BFE-DC2D-45DC-9499-24FADB97126F}" type="pres">
      <dgm:prSet presAssocID="{0C99D111-2C4D-4941-A2C0-BE7B74CC373E}" presName="accent_1" presStyleCnt="0"/>
      <dgm:spPr/>
    </dgm:pt>
    <dgm:pt modelId="{C4211056-49EE-4E0B-8047-1BCB48800EB5}" type="pres">
      <dgm:prSet presAssocID="{0C99D111-2C4D-4941-A2C0-BE7B74CC373E}" presName="accentRepeatNode" presStyleLbl="solidFgAcc1" presStyleIdx="0" presStyleCnt="7"/>
      <dgm:spPr/>
    </dgm:pt>
    <dgm:pt modelId="{10817DCF-4A03-469E-8091-D37159C6D8D9}" type="pres">
      <dgm:prSet presAssocID="{952F8E6C-F465-4D67-8C18-46556DE71035}" presName="text_2" presStyleLbl="node1" presStyleIdx="1" presStyleCnt="7" custScaleY="214875" custLinFactNeighborX="483" custLinFactNeighborY="-24340">
        <dgm:presLayoutVars>
          <dgm:bulletEnabled val="1"/>
        </dgm:presLayoutVars>
      </dgm:prSet>
      <dgm:spPr/>
      <dgm:t>
        <a:bodyPr/>
        <a:lstStyle/>
        <a:p>
          <a:endParaRPr lang="en-IN"/>
        </a:p>
      </dgm:t>
    </dgm:pt>
    <dgm:pt modelId="{4FBBE828-CFE5-47A6-A57A-FCDF9EA15623}" type="pres">
      <dgm:prSet presAssocID="{952F8E6C-F465-4D67-8C18-46556DE71035}" presName="accent_2" presStyleCnt="0"/>
      <dgm:spPr/>
    </dgm:pt>
    <dgm:pt modelId="{26AA086C-8FD8-4280-A33B-AE57D3AE2507}" type="pres">
      <dgm:prSet presAssocID="{952F8E6C-F465-4D67-8C18-46556DE71035}" presName="accentRepeatNode" presStyleLbl="solidFgAcc1" presStyleIdx="1" presStyleCnt="7"/>
      <dgm:spPr/>
    </dgm:pt>
    <dgm:pt modelId="{7BBFF8AB-FB86-408F-B4DA-7AA6E62BD4D8}" type="pres">
      <dgm:prSet presAssocID="{DDC0AAF1-AED9-4F15-9FC6-AE318ECA9B62}" presName="text_3" presStyleLbl="node1" presStyleIdx="2" presStyleCnt="7" custScaleY="201453">
        <dgm:presLayoutVars>
          <dgm:bulletEnabled val="1"/>
        </dgm:presLayoutVars>
      </dgm:prSet>
      <dgm:spPr/>
      <dgm:t>
        <a:bodyPr/>
        <a:lstStyle/>
        <a:p>
          <a:endParaRPr lang="en-IN"/>
        </a:p>
      </dgm:t>
    </dgm:pt>
    <dgm:pt modelId="{5239C833-A695-4FB9-8425-52AB695ED3A8}" type="pres">
      <dgm:prSet presAssocID="{DDC0AAF1-AED9-4F15-9FC6-AE318ECA9B62}" presName="accent_3" presStyleCnt="0"/>
      <dgm:spPr/>
    </dgm:pt>
    <dgm:pt modelId="{3DB25324-A583-4ECA-B3F5-5A8EFEE26564}" type="pres">
      <dgm:prSet presAssocID="{DDC0AAF1-AED9-4F15-9FC6-AE318ECA9B62}" presName="accentRepeatNode" presStyleLbl="solidFgAcc1" presStyleIdx="2" presStyleCnt="7"/>
      <dgm:spPr/>
    </dgm:pt>
    <dgm:pt modelId="{2AEADA7A-2E95-4C36-9832-6FDAE50851D1}" type="pres">
      <dgm:prSet presAssocID="{F77833B5-EC4B-4234-8960-9F07508DE0AB}" presName="text_4" presStyleLbl="node1" presStyleIdx="3" presStyleCnt="7" custScaleY="120614" custLinFactNeighborX="491" custLinFactNeighborY="17135">
        <dgm:presLayoutVars>
          <dgm:bulletEnabled val="1"/>
        </dgm:presLayoutVars>
      </dgm:prSet>
      <dgm:spPr/>
      <dgm:t>
        <a:bodyPr/>
        <a:lstStyle/>
        <a:p>
          <a:endParaRPr lang="en-IN"/>
        </a:p>
      </dgm:t>
    </dgm:pt>
    <dgm:pt modelId="{4F242A03-A296-44C4-AED3-D80F923776C6}" type="pres">
      <dgm:prSet presAssocID="{F77833B5-EC4B-4234-8960-9F07508DE0AB}" presName="accent_4" presStyleCnt="0"/>
      <dgm:spPr/>
    </dgm:pt>
    <dgm:pt modelId="{B1CF6821-9610-4E44-A57C-C26D75A20CCA}" type="pres">
      <dgm:prSet presAssocID="{F77833B5-EC4B-4234-8960-9F07508DE0AB}" presName="accentRepeatNode" presStyleLbl="solidFgAcc1" presStyleIdx="3" presStyleCnt="7"/>
      <dgm:spPr/>
    </dgm:pt>
    <dgm:pt modelId="{A25DB3C9-9703-F84A-B80B-23F9028E5E93}" type="pres">
      <dgm:prSet presAssocID="{856E1D33-8607-B546-AA12-DDB191FD1D03}" presName="text_5" presStyleLbl="node1" presStyleIdx="4" presStyleCnt="7">
        <dgm:presLayoutVars>
          <dgm:bulletEnabled val="1"/>
        </dgm:presLayoutVars>
      </dgm:prSet>
      <dgm:spPr/>
      <dgm:t>
        <a:bodyPr/>
        <a:lstStyle/>
        <a:p>
          <a:endParaRPr lang="en-IN"/>
        </a:p>
      </dgm:t>
    </dgm:pt>
    <dgm:pt modelId="{2EB50F91-C4C6-D844-80DD-7B590077D094}" type="pres">
      <dgm:prSet presAssocID="{856E1D33-8607-B546-AA12-DDB191FD1D03}" presName="accent_5" presStyleCnt="0"/>
      <dgm:spPr/>
    </dgm:pt>
    <dgm:pt modelId="{064AEAE3-104C-C447-80C1-6735379F1B61}" type="pres">
      <dgm:prSet presAssocID="{856E1D33-8607-B546-AA12-DDB191FD1D03}" presName="accentRepeatNode" presStyleLbl="solidFgAcc1" presStyleIdx="4" presStyleCnt="7"/>
      <dgm:spPr/>
    </dgm:pt>
    <dgm:pt modelId="{3585C67D-F6E5-B040-AA49-9DC8FEC484E5}" type="pres">
      <dgm:prSet presAssocID="{5C619178-0C92-4B46-9593-70DDCC6F2851}" presName="text_6" presStyleLbl="node1" presStyleIdx="5" presStyleCnt="7">
        <dgm:presLayoutVars>
          <dgm:bulletEnabled val="1"/>
        </dgm:presLayoutVars>
      </dgm:prSet>
      <dgm:spPr/>
      <dgm:t>
        <a:bodyPr/>
        <a:lstStyle/>
        <a:p>
          <a:endParaRPr lang="en-IN"/>
        </a:p>
      </dgm:t>
    </dgm:pt>
    <dgm:pt modelId="{1472E7FF-4E69-D345-B3EC-B310963433B2}" type="pres">
      <dgm:prSet presAssocID="{5C619178-0C92-4B46-9593-70DDCC6F2851}" presName="accent_6" presStyleCnt="0"/>
      <dgm:spPr/>
    </dgm:pt>
    <dgm:pt modelId="{16D5DD7A-5911-DC40-A741-BD8261EF01D9}" type="pres">
      <dgm:prSet presAssocID="{5C619178-0C92-4B46-9593-70DDCC6F2851}" presName="accentRepeatNode" presStyleLbl="solidFgAcc1" presStyleIdx="5" presStyleCnt="7"/>
      <dgm:spPr/>
    </dgm:pt>
    <dgm:pt modelId="{D82B003E-DBA1-C142-A529-C462DE00A158}" type="pres">
      <dgm:prSet presAssocID="{775D1413-C4B2-FF46-B767-2A7669615DC4}" presName="text_7" presStyleLbl="node1" presStyleIdx="6" presStyleCnt="7">
        <dgm:presLayoutVars>
          <dgm:bulletEnabled val="1"/>
        </dgm:presLayoutVars>
      </dgm:prSet>
      <dgm:spPr/>
      <dgm:t>
        <a:bodyPr/>
        <a:lstStyle/>
        <a:p>
          <a:endParaRPr lang="en-IN"/>
        </a:p>
      </dgm:t>
    </dgm:pt>
    <dgm:pt modelId="{C4A89CA8-9BF7-4F4C-96D8-C62CB27C75AF}" type="pres">
      <dgm:prSet presAssocID="{775D1413-C4B2-FF46-B767-2A7669615DC4}" presName="accent_7" presStyleCnt="0"/>
      <dgm:spPr/>
    </dgm:pt>
    <dgm:pt modelId="{EEB4B8D3-927F-8F4D-BB19-6B71B9BC3E96}" type="pres">
      <dgm:prSet presAssocID="{775D1413-C4B2-FF46-B767-2A7669615DC4}" presName="accentRepeatNode" presStyleLbl="solidFgAcc1" presStyleIdx="6" presStyleCnt="7"/>
      <dgm:spPr/>
    </dgm:pt>
  </dgm:ptLst>
  <dgm:cxnLst>
    <dgm:cxn modelId="{74BFAE80-6182-994C-9797-583E1327F881}" srcId="{7FD77713-59AD-4E64-AE17-A83C74626A77}" destId="{856E1D33-8607-B546-AA12-DDB191FD1D03}" srcOrd="4" destOrd="0" parTransId="{E6569260-3ECF-8B43-8C9A-6666E8742695}" sibTransId="{3D416B2E-FCCC-894B-AE99-A847B03A9F34}"/>
    <dgm:cxn modelId="{F841CC9C-A6A1-426C-B099-C9E6E31AB993}" type="presOf" srcId="{0C99D111-2C4D-4941-A2C0-BE7B74CC373E}" destId="{BC48A51D-EADA-48A7-B5BD-71DBC256E04E}" srcOrd="0" destOrd="0" presId="urn:microsoft.com/office/officeart/2008/layout/VerticalCurvedList"/>
    <dgm:cxn modelId="{349F03DA-4050-9346-989F-A08C458E8FEC}" type="presOf" srcId="{775D1413-C4B2-FF46-B767-2A7669615DC4}" destId="{D82B003E-DBA1-C142-A529-C462DE00A158}" srcOrd="0" destOrd="0" presId="urn:microsoft.com/office/officeart/2008/layout/VerticalCurvedList"/>
    <dgm:cxn modelId="{261D5FEB-2017-9342-A75F-CFD1385C76DD}" srcId="{7FD77713-59AD-4E64-AE17-A83C74626A77}" destId="{5C619178-0C92-4B46-9593-70DDCC6F2851}" srcOrd="5" destOrd="0" parTransId="{87EA6A3B-354E-FD4C-B455-79A757F22F1A}" sibTransId="{DFC82333-3D71-9A42-844B-7EBD90F1FDCE}"/>
    <dgm:cxn modelId="{4E466295-757F-45D1-902D-64F0BAE39410}" type="presOf" srcId="{70EE9ECF-9845-44EA-B04D-97FD6F8F765D}" destId="{131E9192-8E75-438C-B4AA-A3362524CD82}" srcOrd="0" destOrd="0" presId="urn:microsoft.com/office/officeart/2008/layout/VerticalCurvedList"/>
    <dgm:cxn modelId="{AEA42F3B-0EB0-4608-A080-A996591E95AD}" srcId="{7FD77713-59AD-4E64-AE17-A83C74626A77}" destId="{0C99D111-2C4D-4941-A2C0-BE7B74CC373E}" srcOrd="0" destOrd="0" parTransId="{9CB966A2-4BD1-4A97-A631-46CFEA69B52F}" sibTransId="{70EE9ECF-9845-44EA-B04D-97FD6F8F765D}"/>
    <dgm:cxn modelId="{54321003-8C35-410F-BE4A-3C926992BB33}" srcId="{7FD77713-59AD-4E64-AE17-A83C74626A77}" destId="{DDC0AAF1-AED9-4F15-9FC6-AE318ECA9B62}" srcOrd="2" destOrd="0" parTransId="{FD4D3407-DC85-4F98-A54D-8C3D01933828}" sibTransId="{D18854BC-65CF-4B49-ADBA-0C5161D00A5E}"/>
    <dgm:cxn modelId="{4D176902-3F88-4E5E-823E-1BCFC5EA36CE}" type="presOf" srcId="{DDC0AAF1-AED9-4F15-9FC6-AE318ECA9B62}" destId="{7BBFF8AB-FB86-408F-B4DA-7AA6E62BD4D8}" srcOrd="0" destOrd="0" presId="urn:microsoft.com/office/officeart/2008/layout/VerticalCurvedList"/>
    <dgm:cxn modelId="{EBEE1585-2222-4D4B-8DEF-6C30D37420CD}" type="presOf" srcId="{F77833B5-EC4B-4234-8960-9F07508DE0AB}" destId="{2AEADA7A-2E95-4C36-9832-6FDAE50851D1}" srcOrd="0" destOrd="0" presId="urn:microsoft.com/office/officeart/2008/layout/VerticalCurvedList"/>
    <dgm:cxn modelId="{82B43800-4625-4BD6-AD7E-F570E8E0A085}" srcId="{7FD77713-59AD-4E64-AE17-A83C74626A77}" destId="{952F8E6C-F465-4D67-8C18-46556DE71035}" srcOrd="1" destOrd="0" parTransId="{DBD6CE7F-77A6-4F4B-BF28-DAE3C3890CC5}" sibTransId="{8BBE653F-1AF3-40D3-836D-41467AB58A9D}"/>
    <dgm:cxn modelId="{0B7FD3B9-BE49-49B9-80E2-5F2FAE3F62EF}" type="presOf" srcId="{7FD77713-59AD-4E64-AE17-A83C74626A77}" destId="{261C8D83-6DAA-412D-B8CC-5AC5878623AB}" srcOrd="0" destOrd="0" presId="urn:microsoft.com/office/officeart/2008/layout/VerticalCurvedList"/>
    <dgm:cxn modelId="{D4E27BFA-C391-2042-9ADF-9A5096093F0C}" srcId="{7FD77713-59AD-4E64-AE17-A83C74626A77}" destId="{597516C3-4538-AB44-B7CF-8318D96950BC}" srcOrd="7" destOrd="0" parTransId="{14816DD3-3650-2D4A-AE25-28B2A5457534}" sibTransId="{904F57AA-DB8D-9949-BA5A-F8174D5F86D0}"/>
    <dgm:cxn modelId="{45257F42-FB89-9242-BE75-3A78F074573E}" type="presOf" srcId="{5C619178-0C92-4B46-9593-70DDCC6F2851}" destId="{3585C67D-F6E5-B040-AA49-9DC8FEC484E5}" srcOrd="0" destOrd="0" presId="urn:microsoft.com/office/officeart/2008/layout/VerticalCurvedList"/>
    <dgm:cxn modelId="{29B2C7EC-EB5B-4DA4-87B7-FE963F45358B}" type="presOf" srcId="{952F8E6C-F465-4D67-8C18-46556DE71035}" destId="{10817DCF-4A03-469E-8091-D37159C6D8D9}" srcOrd="0" destOrd="0" presId="urn:microsoft.com/office/officeart/2008/layout/VerticalCurvedList"/>
    <dgm:cxn modelId="{966FACF8-0158-B84E-A11A-DCE0601D7F19}" srcId="{7FD77713-59AD-4E64-AE17-A83C74626A77}" destId="{775D1413-C4B2-FF46-B767-2A7669615DC4}" srcOrd="6" destOrd="0" parTransId="{9DDF1184-597A-9B4F-97B1-5F144DBCBE5A}" sibTransId="{EC8C4E3A-73E5-914D-8D8E-EB9CC56C3028}"/>
    <dgm:cxn modelId="{A0B762DC-4187-3743-8B6C-2327B35B325F}" type="presOf" srcId="{856E1D33-8607-B546-AA12-DDB191FD1D03}" destId="{A25DB3C9-9703-F84A-B80B-23F9028E5E93}" srcOrd="0" destOrd="0" presId="urn:microsoft.com/office/officeart/2008/layout/VerticalCurvedList"/>
    <dgm:cxn modelId="{A6A6EC1A-626D-48BF-B206-1E437961328F}" srcId="{7FD77713-59AD-4E64-AE17-A83C74626A77}" destId="{F77833B5-EC4B-4234-8960-9F07508DE0AB}" srcOrd="3" destOrd="0" parTransId="{2AA6C78E-D85D-4800-973F-4C3D07504D19}" sibTransId="{5F989267-3C93-49FC-BBB1-EAD631F89608}"/>
    <dgm:cxn modelId="{27299BB3-118C-478A-8CC9-10BAC2B967CB}" type="presParOf" srcId="{261C8D83-6DAA-412D-B8CC-5AC5878623AB}" destId="{433414A2-173B-4B63-AA7F-A08E6F15F21F}" srcOrd="0" destOrd="0" presId="urn:microsoft.com/office/officeart/2008/layout/VerticalCurvedList"/>
    <dgm:cxn modelId="{1FB6C093-ABCE-466B-AC6D-4D84DA972A42}" type="presParOf" srcId="{433414A2-173B-4B63-AA7F-A08E6F15F21F}" destId="{7C67D416-FE26-4C90-A370-0B39F69EDBCC}" srcOrd="0" destOrd="0" presId="urn:microsoft.com/office/officeart/2008/layout/VerticalCurvedList"/>
    <dgm:cxn modelId="{4BB7DCDC-D77D-4BA0-9951-6814A613D93A}" type="presParOf" srcId="{7C67D416-FE26-4C90-A370-0B39F69EDBCC}" destId="{4D628990-B67B-4127-87A1-01F93B8DAC71}" srcOrd="0" destOrd="0" presId="urn:microsoft.com/office/officeart/2008/layout/VerticalCurvedList"/>
    <dgm:cxn modelId="{4A2A307C-0C15-446C-A12A-D6F6CC5DFEFA}" type="presParOf" srcId="{7C67D416-FE26-4C90-A370-0B39F69EDBCC}" destId="{131E9192-8E75-438C-B4AA-A3362524CD82}" srcOrd="1" destOrd="0" presId="urn:microsoft.com/office/officeart/2008/layout/VerticalCurvedList"/>
    <dgm:cxn modelId="{08D4EFEB-5E27-4A74-9F37-1AAB3BD5A50B}" type="presParOf" srcId="{7C67D416-FE26-4C90-A370-0B39F69EDBCC}" destId="{AAD16476-5277-4472-8C66-CDDDE2C302A1}" srcOrd="2" destOrd="0" presId="urn:microsoft.com/office/officeart/2008/layout/VerticalCurvedList"/>
    <dgm:cxn modelId="{443AB929-7A10-4EB6-B851-1A41B5D60450}" type="presParOf" srcId="{7C67D416-FE26-4C90-A370-0B39F69EDBCC}" destId="{2C9E24FC-8F93-44D5-91C5-1D5DFB415387}" srcOrd="3" destOrd="0" presId="urn:microsoft.com/office/officeart/2008/layout/VerticalCurvedList"/>
    <dgm:cxn modelId="{903A7F04-BEEC-4899-BC2E-ABA480AA4F88}" type="presParOf" srcId="{433414A2-173B-4B63-AA7F-A08E6F15F21F}" destId="{BC48A51D-EADA-48A7-B5BD-71DBC256E04E}" srcOrd="1" destOrd="0" presId="urn:microsoft.com/office/officeart/2008/layout/VerticalCurvedList"/>
    <dgm:cxn modelId="{49B68162-9CAC-450E-880A-35FBDE812DC2}" type="presParOf" srcId="{433414A2-173B-4B63-AA7F-A08E6F15F21F}" destId="{B3CE8BFE-DC2D-45DC-9499-24FADB97126F}" srcOrd="2" destOrd="0" presId="urn:microsoft.com/office/officeart/2008/layout/VerticalCurvedList"/>
    <dgm:cxn modelId="{8EDA32AA-92A2-48B0-B890-4290E299826C}" type="presParOf" srcId="{B3CE8BFE-DC2D-45DC-9499-24FADB97126F}" destId="{C4211056-49EE-4E0B-8047-1BCB48800EB5}" srcOrd="0" destOrd="0" presId="urn:microsoft.com/office/officeart/2008/layout/VerticalCurvedList"/>
    <dgm:cxn modelId="{EF566523-6F78-4DE5-9D67-7BC1F1E29ACF}" type="presParOf" srcId="{433414A2-173B-4B63-AA7F-A08E6F15F21F}" destId="{10817DCF-4A03-469E-8091-D37159C6D8D9}" srcOrd="3" destOrd="0" presId="urn:microsoft.com/office/officeart/2008/layout/VerticalCurvedList"/>
    <dgm:cxn modelId="{BB24CD7A-2DF7-43AF-8C97-23150D7A4789}" type="presParOf" srcId="{433414A2-173B-4B63-AA7F-A08E6F15F21F}" destId="{4FBBE828-CFE5-47A6-A57A-FCDF9EA15623}" srcOrd="4" destOrd="0" presId="urn:microsoft.com/office/officeart/2008/layout/VerticalCurvedList"/>
    <dgm:cxn modelId="{A24C0084-D464-402A-AF98-9D3F3A8801A2}" type="presParOf" srcId="{4FBBE828-CFE5-47A6-A57A-FCDF9EA15623}" destId="{26AA086C-8FD8-4280-A33B-AE57D3AE2507}" srcOrd="0" destOrd="0" presId="urn:microsoft.com/office/officeart/2008/layout/VerticalCurvedList"/>
    <dgm:cxn modelId="{B018CE0D-A244-4E5F-944A-53AD885FDF33}" type="presParOf" srcId="{433414A2-173B-4B63-AA7F-A08E6F15F21F}" destId="{7BBFF8AB-FB86-408F-B4DA-7AA6E62BD4D8}" srcOrd="5" destOrd="0" presId="urn:microsoft.com/office/officeart/2008/layout/VerticalCurvedList"/>
    <dgm:cxn modelId="{72D32AED-B405-4A83-867F-E424A43624AA}" type="presParOf" srcId="{433414A2-173B-4B63-AA7F-A08E6F15F21F}" destId="{5239C833-A695-4FB9-8425-52AB695ED3A8}" srcOrd="6" destOrd="0" presId="urn:microsoft.com/office/officeart/2008/layout/VerticalCurvedList"/>
    <dgm:cxn modelId="{F286E438-3A57-471C-AB42-D25880C301B6}" type="presParOf" srcId="{5239C833-A695-4FB9-8425-52AB695ED3A8}" destId="{3DB25324-A583-4ECA-B3F5-5A8EFEE26564}" srcOrd="0" destOrd="0" presId="urn:microsoft.com/office/officeart/2008/layout/VerticalCurvedList"/>
    <dgm:cxn modelId="{7094FEDD-B164-4973-A28B-801165631AAA}" type="presParOf" srcId="{433414A2-173B-4B63-AA7F-A08E6F15F21F}" destId="{2AEADA7A-2E95-4C36-9832-6FDAE50851D1}" srcOrd="7" destOrd="0" presId="urn:microsoft.com/office/officeart/2008/layout/VerticalCurvedList"/>
    <dgm:cxn modelId="{3ED06BDE-101D-4D5C-AC4E-038E0BF21A00}" type="presParOf" srcId="{433414A2-173B-4B63-AA7F-A08E6F15F21F}" destId="{4F242A03-A296-44C4-AED3-D80F923776C6}" srcOrd="8" destOrd="0" presId="urn:microsoft.com/office/officeart/2008/layout/VerticalCurvedList"/>
    <dgm:cxn modelId="{0C4FA078-9DC2-4247-918F-7E4827EB958A}" type="presParOf" srcId="{4F242A03-A296-44C4-AED3-D80F923776C6}" destId="{B1CF6821-9610-4E44-A57C-C26D75A20CCA}" srcOrd="0" destOrd="0" presId="urn:microsoft.com/office/officeart/2008/layout/VerticalCurvedList"/>
    <dgm:cxn modelId="{FF884BA3-AEC3-8E4E-98D4-9CDD1886F35B}" type="presParOf" srcId="{433414A2-173B-4B63-AA7F-A08E6F15F21F}" destId="{A25DB3C9-9703-F84A-B80B-23F9028E5E93}" srcOrd="9" destOrd="0" presId="urn:microsoft.com/office/officeart/2008/layout/VerticalCurvedList"/>
    <dgm:cxn modelId="{7151A5E8-D657-584B-A556-1D08A560F7E7}" type="presParOf" srcId="{433414A2-173B-4B63-AA7F-A08E6F15F21F}" destId="{2EB50F91-C4C6-D844-80DD-7B590077D094}" srcOrd="10" destOrd="0" presId="urn:microsoft.com/office/officeart/2008/layout/VerticalCurvedList"/>
    <dgm:cxn modelId="{FC7707B4-2185-4243-A939-3A144B6BBA0D}" type="presParOf" srcId="{2EB50F91-C4C6-D844-80DD-7B590077D094}" destId="{064AEAE3-104C-C447-80C1-6735379F1B61}" srcOrd="0" destOrd="0" presId="urn:microsoft.com/office/officeart/2008/layout/VerticalCurvedList"/>
    <dgm:cxn modelId="{849C4186-B1C2-8846-ABC6-43FA8FFC6511}" type="presParOf" srcId="{433414A2-173B-4B63-AA7F-A08E6F15F21F}" destId="{3585C67D-F6E5-B040-AA49-9DC8FEC484E5}" srcOrd="11" destOrd="0" presId="urn:microsoft.com/office/officeart/2008/layout/VerticalCurvedList"/>
    <dgm:cxn modelId="{B1B58744-F2A2-194D-B78B-F6AF7CF94F3D}" type="presParOf" srcId="{433414A2-173B-4B63-AA7F-A08E6F15F21F}" destId="{1472E7FF-4E69-D345-B3EC-B310963433B2}" srcOrd="12" destOrd="0" presId="urn:microsoft.com/office/officeart/2008/layout/VerticalCurvedList"/>
    <dgm:cxn modelId="{0B8B4F3D-0265-3448-9963-8B721A054C95}" type="presParOf" srcId="{1472E7FF-4E69-D345-B3EC-B310963433B2}" destId="{16D5DD7A-5911-DC40-A741-BD8261EF01D9}" srcOrd="0" destOrd="0" presId="urn:microsoft.com/office/officeart/2008/layout/VerticalCurvedList"/>
    <dgm:cxn modelId="{AC6328F9-F0A9-6E45-800F-A6D2EA1C8FC3}" type="presParOf" srcId="{433414A2-173B-4B63-AA7F-A08E6F15F21F}" destId="{D82B003E-DBA1-C142-A529-C462DE00A158}" srcOrd="13" destOrd="0" presId="urn:microsoft.com/office/officeart/2008/layout/VerticalCurvedList"/>
    <dgm:cxn modelId="{9BEA4677-0E64-034C-B9C0-39849C5E8B9B}" type="presParOf" srcId="{433414A2-173B-4B63-AA7F-A08E6F15F21F}" destId="{C4A89CA8-9BF7-4F4C-96D8-C62CB27C75AF}" srcOrd="14" destOrd="0" presId="urn:microsoft.com/office/officeart/2008/layout/VerticalCurvedList"/>
    <dgm:cxn modelId="{298E3420-39E1-6945-867F-6AC165D67E3D}" type="presParOf" srcId="{C4A89CA8-9BF7-4F4C-96D8-C62CB27C75AF}" destId="{EEB4B8D3-927F-8F4D-BB19-6B71B9BC3E9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D77713-59AD-4E64-AE17-A83C74626A77}" type="doc">
      <dgm:prSet loTypeId="urn:microsoft.com/office/officeart/2008/layout/VerticalCurvedList" loCatId="list" qsTypeId="urn:microsoft.com/office/officeart/2005/8/quickstyle/simple2" qsCatId="simple" csTypeId="urn:microsoft.com/office/officeart/2005/8/colors/colorful1" csCatId="colorful" phldr="1"/>
      <dgm:spPr/>
      <dgm:t>
        <a:bodyPr/>
        <a:lstStyle/>
        <a:p>
          <a:endParaRPr lang="en-US"/>
        </a:p>
      </dgm:t>
    </dgm:pt>
    <dgm:pt modelId="{0C99D111-2C4D-4941-A2C0-BE7B74CC373E}">
      <dgm:prSet custT="1"/>
      <dgm:spPr/>
      <dgm:t>
        <a:bodyPr/>
        <a:lstStyle/>
        <a:p>
          <a:pPr algn="just"/>
          <a:r>
            <a:rPr lang="en-IN" sz="2400" b="1">
              <a:latin typeface="Times New Roman" panose="02020603050405020304" pitchFamily="18" charset="0"/>
              <a:cs typeface="Times New Roman" panose="02020603050405020304" pitchFamily="18" charset="0"/>
            </a:rPr>
            <a:t>Long Term:</a:t>
          </a:r>
          <a:endParaRPr lang="en-US" sz="2400" b="1" dirty="0">
            <a:latin typeface="Times New Roman" panose="02020603050405020304" pitchFamily="18" charset="0"/>
            <a:cs typeface="Times New Roman" panose="02020603050405020304" pitchFamily="18" charset="0"/>
          </a:endParaRPr>
        </a:p>
      </dgm:t>
    </dgm:pt>
    <dgm:pt modelId="{9CB966A2-4BD1-4A97-A631-46CFEA69B52F}" type="parTrans" cxnId="{AEA42F3B-0EB0-4608-A080-A996591E95AD}">
      <dgm:prSet/>
      <dgm:spPr/>
      <dgm:t>
        <a:bodyPr/>
        <a:lstStyle/>
        <a:p>
          <a:pPr algn="just"/>
          <a:endParaRPr lang="en-US" sz="2800" b="1">
            <a:latin typeface="Times New Roman" panose="02020603050405020304" pitchFamily="18" charset="0"/>
            <a:cs typeface="Times New Roman" panose="02020603050405020304" pitchFamily="18" charset="0"/>
          </a:endParaRPr>
        </a:p>
      </dgm:t>
    </dgm:pt>
    <dgm:pt modelId="{70EE9ECF-9845-44EA-B04D-97FD6F8F765D}" type="sibTrans" cxnId="{AEA42F3B-0EB0-4608-A080-A996591E95AD}">
      <dgm:prSet/>
      <dgm:spPr/>
      <dgm:t>
        <a:bodyPr/>
        <a:lstStyle/>
        <a:p>
          <a:pPr algn="just"/>
          <a:endParaRPr lang="en-US" sz="2800" b="1">
            <a:latin typeface="Times New Roman" panose="02020603050405020304" pitchFamily="18" charset="0"/>
            <a:cs typeface="Times New Roman" panose="02020603050405020304" pitchFamily="18" charset="0"/>
          </a:endParaRPr>
        </a:p>
      </dgm:t>
    </dgm:pt>
    <dgm:pt modelId="{DDC0AAF1-AED9-4F15-9FC6-AE318ECA9B62}">
      <dgm:prSet custT="1"/>
      <dgm:spPr/>
      <dgm:t>
        <a:bodyPr/>
        <a:lstStyle/>
        <a:p>
          <a:pPr algn="just"/>
          <a:r>
            <a:rPr lang="en-GB" sz="2000" b="1" dirty="0">
              <a:latin typeface="Times New Roman" panose="02020603050405020304" pitchFamily="18" charset="0"/>
              <a:cs typeface="Times New Roman" panose="02020603050405020304" pitchFamily="18" charset="0"/>
            </a:rPr>
            <a:t>Setting up of Crackers</a:t>
          </a:r>
          <a:endParaRPr lang="en-US" sz="2000" b="1" dirty="0">
            <a:latin typeface="Times New Roman" panose="02020603050405020304" pitchFamily="18" charset="0"/>
            <a:cs typeface="Times New Roman" panose="02020603050405020304" pitchFamily="18" charset="0"/>
          </a:endParaRPr>
        </a:p>
      </dgm:t>
    </dgm:pt>
    <dgm:pt modelId="{FD4D3407-DC85-4F98-A54D-8C3D01933828}" type="parTrans" cxnId="{54321003-8C35-410F-BE4A-3C926992BB33}">
      <dgm:prSet/>
      <dgm:spPr/>
      <dgm:t>
        <a:bodyPr/>
        <a:lstStyle/>
        <a:p>
          <a:pPr algn="just"/>
          <a:endParaRPr lang="en-US" sz="2800" b="1">
            <a:latin typeface="Times New Roman" panose="02020603050405020304" pitchFamily="18" charset="0"/>
            <a:cs typeface="Times New Roman" panose="02020603050405020304" pitchFamily="18" charset="0"/>
          </a:endParaRPr>
        </a:p>
      </dgm:t>
    </dgm:pt>
    <dgm:pt modelId="{D18854BC-65CF-4B49-ADBA-0C5161D00A5E}" type="sibTrans" cxnId="{54321003-8C35-410F-BE4A-3C926992BB33}">
      <dgm:prSet/>
      <dgm:spPr/>
      <dgm:t>
        <a:bodyPr/>
        <a:lstStyle/>
        <a:p>
          <a:pPr algn="just"/>
          <a:endParaRPr lang="en-US" sz="2800" b="1">
            <a:latin typeface="Times New Roman" panose="02020603050405020304" pitchFamily="18" charset="0"/>
            <a:cs typeface="Times New Roman" panose="02020603050405020304" pitchFamily="18" charset="0"/>
          </a:endParaRPr>
        </a:p>
      </dgm:t>
    </dgm:pt>
    <dgm:pt modelId="{952F8E6C-F465-4D67-8C18-46556DE71035}">
      <dgm:prSet custT="1"/>
      <dgm:spPr/>
      <dgm:t>
        <a:bodyPr/>
        <a:lstStyle/>
        <a:p>
          <a:pPr algn="just"/>
          <a:r>
            <a:rPr lang="en-IN" sz="2000" b="1" dirty="0">
              <a:latin typeface="Times New Roman" panose="02020603050405020304" pitchFamily="18" charset="0"/>
              <a:cs typeface="Times New Roman" panose="02020603050405020304" pitchFamily="18" charset="0"/>
            </a:rPr>
            <a:t>Import Monitoring System in Others Category</a:t>
          </a:r>
          <a:endParaRPr lang="en-US" sz="2000" b="1" dirty="0">
            <a:latin typeface="Times New Roman" panose="02020603050405020304" pitchFamily="18" charset="0"/>
            <a:cs typeface="Times New Roman" panose="02020603050405020304" pitchFamily="18" charset="0"/>
          </a:endParaRPr>
        </a:p>
      </dgm:t>
    </dgm:pt>
    <dgm:pt modelId="{DBD6CE7F-77A6-4F4B-BF28-DAE3C3890CC5}" type="parTrans" cxnId="{82B43800-4625-4BD6-AD7E-F570E8E0A085}">
      <dgm:prSet/>
      <dgm:spPr/>
      <dgm:t>
        <a:bodyPr/>
        <a:lstStyle/>
        <a:p>
          <a:endParaRPr lang="en-US" b="1">
            <a:latin typeface="Times New Roman" panose="02020603050405020304" pitchFamily="18" charset="0"/>
            <a:cs typeface="Times New Roman" panose="02020603050405020304" pitchFamily="18" charset="0"/>
          </a:endParaRPr>
        </a:p>
      </dgm:t>
    </dgm:pt>
    <dgm:pt modelId="{8BBE653F-1AF3-40D3-836D-41467AB58A9D}" type="sibTrans" cxnId="{82B43800-4625-4BD6-AD7E-F570E8E0A085}">
      <dgm:prSet/>
      <dgm:spPr/>
      <dgm:t>
        <a:bodyPr/>
        <a:lstStyle/>
        <a:p>
          <a:endParaRPr lang="en-US" b="1">
            <a:latin typeface="Times New Roman" panose="02020603050405020304" pitchFamily="18" charset="0"/>
            <a:cs typeface="Times New Roman" panose="02020603050405020304" pitchFamily="18" charset="0"/>
          </a:endParaRPr>
        </a:p>
      </dgm:t>
    </dgm:pt>
    <dgm:pt modelId="{048FE8B9-F610-4C4A-A162-A7D593C8248E}">
      <dgm:prSet/>
      <dgm:spPr/>
      <dgm:t>
        <a:bodyPr/>
        <a:lstStyle/>
        <a:p>
          <a:r>
            <a:rPr lang="en-GB" b="1" dirty="0">
              <a:latin typeface="Times New Roman" panose="02020603050405020304" pitchFamily="18" charset="0"/>
              <a:cs typeface="Times New Roman" panose="02020603050405020304" pitchFamily="18" charset="0"/>
            </a:rPr>
            <a:t>Setting up of Chemicals Parks</a:t>
          </a:r>
        </a:p>
      </dgm:t>
    </dgm:pt>
    <dgm:pt modelId="{8D292DBD-25B9-4E01-AEE9-DB732A64A59B}" type="parTrans" cxnId="{8BC890BF-3D6F-43B3-BE11-2DC0580D6752}">
      <dgm:prSet/>
      <dgm:spPr/>
      <dgm:t>
        <a:bodyPr/>
        <a:lstStyle/>
        <a:p>
          <a:endParaRPr lang="en-US" b="1">
            <a:latin typeface="Times New Roman" panose="02020603050405020304" pitchFamily="18" charset="0"/>
            <a:cs typeface="Times New Roman" panose="02020603050405020304" pitchFamily="18" charset="0"/>
          </a:endParaRPr>
        </a:p>
      </dgm:t>
    </dgm:pt>
    <dgm:pt modelId="{2EFD015E-B14F-491F-896D-785B0021722D}" type="sibTrans" cxnId="{8BC890BF-3D6F-43B3-BE11-2DC0580D6752}">
      <dgm:prSet/>
      <dgm:spPr/>
      <dgm:t>
        <a:bodyPr/>
        <a:lstStyle/>
        <a:p>
          <a:endParaRPr lang="en-US" b="1">
            <a:latin typeface="Times New Roman" panose="02020603050405020304" pitchFamily="18" charset="0"/>
            <a:cs typeface="Times New Roman" panose="02020603050405020304" pitchFamily="18" charset="0"/>
          </a:endParaRPr>
        </a:p>
      </dgm:t>
    </dgm:pt>
    <dgm:pt modelId="{4DAB8912-B2B3-4C02-B06A-15DB07E64ECB}">
      <dgm:prSet custT="1"/>
      <dgm:spPr/>
      <dgm:t>
        <a:bodyPr/>
        <a:lstStyle/>
        <a:p>
          <a:pPr algn="just"/>
          <a:r>
            <a:rPr lang="en-US" sz="2000" b="1" dirty="0">
              <a:latin typeface="Times New Roman" panose="02020603050405020304" pitchFamily="18" charset="0"/>
              <a:cs typeface="Times New Roman" panose="02020603050405020304" pitchFamily="18" charset="0"/>
            </a:rPr>
            <a:t>Technical Barrier to Trade like Technical Regulation</a:t>
          </a:r>
        </a:p>
      </dgm:t>
    </dgm:pt>
    <dgm:pt modelId="{39EC4343-8378-4F5F-935A-A21CBEBF102D}" type="parTrans" cxnId="{8C2AE19B-B63B-4F04-A3D2-131112E2CDA5}">
      <dgm:prSet/>
      <dgm:spPr/>
      <dgm:t>
        <a:bodyPr/>
        <a:lstStyle/>
        <a:p>
          <a:endParaRPr lang="en-IN"/>
        </a:p>
      </dgm:t>
    </dgm:pt>
    <dgm:pt modelId="{5FD8F986-2DE6-4750-BFD7-376C02A0E827}" type="sibTrans" cxnId="{8C2AE19B-B63B-4F04-A3D2-131112E2CDA5}">
      <dgm:prSet/>
      <dgm:spPr/>
      <dgm:t>
        <a:bodyPr/>
        <a:lstStyle/>
        <a:p>
          <a:endParaRPr lang="en-IN"/>
        </a:p>
      </dgm:t>
    </dgm:pt>
    <dgm:pt modelId="{261C8D83-6DAA-412D-B8CC-5AC5878623AB}" type="pres">
      <dgm:prSet presAssocID="{7FD77713-59AD-4E64-AE17-A83C74626A77}" presName="Name0" presStyleCnt="0">
        <dgm:presLayoutVars>
          <dgm:chMax val="7"/>
          <dgm:chPref val="7"/>
          <dgm:dir/>
        </dgm:presLayoutVars>
      </dgm:prSet>
      <dgm:spPr/>
      <dgm:t>
        <a:bodyPr/>
        <a:lstStyle/>
        <a:p>
          <a:endParaRPr lang="en-IN"/>
        </a:p>
      </dgm:t>
    </dgm:pt>
    <dgm:pt modelId="{433414A2-173B-4B63-AA7F-A08E6F15F21F}" type="pres">
      <dgm:prSet presAssocID="{7FD77713-59AD-4E64-AE17-A83C74626A77}" presName="Name1" presStyleCnt="0"/>
      <dgm:spPr/>
    </dgm:pt>
    <dgm:pt modelId="{7C67D416-FE26-4C90-A370-0B39F69EDBCC}" type="pres">
      <dgm:prSet presAssocID="{7FD77713-59AD-4E64-AE17-A83C74626A77}" presName="cycle" presStyleCnt="0"/>
      <dgm:spPr/>
    </dgm:pt>
    <dgm:pt modelId="{4D628990-B67B-4127-87A1-01F93B8DAC71}" type="pres">
      <dgm:prSet presAssocID="{7FD77713-59AD-4E64-AE17-A83C74626A77}" presName="srcNode" presStyleLbl="node1" presStyleIdx="0" presStyleCnt="5"/>
      <dgm:spPr/>
    </dgm:pt>
    <dgm:pt modelId="{131E9192-8E75-438C-B4AA-A3362524CD82}" type="pres">
      <dgm:prSet presAssocID="{7FD77713-59AD-4E64-AE17-A83C74626A77}" presName="conn" presStyleLbl="parChTrans1D2" presStyleIdx="0" presStyleCnt="1"/>
      <dgm:spPr/>
      <dgm:t>
        <a:bodyPr/>
        <a:lstStyle/>
        <a:p>
          <a:endParaRPr lang="en-IN"/>
        </a:p>
      </dgm:t>
    </dgm:pt>
    <dgm:pt modelId="{AAD16476-5277-4472-8C66-CDDDE2C302A1}" type="pres">
      <dgm:prSet presAssocID="{7FD77713-59AD-4E64-AE17-A83C74626A77}" presName="extraNode" presStyleLbl="node1" presStyleIdx="0" presStyleCnt="5"/>
      <dgm:spPr/>
    </dgm:pt>
    <dgm:pt modelId="{2C9E24FC-8F93-44D5-91C5-1D5DFB415387}" type="pres">
      <dgm:prSet presAssocID="{7FD77713-59AD-4E64-AE17-A83C74626A77}" presName="dstNode" presStyleLbl="node1" presStyleIdx="0" presStyleCnt="5"/>
      <dgm:spPr/>
    </dgm:pt>
    <dgm:pt modelId="{BC48A51D-EADA-48A7-B5BD-71DBC256E04E}" type="pres">
      <dgm:prSet presAssocID="{0C99D111-2C4D-4941-A2C0-BE7B74CC373E}" presName="text_1" presStyleLbl="node1" presStyleIdx="0" presStyleCnt="5" custScaleY="124348">
        <dgm:presLayoutVars>
          <dgm:bulletEnabled val="1"/>
        </dgm:presLayoutVars>
      </dgm:prSet>
      <dgm:spPr/>
      <dgm:t>
        <a:bodyPr/>
        <a:lstStyle/>
        <a:p>
          <a:endParaRPr lang="en-IN"/>
        </a:p>
      </dgm:t>
    </dgm:pt>
    <dgm:pt modelId="{B3CE8BFE-DC2D-45DC-9499-24FADB97126F}" type="pres">
      <dgm:prSet presAssocID="{0C99D111-2C4D-4941-A2C0-BE7B74CC373E}" presName="accent_1" presStyleCnt="0"/>
      <dgm:spPr/>
    </dgm:pt>
    <dgm:pt modelId="{C4211056-49EE-4E0B-8047-1BCB48800EB5}" type="pres">
      <dgm:prSet presAssocID="{0C99D111-2C4D-4941-A2C0-BE7B74CC373E}" presName="accentRepeatNode" presStyleLbl="solidFgAcc1" presStyleIdx="0" presStyleCnt="5"/>
      <dgm:spPr/>
    </dgm:pt>
    <dgm:pt modelId="{10817DCF-4A03-469E-8091-D37159C6D8D9}" type="pres">
      <dgm:prSet presAssocID="{952F8E6C-F465-4D67-8C18-46556DE71035}" presName="text_2" presStyleLbl="node1" presStyleIdx="1" presStyleCnt="5" custScaleY="139588">
        <dgm:presLayoutVars>
          <dgm:bulletEnabled val="1"/>
        </dgm:presLayoutVars>
      </dgm:prSet>
      <dgm:spPr/>
      <dgm:t>
        <a:bodyPr/>
        <a:lstStyle/>
        <a:p>
          <a:endParaRPr lang="en-IN"/>
        </a:p>
      </dgm:t>
    </dgm:pt>
    <dgm:pt modelId="{4FBBE828-CFE5-47A6-A57A-FCDF9EA15623}" type="pres">
      <dgm:prSet presAssocID="{952F8E6C-F465-4D67-8C18-46556DE71035}" presName="accent_2" presStyleCnt="0"/>
      <dgm:spPr/>
    </dgm:pt>
    <dgm:pt modelId="{26AA086C-8FD8-4280-A33B-AE57D3AE2507}" type="pres">
      <dgm:prSet presAssocID="{952F8E6C-F465-4D67-8C18-46556DE71035}" presName="accentRepeatNode" presStyleLbl="solidFgAcc1" presStyleIdx="1" presStyleCnt="5"/>
      <dgm:spPr/>
    </dgm:pt>
    <dgm:pt modelId="{EC09FA79-0264-49E7-9829-E2D48FBAE7E6}" type="pres">
      <dgm:prSet presAssocID="{4DAB8912-B2B3-4C02-B06A-15DB07E64ECB}" presName="text_3" presStyleLbl="node1" presStyleIdx="2" presStyleCnt="5">
        <dgm:presLayoutVars>
          <dgm:bulletEnabled val="1"/>
        </dgm:presLayoutVars>
      </dgm:prSet>
      <dgm:spPr/>
      <dgm:t>
        <a:bodyPr/>
        <a:lstStyle/>
        <a:p>
          <a:endParaRPr lang="en-IN"/>
        </a:p>
      </dgm:t>
    </dgm:pt>
    <dgm:pt modelId="{70D221F5-2AD5-4DA4-AE3E-CFE2C545267D}" type="pres">
      <dgm:prSet presAssocID="{4DAB8912-B2B3-4C02-B06A-15DB07E64ECB}" presName="accent_3" presStyleCnt="0"/>
      <dgm:spPr/>
    </dgm:pt>
    <dgm:pt modelId="{C1A3B06F-E2B1-47AF-9141-BFF7D523E53C}" type="pres">
      <dgm:prSet presAssocID="{4DAB8912-B2B3-4C02-B06A-15DB07E64ECB}" presName="accentRepeatNode" presStyleLbl="solidFgAcc1" presStyleIdx="2" presStyleCnt="5"/>
      <dgm:spPr/>
    </dgm:pt>
    <dgm:pt modelId="{485878D6-6A08-4E07-8845-8C67280F3478}" type="pres">
      <dgm:prSet presAssocID="{DDC0AAF1-AED9-4F15-9FC6-AE318ECA9B62}" presName="text_4" presStyleLbl="node1" presStyleIdx="3" presStyleCnt="5">
        <dgm:presLayoutVars>
          <dgm:bulletEnabled val="1"/>
        </dgm:presLayoutVars>
      </dgm:prSet>
      <dgm:spPr/>
      <dgm:t>
        <a:bodyPr/>
        <a:lstStyle/>
        <a:p>
          <a:endParaRPr lang="en-IN"/>
        </a:p>
      </dgm:t>
    </dgm:pt>
    <dgm:pt modelId="{D57DDDD0-1E69-45C5-B0DE-EEBC26F6336E}" type="pres">
      <dgm:prSet presAssocID="{DDC0AAF1-AED9-4F15-9FC6-AE318ECA9B62}" presName="accent_4" presStyleCnt="0"/>
      <dgm:spPr/>
    </dgm:pt>
    <dgm:pt modelId="{3DB25324-A583-4ECA-B3F5-5A8EFEE26564}" type="pres">
      <dgm:prSet presAssocID="{DDC0AAF1-AED9-4F15-9FC6-AE318ECA9B62}" presName="accentRepeatNode" presStyleLbl="solidFgAcc1" presStyleIdx="3" presStyleCnt="5"/>
      <dgm:spPr/>
    </dgm:pt>
    <dgm:pt modelId="{CB9FEC73-277D-400E-A20C-FAD39A1869EF}" type="pres">
      <dgm:prSet presAssocID="{048FE8B9-F610-4C4A-A162-A7D593C8248E}" presName="text_5" presStyleLbl="node1" presStyleIdx="4" presStyleCnt="5">
        <dgm:presLayoutVars>
          <dgm:bulletEnabled val="1"/>
        </dgm:presLayoutVars>
      </dgm:prSet>
      <dgm:spPr/>
      <dgm:t>
        <a:bodyPr/>
        <a:lstStyle/>
        <a:p>
          <a:endParaRPr lang="en-IN"/>
        </a:p>
      </dgm:t>
    </dgm:pt>
    <dgm:pt modelId="{A945C035-BE13-4F04-A68C-F2AB79CB4E4A}" type="pres">
      <dgm:prSet presAssocID="{048FE8B9-F610-4C4A-A162-A7D593C8248E}" presName="accent_5" presStyleCnt="0"/>
      <dgm:spPr/>
    </dgm:pt>
    <dgm:pt modelId="{B6ABB644-9B21-4C36-A2CA-FE19DE3DC3D9}" type="pres">
      <dgm:prSet presAssocID="{048FE8B9-F610-4C4A-A162-A7D593C8248E}" presName="accentRepeatNode" presStyleLbl="solidFgAcc1" presStyleIdx="4" presStyleCnt="5"/>
      <dgm:spPr/>
    </dgm:pt>
  </dgm:ptLst>
  <dgm:cxnLst>
    <dgm:cxn modelId="{8C2AE19B-B63B-4F04-A3D2-131112E2CDA5}" srcId="{7FD77713-59AD-4E64-AE17-A83C74626A77}" destId="{4DAB8912-B2B3-4C02-B06A-15DB07E64ECB}" srcOrd="2" destOrd="0" parTransId="{39EC4343-8378-4F5F-935A-A21CBEBF102D}" sibTransId="{5FD8F986-2DE6-4750-BFD7-376C02A0E827}"/>
    <dgm:cxn modelId="{4E466295-757F-45D1-902D-64F0BAE39410}" type="presOf" srcId="{70EE9ECF-9845-44EA-B04D-97FD6F8F765D}" destId="{131E9192-8E75-438C-B4AA-A3362524CD82}" srcOrd="0" destOrd="0" presId="urn:microsoft.com/office/officeart/2008/layout/VerticalCurvedList"/>
    <dgm:cxn modelId="{54321003-8C35-410F-BE4A-3C926992BB33}" srcId="{7FD77713-59AD-4E64-AE17-A83C74626A77}" destId="{DDC0AAF1-AED9-4F15-9FC6-AE318ECA9B62}" srcOrd="3" destOrd="0" parTransId="{FD4D3407-DC85-4F98-A54D-8C3D01933828}" sibTransId="{D18854BC-65CF-4B49-ADBA-0C5161D00A5E}"/>
    <dgm:cxn modelId="{EA252B94-6DA1-421E-A847-A010AA640D35}" type="presOf" srcId="{4DAB8912-B2B3-4C02-B06A-15DB07E64ECB}" destId="{EC09FA79-0264-49E7-9829-E2D48FBAE7E6}" srcOrd="0" destOrd="0" presId="urn:microsoft.com/office/officeart/2008/layout/VerticalCurvedList"/>
    <dgm:cxn modelId="{0B7FD3B9-BE49-49B9-80E2-5F2FAE3F62EF}" type="presOf" srcId="{7FD77713-59AD-4E64-AE17-A83C74626A77}" destId="{261C8D83-6DAA-412D-B8CC-5AC5878623AB}" srcOrd="0" destOrd="0" presId="urn:microsoft.com/office/officeart/2008/layout/VerticalCurvedList"/>
    <dgm:cxn modelId="{AEA42F3B-0EB0-4608-A080-A996591E95AD}" srcId="{7FD77713-59AD-4E64-AE17-A83C74626A77}" destId="{0C99D111-2C4D-4941-A2C0-BE7B74CC373E}" srcOrd="0" destOrd="0" parTransId="{9CB966A2-4BD1-4A97-A631-46CFEA69B52F}" sibTransId="{70EE9ECF-9845-44EA-B04D-97FD6F8F765D}"/>
    <dgm:cxn modelId="{82B43800-4625-4BD6-AD7E-F570E8E0A085}" srcId="{7FD77713-59AD-4E64-AE17-A83C74626A77}" destId="{952F8E6C-F465-4D67-8C18-46556DE71035}" srcOrd="1" destOrd="0" parTransId="{DBD6CE7F-77A6-4F4B-BF28-DAE3C3890CC5}" sibTransId="{8BBE653F-1AF3-40D3-836D-41467AB58A9D}"/>
    <dgm:cxn modelId="{F841CC9C-A6A1-426C-B099-C9E6E31AB993}" type="presOf" srcId="{0C99D111-2C4D-4941-A2C0-BE7B74CC373E}" destId="{BC48A51D-EADA-48A7-B5BD-71DBC256E04E}" srcOrd="0" destOrd="0" presId="urn:microsoft.com/office/officeart/2008/layout/VerticalCurvedList"/>
    <dgm:cxn modelId="{29B2C7EC-EB5B-4DA4-87B7-FE963F45358B}" type="presOf" srcId="{952F8E6C-F465-4D67-8C18-46556DE71035}" destId="{10817DCF-4A03-469E-8091-D37159C6D8D9}" srcOrd="0" destOrd="0" presId="urn:microsoft.com/office/officeart/2008/layout/VerticalCurvedList"/>
    <dgm:cxn modelId="{7D2C8798-6655-430A-B40F-82C3B299F68F}" type="presOf" srcId="{048FE8B9-F610-4C4A-A162-A7D593C8248E}" destId="{CB9FEC73-277D-400E-A20C-FAD39A1869EF}" srcOrd="0" destOrd="0" presId="urn:microsoft.com/office/officeart/2008/layout/VerticalCurvedList"/>
    <dgm:cxn modelId="{8BC890BF-3D6F-43B3-BE11-2DC0580D6752}" srcId="{7FD77713-59AD-4E64-AE17-A83C74626A77}" destId="{048FE8B9-F610-4C4A-A162-A7D593C8248E}" srcOrd="4" destOrd="0" parTransId="{8D292DBD-25B9-4E01-AEE9-DB732A64A59B}" sibTransId="{2EFD015E-B14F-491F-896D-785B0021722D}"/>
    <dgm:cxn modelId="{7FD31B32-2F27-4E15-88CF-0C4748111944}" type="presOf" srcId="{DDC0AAF1-AED9-4F15-9FC6-AE318ECA9B62}" destId="{485878D6-6A08-4E07-8845-8C67280F3478}" srcOrd="0" destOrd="0" presId="urn:microsoft.com/office/officeart/2008/layout/VerticalCurvedList"/>
    <dgm:cxn modelId="{27299BB3-118C-478A-8CC9-10BAC2B967CB}" type="presParOf" srcId="{261C8D83-6DAA-412D-B8CC-5AC5878623AB}" destId="{433414A2-173B-4B63-AA7F-A08E6F15F21F}" srcOrd="0" destOrd="0" presId="urn:microsoft.com/office/officeart/2008/layout/VerticalCurvedList"/>
    <dgm:cxn modelId="{1FB6C093-ABCE-466B-AC6D-4D84DA972A42}" type="presParOf" srcId="{433414A2-173B-4B63-AA7F-A08E6F15F21F}" destId="{7C67D416-FE26-4C90-A370-0B39F69EDBCC}" srcOrd="0" destOrd="0" presId="urn:microsoft.com/office/officeart/2008/layout/VerticalCurvedList"/>
    <dgm:cxn modelId="{4BB7DCDC-D77D-4BA0-9951-6814A613D93A}" type="presParOf" srcId="{7C67D416-FE26-4C90-A370-0B39F69EDBCC}" destId="{4D628990-B67B-4127-87A1-01F93B8DAC71}" srcOrd="0" destOrd="0" presId="urn:microsoft.com/office/officeart/2008/layout/VerticalCurvedList"/>
    <dgm:cxn modelId="{4A2A307C-0C15-446C-A12A-D6F6CC5DFEFA}" type="presParOf" srcId="{7C67D416-FE26-4C90-A370-0B39F69EDBCC}" destId="{131E9192-8E75-438C-B4AA-A3362524CD82}" srcOrd="1" destOrd="0" presId="urn:microsoft.com/office/officeart/2008/layout/VerticalCurvedList"/>
    <dgm:cxn modelId="{08D4EFEB-5E27-4A74-9F37-1AAB3BD5A50B}" type="presParOf" srcId="{7C67D416-FE26-4C90-A370-0B39F69EDBCC}" destId="{AAD16476-5277-4472-8C66-CDDDE2C302A1}" srcOrd="2" destOrd="0" presId="urn:microsoft.com/office/officeart/2008/layout/VerticalCurvedList"/>
    <dgm:cxn modelId="{443AB929-7A10-4EB6-B851-1A41B5D60450}" type="presParOf" srcId="{7C67D416-FE26-4C90-A370-0B39F69EDBCC}" destId="{2C9E24FC-8F93-44D5-91C5-1D5DFB415387}" srcOrd="3" destOrd="0" presId="urn:microsoft.com/office/officeart/2008/layout/VerticalCurvedList"/>
    <dgm:cxn modelId="{903A7F04-BEEC-4899-BC2E-ABA480AA4F88}" type="presParOf" srcId="{433414A2-173B-4B63-AA7F-A08E6F15F21F}" destId="{BC48A51D-EADA-48A7-B5BD-71DBC256E04E}" srcOrd="1" destOrd="0" presId="urn:microsoft.com/office/officeart/2008/layout/VerticalCurvedList"/>
    <dgm:cxn modelId="{49B68162-9CAC-450E-880A-35FBDE812DC2}" type="presParOf" srcId="{433414A2-173B-4B63-AA7F-A08E6F15F21F}" destId="{B3CE8BFE-DC2D-45DC-9499-24FADB97126F}" srcOrd="2" destOrd="0" presId="urn:microsoft.com/office/officeart/2008/layout/VerticalCurvedList"/>
    <dgm:cxn modelId="{8EDA32AA-92A2-48B0-B890-4290E299826C}" type="presParOf" srcId="{B3CE8BFE-DC2D-45DC-9499-24FADB97126F}" destId="{C4211056-49EE-4E0B-8047-1BCB48800EB5}" srcOrd="0" destOrd="0" presId="urn:microsoft.com/office/officeart/2008/layout/VerticalCurvedList"/>
    <dgm:cxn modelId="{EF566523-6F78-4DE5-9D67-7BC1F1E29ACF}" type="presParOf" srcId="{433414A2-173B-4B63-AA7F-A08E6F15F21F}" destId="{10817DCF-4A03-469E-8091-D37159C6D8D9}" srcOrd="3" destOrd="0" presId="urn:microsoft.com/office/officeart/2008/layout/VerticalCurvedList"/>
    <dgm:cxn modelId="{BB24CD7A-2DF7-43AF-8C97-23150D7A4789}" type="presParOf" srcId="{433414A2-173B-4B63-AA7F-A08E6F15F21F}" destId="{4FBBE828-CFE5-47A6-A57A-FCDF9EA15623}" srcOrd="4" destOrd="0" presId="urn:microsoft.com/office/officeart/2008/layout/VerticalCurvedList"/>
    <dgm:cxn modelId="{A24C0084-D464-402A-AF98-9D3F3A8801A2}" type="presParOf" srcId="{4FBBE828-CFE5-47A6-A57A-FCDF9EA15623}" destId="{26AA086C-8FD8-4280-A33B-AE57D3AE2507}" srcOrd="0" destOrd="0" presId="urn:microsoft.com/office/officeart/2008/layout/VerticalCurvedList"/>
    <dgm:cxn modelId="{FE804C94-836B-4F03-87D5-867DFF6E6A05}" type="presParOf" srcId="{433414A2-173B-4B63-AA7F-A08E6F15F21F}" destId="{EC09FA79-0264-49E7-9829-E2D48FBAE7E6}" srcOrd="5" destOrd="0" presId="urn:microsoft.com/office/officeart/2008/layout/VerticalCurvedList"/>
    <dgm:cxn modelId="{0A8D3C73-9628-4825-8110-2C7984AF924A}" type="presParOf" srcId="{433414A2-173B-4B63-AA7F-A08E6F15F21F}" destId="{70D221F5-2AD5-4DA4-AE3E-CFE2C545267D}" srcOrd="6" destOrd="0" presId="urn:microsoft.com/office/officeart/2008/layout/VerticalCurvedList"/>
    <dgm:cxn modelId="{A58ADA9F-7C56-4374-94D4-1E5C93835AB4}" type="presParOf" srcId="{70D221F5-2AD5-4DA4-AE3E-CFE2C545267D}" destId="{C1A3B06F-E2B1-47AF-9141-BFF7D523E53C}" srcOrd="0" destOrd="0" presId="urn:microsoft.com/office/officeart/2008/layout/VerticalCurvedList"/>
    <dgm:cxn modelId="{4D3D62B5-1958-4F19-89DD-513325F1230F}" type="presParOf" srcId="{433414A2-173B-4B63-AA7F-A08E6F15F21F}" destId="{485878D6-6A08-4E07-8845-8C67280F3478}" srcOrd="7" destOrd="0" presId="urn:microsoft.com/office/officeart/2008/layout/VerticalCurvedList"/>
    <dgm:cxn modelId="{356CD674-1734-49CE-8E40-0AFCC249A33A}" type="presParOf" srcId="{433414A2-173B-4B63-AA7F-A08E6F15F21F}" destId="{D57DDDD0-1E69-45C5-B0DE-EEBC26F6336E}" srcOrd="8" destOrd="0" presId="urn:microsoft.com/office/officeart/2008/layout/VerticalCurvedList"/>
    <dgm:cxn modelId="{5F783E5D-0136-442A-BBC5-08A73E928D3E}" type="presParOf" srcId="{D57DDDD0-1E69-45C5-B0DE-EEBC26F6336E}" destId="{3DB25324-A583-4ECA-B3F5-5A8EFEE26564}" srcOrd="0" destOrd="0" presId="urn:microsoft.com/office/officeart/2008/layout/VerticalCurvedList"/>
    <dgm:cxn modelId="{50CE5A27-9BFE-4994-A1AE-0B31B1481A4C}" type="presParOf" srcId="{433414A2-173B-4B63-AA7F-A08E6F15F21F}" destId="{CB9FEC73-277D-400E-A20C-FAD39A1869EF}" srcOrd="9" destOrd="0" presId="urn:microsoft.com/office/officeart/2008/layout/VerticalCurvedList"/>
    <dgm:cxn modelId="{57B1EDFA-A6F2-40DB-863C-4FC15986DF02}" type="presParOf" srcId="{433414A2-173B-4B63-AA7F-A08E6F15F21F}" destId="{A945C035-BE13-4F04-A68C-F2AB79CB4E4A}" srcOrd="10" destOrd="0" presId="urn:microsoft.com/office/officeart/2008/layout/VerticalCurvedList"/>
    <dgm:cxn modelId="{5D29BF18-4A13-4556-95ED-17F8A534A532}" type="presParOf" srcId="{A945C035-BE13-4F04-A68C-F2AB79CB4E4A}" destId="{B6ABB644-9B21-4C36-A2CA-FE19DE3DC3D9}"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C7165D-E53C-4723-96DD-7DD42E43DA81}">
      <dsp:nvSpPr>
        <dsp:cNvPr id="0" name=""/>
        <dsp:cNvSpPr/>
      </dsp:nvSpPr>
      <dsp:spPr>
        <a:xfrm rot="5400000">
          <a:off x="547892" y="2319042"/>
          <a:ext cx="1634400" cy="2719604"/>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C86187-40F8-42CF-B977-25647E09EFCD}">
      <dsp:nvSpPr>
        <dsp:cNvPr id="0" name=""/>
        <dsp:cNvSpPr/>
      </dsp:nvSpPr>
      <dsp:spPr>
        <a:xfrm>
          <a:off x="275070" y="3131618"/>
          <a:ext cx="2455274" cy="2152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b="1" u="sng" kern="1200" dirty="0">
              <a:latin typeface="Times New Roman" panose="02020603050405020304" pitchFamily="18" charset="0"/>
              <a:cs typeface="Times New Roman" panose="02020603050405020304" pitchFamily="18" charset="0"/>
            </a:rPr>
            <a:t>2020</a:t>
          </a:r>
        </a:p>
        <a:p>
          <a:pPr lvl="0" algn="l" defTabSz="1244600">
            <a:lnSpc>
              <a:spcPct val="90000"/>
            </a:lnSpc>
            <a:spcBef>
              <a:spcPct val="0"/>
            </a:spcBef>
            <a:spcAft>
              <a:spcPct val="35000"/>
            </a:spcAft>
          </a:pPr>
          <a:r>
            <a:rPr lang="en-US" sz="2000" b="0" u="none" kern="1200" dirty="0">
              <a:latin typeface="Times New Roman" panose="02020603050405020304" pitchFamily="18" charset="0"/>
              <a:cs typeface="Times New Roman" panose="02020603050405020304" pitchFamily="18" charset="0"/>
            </a:rPr>
            <a:t>7.5 MMTPA</a:t>
          </a:r>
          <a:endParaRPr lang="en-IN" sz="2000" b="0" u="none"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n-US" sz="1600" b="0" kern="1200" dirty="0">
              <a:latin typeface="Times New Roman" panose="02020603050405020304" pitchFamily="18" charset="0"/>
              <a:cs typeface="Times New Roman" panose="02020603050405020304" pitchFamily="18" charset="0"/>
            </a:rPr>
            <a:t>11 Crackers – 7400 KTA</a:t>
          </a:r>
          <a:endParaRPr lang="en-IN" sz="1600" b="0"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n-US" sz="1600" b="0" kern="1200" dirty="0">
              <a:latin typeface="Times New Roman" panose="02020603050405020304" pitchFamily="18" charset="0"/>
              <a:cs typeface="Times New Roman" panose="02020603050405020304" pitchFamily="18" charset="0"/>
            </a:rPr>
            <a:t>7 PX/PTA- 6400KTA</a:t>
          </a:r>
          <a:endParaRPr lang="en-IN" sz="1600" b="0" kern="1200" dirty="0">
            <a:latin typeface="Times New Roman" panose="02020603050405020304" pitchFamily="18" charset="0"/>
            <a:cs typeface="Times New Roman" panose="02020603050405020304" pitchFamily="18" charset="0"/>
          </a:endParaRPr>
        </a:p>
      </dsp:txBody>
      <dsp:txXfrm>
        <a:off x="275070" y="3131618"/>
        <a:ext cx="2455274" cy="2152192"/>
      </dsp:txXfrm>
    </dsp:sp>
    <dsp:sp modelId="{EB0E7BEE-2EF9-4AFE-B45A-9C0858F6D6BC}">
      <dsp:nvSpPr>
        <dsp:cNvPr id="0" name=""/>
        <dsp:cNvSpPr/>
      </dsp:nvSpPr>
      <dsp:spPr>
        <a:xfrm>
          <a:off x="2267085" y="2118822"/>
          <a:ext cx="463259" cy="463259"/>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F2BEB7-9C94-444B-8F62-9C7A9E51BF29}">
      <dsp:nvSpPr>
        <dsp:cNvPr id="0" name=""/>
        <dsp:cNvSpPr/>
      </dsp:nvSpPr>
      <dsp:spPr>
        <a:xfrm rot="5400000">
          <a:off x="3553627" y="1575270"/>
          <a:ext cx="1634400" cy="2719604"/>
        </a:xfrm>
        <a:prstGeom prst="corner">
          <a:avLst>
            <a:gd name="adj1" fmla="val 16120"/>
            <a:gd name="adj2" fmla="val 16110"/>
          </a:avLst>
        </a:prstGeom>
        <a:solidFill>
          <a:srgbClr val="0070C0"/>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403128-FB44-412A-8997-5E4B204B84B8}">
      <dsp:nvSpPr>
        <dsp:cNvPr id="0" name=""/>
        <dsp:cNvSpPr/>
      </dsp:nvSpPr>
      <dsp:spPr>
        <a:xfrm>
          <a:off x="3202433" y="2363548"/>
          <a:ext cx="2951583" cy="2152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b="1" u="sng" kern="1200" dirty="0">
              <a:latin typeface="Times New Roman" panose="02020603050405020304" pitchFamily="18" charset="0"/>
              <a:cs typeface="Times New Roman" panose="02020603050405020304" pitchFamily="18" charset="0"/>
            </a:rPr>
            <a:t>2025</a:t>
          </a:r>
        </a:p>
        <a:p>
          <a:pPr lvl="0" algn="l" defTabSz="1244600">
            <a:lnSpc>
              <a:spcPct val="90000"/>
            </a:lnSpc>
            <a:spcBef>
              <a:spcPct val="0"/>
            </a:spcBef>
            <a:spcAft>
              <a:spcPct val="35000"/>
            </a:spcAft>
          </a:pPr>
          <a:r>
            <a:rPr lang="en-US" sz="2000" b="0" u="none" kern="1200" dirty="0">
              <a:latin typeface="Times New Roman" panose="02020603050405020304" pitchFamily="18" charset="0"/>
              <a:cs typeface="Times New Roman" panose="02020603050405020304" pitchFamily="18" charset="0"/>
            </a:rPr>
            <a:t>12.5 MMTPA</a:t>
          </a:r>
          <a:endParaRPr lang="en-IN" sz="2000" b="0" u="none"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n-US" sz="1600" b="0" strike="noStrike" kern="1200" dirty="0">
              <a:latin typeface="Times New Roman" panose="02020603050405020304" pitchFamily="18" charset="0"/>
              <a:cs typeface="Times New Roman" panose="02020603050405020304" pitchFamily="18" charset="0"/>
            </a:rPr>
            <a:t>2 additional </a:t>
          </a:r>
          <a:r>
            <a:rPr lang="en-US" sz="1600" b="0" kern="1200" dirty="0">
              <a:latin typeface="Times New Roman" panose="02020603050405020304" pitchFamily="18" charset="0"/>
              <a:cs typeface="Times New Roman" panose="02020603050405020304" pitchFamily="18" charset="0"/>
            </a:rPr>
            <a:t>World scale Crackers*</a:t>
          </a:r>
          <a:endParaRPr lang="en-IN" sz="1600" b="0" strike="sngStrike" kern="1200" dirty="0">
            <a:latin typeface="Times New Roman" panose="02020603050405020304" pitchFamily="18" charset="0"/>
            <a:cs typeface="Times New Roman" panose="02020603050405020304" pitchFamily="18" charset="0"/>
          </a:endParaRPr>
        </a:p>
      </dsp:txBody>
      <dsp:txXfrm>
        <a:off x="3202433" y="2363548"/>
        <a:ext cx="2951583" cy="2152192"/>
      </dsp:txXfrm>
    </dsp:sp>
    <dsp:sp modelId="{1E477471-668E-4A45-B27A-A0B3ED81A0BF}">
      <dsp:nvSpPr>
        <dsp:cNvPr id="0" name=""/>
        <dsp:cNvSpPr/>
      </dsp:nvSpPr>
      <dsp:spPr>
        <a:xfrm>
          <a:off x="5272820" y="1375050"/>
          <a:ext cx="463259" cy="463259"/>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2A0EA5-A8F4-405D-A09E-1198CF5C404F}">
      <dsp:nvSpPr>
        <dsp:cNvPr id="0" name=""/>
        <dsp:cNvSpPr/>
      </dsp:nvSpPr>
      <dsp:spPr>
        <a:xfrm rot="5400000">
          <a:off x="6439870" y="1027760"/>
          <a:ext cx="1986956" cy="2811908"/>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FF9F83-E44E-4051-814C-9BAE0B713BB6}">
      <dsp:nvSpPr>
        <dsp:cNvPr id="0" name=""/>
        <dsp:cNvSpPr/>
      </dsp:nvSpPr>
      <dsp:spPr>
        <a:xfrm>
          <a:off x="6318722" y="1762250"/>
          <a:ext cx="2654250" cy="2152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b="1" u="sng" kern="1200" dirty="0">
              <a:latin typeface="Times New Roman" panose="02020603050405020304" pitchFamily="18" charset="0"/>
              <a:cs typeface="Times New Roman" panose="02020603050405020304" pitchFamily="18" charset="0"/>
            </a:rPr>
            <a:t>2030</a:t>
          </a:r>
        </a:p>
        <a:p>
          <a:pPr lvl="0" algn="l" defTabSz="1244600">
            <a:lnSpc>
              <a:spcPct val="90000"/>
            </a:lnSpc>
            <a:spcBef>
              <a:spcPct val="0"/>
            </a:spcBef>
            <a:spcAft>
              <a:spcPct val="35000"/>
            </a:spcAft>
          </a:pPr>
          <a:r>
            <a:rPr lang="en-US" sz="2000" b="0" u="none" kern="1200" dirty="0">
              <a:latin typeface="Times New Roman" panose="02020603050405020304" pitchFamily="18" charset="0"/>
              <a:cs typeface="Times New Roman" panose="02020603050405020304" pitchFamily="18" charset="0"/>
            </a:rPr>
            <a:t>18.5 MMTPA</a:t>
          </a:r>
          <a:endParaRPr lang="en-IN" sz="2000" b="0" u="none"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n-US" sz="1600" b="0" kern="1200" dirty="0">
              <a:latin typeface="Times New Roman" panose="02020603050405020304" pitchFamily="18" charset="0"/>
              <a:cs typeface="Times New Roman" panose="02020603050405020304" pitchFamily="18" charset="0"/>
            </a:rPr>
            <a:t>2 additional World scale Crackers</a:t>
          </a:r>
          <a:endParaRPr lang="en-IN" sz="1600" b="0" strike="sngStrike"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n-IN" sz="1600" b="0" strike="noStrike" kern="1200" dirty="0">
              <a:latin typeface="Times New Roman" panose="02020603050405020304" pitchFamily="18" charset="0"/>
              <a:cs typeface="Times New Roman" panose="02020603050405020304" pitchFamily="18" charset="0"/>
            </a:rPr>
            <a:t>1  additional World Scale PX/PTA Plant</a:t>
          </a:r>
        </a:p>
      </dsp:txBody>
      <dsp:txXfrm>
        <a:off x="6318722" y="1762250"/>
        <a:ext cx="2654250" cy="2152192"/>
      </dsp:txXfrm>
    </dsp:sp>
    <dsp:sp modelId="{88CA5CB2-EA29-4FBF-9AAD-E210D017EE18}">
      <dsp:nvSpPr>
        <dsp:cNvPr id="0" name=""/>
        <dsp:cNvSpPr/>
      </dsp:nvSpPr>
      <dsp:spPr>
        <a:xfrm>
          <a:off x="8324708" y="631277"/>
          <a:ext cx="463259" cy="463259"/>
        </a:xfrm>
        <a:prstGeom prst="triangle">
          <a:avLst>
            <a:gd name="adj" fmla="val 100000"/>
          </a:avLst>
        </a:prstGeom>
        <a:solidFill>
          <a:schemeClr val="accent6">
            <a:lumMod val="75000"/>
          </a:schemeClr>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24106D-CC25-4891-9F80-432D9E7D98DF}">
      <dsp:nvSpPr>
        <dsp:cNvPr id="0" name=""/>
        <dsp:cNvSpPr/>
      </dsp:nvSpPr>
      <dsp:spPr>
        <a:xfrm rot="5400000">
          <a:off x="9675637" y="-22812"/>
          <a:ext cx="1634400" cy="2940681"/>
        </a:xfrm>
        <a:prstGeom prst="corner">
          <a:avLst>
            <a:gd name="adj1" fmla="val 16120"/>
            <a:gd name="adj2" fmla="val 16110"/>
          </a:avLst>
        </a:prstGeom>
        <a:solidFill>
          <a:srgbClr val="7030A0"/>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AE9B75-CE36-428B-9DD9-0EE33DF028C9}">
      <dsp:nvSpPr>
        <dsp:cNvPr id="0" name=""/>
        <dsp:cNvSpPr/>
      </dsp:nvSpPr>
      <dsp:spPr>
        <a:xfrm>
          <a:off x="9283671" y="896513"/>
          <a:ext cx="2704141" cy="2152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b="1" u="sng" kern="1200" dirty="0">
              <a:latin typeface="Times New Roman" panose="02020603050405020304" pitchFamily="18" charset="0"/>
              <a:cs typeface="Times New Roman" panose="02020603050405020304" pitchFamily="18" charset="0"/>
            </a:rPr>
            <a:t>2040</a:t>
          </a:r>
        </a:p>
        <a:p>
          <a:pPr lvl="0" algn="l" defTabSz="1244600">
            <a:lnSpc>
              <a:spcPct val="90000"/>
            </a:lnSpc>
            <a:spcBef>
              <a:spcPct val="0"/>
            </a:spcBef>
            <a:spcAft>
              <a:spcPct val="35000"/>
            </a:spcAft>
          </a:pPr>
          <a:r>
            <a:rPr lang="en-US" sz="2400" b="0" u="none" kern="1200" dirty="0">
              <a:latin typeface="Times New Roman" panose="02020603050405020304" pitchFamily="18" charset="0"/>
              <a:cs typeface="Times New Roman" panose="02020603050405020304" pitchFamily="18" charset="0"/>
            </a:rPr>
            <a:t>30 MMTPA</a:t>
          </a:r>
          <a:endParaRPr lang="en-IN" sz="2400" b="0" u="none"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n-US" sz="1600" b="0" kern="1200" dirty="0">
              <a:latin typeface="Times New Roman" panose="02020603050405020304" pitchFamily="18" charset="0"/>
              <a:cs typeface="Times New Roman" panose="02020603050405020304" pitchFamily="18" charset="0"/>
            </a:rPr>
            <a:t>7 additional World scale Crackers</a:t>
          </a:r>
          <a:endParaRPr lang="en-IN" sz="1600" b="0" strike="sngStrike"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n-US" sz="1600" b="0" kern="1200" dirty="0">
              <a:latin typeface="Times New Roman" panose="02020603050405020304" pitchFamily="18" charset="0"/>
              <a:cs typeface="Times New Roman" panose="02020603050405020304" pitchFamily="18" charset="0"/>
            </a:rPr>
            <a:t>2 additional World Scale PX/PTA Plants</a:t>
          </a:r>
          <a:endParaRPr lang="en-IN" sz="1600" b="0" strike="sngStrike" kern="1200" dirty="0">
            <a:latin typeface="Times New Roman" panose="02020603050405020304" pitchFamily="18" charset="0"/>
            <a:cs typeface="Times New Roman" panose="02020603050405020304" pitchFamily="18" charset="0"/>
          </a:endParaRPr>
        </a:p>
      </dsp:txBody>
      <dsp:txXfrm>
        <a:off x="9283671" y="896513"/>
        <a:ext cx="2704141" cy="21521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5DA75A-E1C7-43B8-85C0-42728036FAB5}">
      <dsp:nvSpPr>
        <dsp:cNvPr id="0" name=""/>
        <dsp:cNvSpPr/>
      </dsp:nvSpPr>
      <dsp:spPr>
        <a:xfrm>
          <a:off x="0" y="420424"/>
          <a:ext cx="11353528" cy="20475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1160" tIns="541528" rIns="881160" bIns="170688" numCol="1" spcCol="1270" anchor="t" anchorCtr="0">
          <a:noAutofit/>
        </a:bodyPr>
        <a:lstStyle/>
        <a:p>
          <a:pPr marL="228600" lvl="1" indent="-228600" algn="just" defTabSz="1066800">
            <a:lnSpc>
              <a:spcPct val="90000"/>
            </a:lnSpc>
            <a:spcBef>
              <a:spcPct val="0"/>
            </a:spcBef>
            <a:spcAft>
              <a:spcPct val="15000"/>
            </a:spcAft>
            <a:buChar char="••"/>
          </a:pPr>
          <a:r>
            <a:rPr lang="en-US" altLang="en-US" sz="2400" b="0" kern="1200" dirty="0">
              <a:latin typeface="Times New Roman" panose="02020603050405020304" pitchFamily="18" charset="0"/>
              <a:cs typeface="Times New Roman" panose="02020603050405020304" pitchFamily="18" charset="0"/>
            </a:rPr>
            <a:t>In </a:t>
          </a:r>
          <a:r>
            <a:rPr lang="en-US" altLang="en-US" sz="2400" b="1" kern="1200" dirty="0">
              <a:latin typeface="Times New Roman" panose="02020603050405020304" pitchFamily="18" charset="0"/>
              <a:cs typeface="Times New Roman" panose="02020603050405020304" pitchFamily="18" charset="0"/>
            </a:rPr>
            <a:t>2020</a:t>
          </a:r>
          <a:r>
            <a:rPr lang="en-US" altLang="en-US" sz="2400" b="0" kern="1200" dirty="0">
              <a:latin typeface="Times New Roman" panose="02020603050405020304" pitchFamily="18" charset="0"/>
              <a:cs typeface="Times New Roman" panose="02020603050405020304" pitchFamily="18" charset="0"/>
            </a:rPr>
            <a:t>, the demand of top 52 major petrochemicals products is estimated at </a:t>
          </a:r>
          <a:r>
            <a:rPr lang="en-US" altLang="en-US" sz="2400" b="1" kern="1200" dirty="0">
              <a:latin typeface="Times New Roman" panose="02020603050405020304" pitchFamily="18" charset="0"/>
              <a:cs typeface="Times New Roman" panose="02020603050405020304" pitchFamily="18" charset="0"/>
            </a:rPr>
            <a:t>26 MMTPA.</a:t>
          </a:r>
          <a:endParaRPr lang="en-IN" sz="2400" b="1" kern="1200" dirty="0">
            <a:latin typeface="Times New Roman" panose="02020603050405020304" pitchFamily="18" charset="0"/>
            <a:cs typeface="Times New Roman" panose="02020603050405020304" pitchFamily="18" charset="0"/>
          </a:endParaRPr>
        </a:p>
        <a:p>
          <a:pPr marL="228600" lvl="1" indent="-228600" algn="just" defTabSz="1066800">
            <a:lnSpc>
              <a:spcPct val="90000"/>
            </a:lnSpc>
            <a:spcBef>
              <a:spcPct val="0"/>
            </a:spcBef>
            <a:spcAft>
              <a:spcPct val="15000"/>
            </a:spcAft>
            <a:buChar char="••"/>
          </a:pPr>
          <a:r>
            <a:rPr lang="en-US" altLang="en-US" sz="2400" b="0" kern="1200" dirty="0">
              <a:latin typeface="Times New Roman" panose="02020603050405020304" pitchFamily="18" charset="0"/>
              <a:cs typeface="Times New Roman" panose="02020603050405020304" pitchFamily="18" charset="0"/>
            </a:rPr>
            <a:t>Demand of these top 52 major petrochemicals products  will </a:t>
          </a:r>
          <a:r>
            <a:rPr lang="en-US" altLang="en-US" sz="2400" b="1" kern="1200" dirty="0">
              <a:latin typeface="Times New Roman" panose="02020603050405020304" pitchFamily="18" charset="0"/>
              <a:cs typeface="Times New Roman" panose="02020603050405020304" pitchFamily="18" charset="0"/>
            </a:rPr>
            <a:t>increase to 87 MMTPA by 2040</a:t>
          </a:r>
          <a:r>
            <a:rPr lang="en-US" altLang="en-US" sz="2400" b="0" kern="1200" dirty="0">
              <a:latin typeface="Times New Roman" panose="02020603050405020304" pitchFamily="18" charset="0"/>
              <a:cs typeface="Times New Roman" panose="02020603050405020304" pitchFamily="18" charset="0"/>
            </a:rPr>
            <a:t>.</a:t>
          </a:r>
          <a:endParaRPr lang="en-IN" sz="2400" b="0" kern="1200" dirty="0">
            <a:latin typeface="Times New Roman" panose="02020603050405020304" pitchFamily="18" charset="0"/>
            <a:cs typeface="Times New Roman" panose="02020603050405020304" pitchFamily="18" charset="0"/>
          </a:endParaRPr>
        </a:p>
      </dsp:txBody>
      <dsp:txXfrm>
        <a:off x="0" y="420424"/>
        <a:ext cx="11353528" cy="2047500"/>
      </dsp:txXfrm>
    </dsp:sp>
    <dsp:sp modelId="{427AF293-FE49-4946-9053-3CC6EEB15DCF}">
      <dsp:nvSpPr>
        <dsp:cNvPr id="0" name=""/>
        <dsp:cNvSpPr/>
      </dsp:nvSpPr>
      <dsp:spPr>
        <a:xfrm>
          <a:off x="567676" y="36664"/>
          <a:ext cx="7947469" cy="7675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395" tIns="0" rIns="300395" bIns="0" numCol="1" spcCol="1270" anchor="ctr" anchorCtr="0">
          <a:noAutofit/>
        </a:bodyPr>
        <a:lstStyle/>
        <a:p>
          <a:pPr lvl="0" algn="just" defTabSz="1066800">
            <a:lnSpc>
              <a:spcPct val="90000"/>
            </a:lnSpc>
            <a:spcBef>
              <a:spcPct val="0"/>
            </a:spcBef>
            <a:spcAft>
              <a:spcPct val="35000"/>
            </a:spcAft>
          </a:pPr>
          <a:r>
            <a:rPr lang="en-US" sz="2400" b="0" kern="1200" dirty="0">
              <a:latin typeface="Times New Roman" panose="02020603050405020304" pitchFamily="18" charset="0"/>
              <a:cs typeface="Times New Roman" panose="02020603050405020304" pitchFamily="18" charset="0"/>
            </a:rPr>
            <a:t>Robust Growth</a:t>
          </a:r>
          <a:endParaRPr lang="en-IN" sz="2400" b="0" kern="1200" dirty="0">
            <a:latin typeface="Times New Roman" panose="02020603050405020304" pitchFamily="18" charset="0"/>
            <a:cs typeface="Times New Roman" panose="02020603050405020304" pitchFamily="18" charset="0"/>
          </a:endParaRPr>
        </a:p>
      </dsp:txBody>
      <dsp:txXfrm>
        <a:off x="605143" y="74131"/>
        <a:ext cx="7872535" cy="692586"/>
      </dsp:txXfrm>
    </dsp:sp>
    <dsp:sp modelId="{E34EDB80-86C4-4F56-A369-CE2B20BB2139}">
      <dsp:nvSpPr>
        <dsp:cNvPr id="0" name=""/>
        <dsp:cNvSpPr/>
      </dsp:nvSpPr>
      <dsp:spPr>
        <a:xfrm>
          <a:off x="0" y="2992085"/>
          <a:ext cx="11353528" cy="23751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1160" tIns="541528" rIns="881160" bIns="170688" numCol="1" spcCol="1270" anchor="t" anchorCtr="0">
          <a:noAutofit/>
        </a:bodyPr>
        <a:lstStyle/>
        <a:p>
          <a:pPr marL="228600" lvl="1" indent="-228600" algn="just" defTabSz="1066800">
            <a:lnSpc>
              <a:spcPct val="90000"/>
            </a:lnSpc>
            <a:spcBef>
              <a:spcPct val="0"/>
            </a:spcBef>
            <a:spcAft>
              <a:spcPct val="15000"/>
            </a:spcAft>
            <a:buChar char="••"/>
          </a:pPr>
          <a:r>
            <a:rPr lang="en-US" altLang="en-US" sz="2400" b="0" kern="1200" dirty="0">
              <a:latin typeface="Times New Roman" panose="02020603050405020304" pitchFamily="18" charset="0"/>
              <a:cs typeface="Times New Roman" panose="02020603050405020304" pitchFamily="18" charset="0"/>
            </a:rPr>
            <a:t>The </a:t>
          </a:r>
          <a:r>
            <a:rPr lang="en-US" altLang="en-US" sz="2400" b="1" kern="1200" dirty="0">
              <a:latin typeface="Times New Roman" panose="02020603050405020304" pitchFamily="18" charset="0"/>
              <a:cs typeface="Times New Roman" panose="02020603050405020304" pitchFamily="18" charset="0"/>
            </a:rPr>
            <a:t>additional demand of 60 MMTPA by 2040 </a:t>
          </a:r>
          <a:r>
            <a:rPr lang="en-US" altLang="en-US" sz="2400" b="0" kern="1200" dirty="0">
              <a:latin typeface="Times New Roman" panose="02020603050405020304" pitchFamily="18" charset="0"/>
              <a:cs typeface="Times New Roman" panose="02020603050405020304" pitchFamily="18" charset="0"/>
            </a:rPr>
            <a:t>would call for huge capital investment, of the order of about Rs. </a:t>
          </a:r>
          <a:r>
            <a:rPr lang="en-US" altLang="en-US" sz="2400" b="1" kern="1200" dirty="0">
              <a:latin typeface="Times New Roman" panose="02020603050405020304" pitchFamily="18" charset="0"/>
              <a:cs typeface="Times New Roman" panose="02020603050405020304" pitchFamily="18" charset="0"/>
            </a:rPr>
            <a:t>18,00,000 crores.</a:t>
          </a:r>
          <a:endParaRPr lang="en-IN" sz="2400" b="1" kern="1200" dirty="0">
            <a:latin typeface="Times New Roman" panose="02020603050405020304" pitchFamily="18" charset="0"/>
            <a:cs typeface="Times New Roman" panose="02020603050405020304" pitchFamily="18" charset="0"/>
          </a:endParaRPr>
        </a:p>
        <a:p>
          <a:pPr marL="228600" lvl="1" indent="-228600" algn="just" defTabSz="1066800">
            <a:lnSpc>
              <a:spcPct val="90000"/>
            </a:lnSpc>
            <a:spcBef>
              <a:spcPct val="0"/>
            </a:spcBef>
            <a:spcAft>
              <a:spcPct val="15000"/>
            </a:spcAft>
            <a:buChar char="••"/>
          </a:pPr>
          <a:r>
            <a:rPr lang="en-US" altLang="en-US" sz="2400" b="0" kern="1200" dirty="0">
              <a:latin typeface="Times New Roman" panose="02020603050405020304" pitchFamily="18" charset="0"/>
              <a:cs typeface="Times New Roman" panose="02020603050405020304" pitchFamily="18" charset="0"/>
            </a:rPr>
            <a:t>Presently around </a:t>
          </a:r>
          <a:r>
            <a:rPr lang="en-US" altLang="en-US" sz="2400" b="1" kern="1200" dirty="0">
              <a:latin typeface="Times New Roman" panose="02020603050405020304" pitchFamily="18" charset="0"/>
              <a:cs typeface="Times New Roman" panose="02020603050405020304" pitchFamily="18" charset="0"/>
            </a:rPr>
            <a:t>Rs. 6,00,000 crore investments are in the pipeline</a:t>
          </a:r>
          <a:r>
            <a:rPr lang="en-US" altLang="en-US" sz="2400" b="0" kern="1200" dirty="0">
              <a:latin typeface="Times New Roman" panose="02020603050405020304" pitchFamily="18" charset="0"/>
              <a:cs typeface="Times New Roman" panose="02020603050405020304" pitchFamily="18" charset="0"/>
            </a:rPr>
            <a:t>. However, </a:t>
          </a:r>
          <a:r>
            <a:rPr lang="en-US" altLang="en-US" sz="2400" b="1" kern="1200" dirty="0">
              <a:latin typeface="Times New Roman" panose="02020603050405020304" pitchFamily="18" charset="0"/>
              <a:cs typeface="Times New Roman" panose="02020603050405020304" pitchFamily="18" charset="0"/>
            </a:rPr>
            <a:t>additional Rs. 12,00,000 Crore investment</a:t>
          </a:r>
          <a:r>
            <a:rPr lang="en-US" altLang="en-US" sz="2400" b="0" kern="1200" dirty="0">
              <a:latin typeface="Times New Roman" panose="02020603050405020304" pitchFamily="18" charset="0"/>
              <a:cs typeface="Times New Roman" panose="02020603050405020304" pitchFamily="18" charset="0"/>
            </a:rPr>
            <a:t> is needed for country sustainable development of petrochemicals.</a:t>
          </a:r>
          <a:endParaRPr lang="en-IN" sz="2400" b="0" kern="1200" dirty="0">
            <a:latin typeface="Times New Roman" panose="02020603050405020304" pitchFamily="18" charset="0"/>
            <a:cs typeface="Times New Roman" panose="02020603050405020304" pitchFamily="18" charset="0"/>
          </a:endParaRPr>
        </a:p>
      </dsp:txBody>
      <dsp:txXfrm>
        <a:off x="0" y="2992085"/>
        <a:ext cx="11353528" cy="2375100"/>
      </dsp:txXfrm>
    </dsp:sp>
    <dsp:sp modelId="{E5AB50FC-2BCF-489B-AB57-62E1F7F5D749}">
      <dsp:nvSpPr>
        <dsp:cNvPr id="0" name=""/>
        <dsp:cNvSpPr/>
      </dsp:nvSpPr>
      <dsp:spPr>
        <a:xfrm>
          <a:off x="567676" y="2608325"/>
          <a:ext cx="7947469" cy="7675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395" tIns="0" rIns="300395" bIns="0" numCol="1" spcCol="1270" anchor="ctr" anchorCtr="0">
          <a:noAutofit/>
        </a:bodyPr>
        <a:lstStyle/>
        <a:p>
          <a:pPr lvl="0" algn="just" defTabSz="1066800">
            <a:lnSpc>
              <a:spcPct val="90000"/>
            </a:lnSpc>
            <a:spcBef>
              <a:spcPct val="0"/>
            </a:spcBef>
            <a:spcAft>
              <a:spcPct val="35000"/>
            </a:spcAft>
          </a:pPr>
          <a:r>
            <a:rPr lang="en-US" sz="2400" b="0" kern="1200" dirty="0">
              <a:latin typeface="Times New Roman" panose="02020603050405020304" pitchFamily="18" charset="0"/>
              <a:cs typeface="Times New Roman" panose="02020603050405020304" pitchFamily="18" charset="0"/>
            </a:rPr>
            <a:t>Investment Opportunity</a:t>
          </a:r>
          <a:endParaRPr lang="en-IN" sz="2400" b="0" kern="1200" dirty="0">
            <a:latin typeface="Times New Roman" panose="02020603050405020304" pitchFamily="18" charset="0"/>
            <a:cs typeface="Times New Roman" panose="02020603050405020304" pitchFamily="18" charset="0"/>
          </a:endParaRPr>
        </a:p>
      </dsp:txBody>
      <dsp:txXfrm>
        <a:off x="605143" y="2645792"/>
        <a:ext cx="7872535" cy="6925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1E9192-8E75-438C-B4AA-A3362524CD82}">
      <dsp:nvSpPr>
        <dsp:cNvPr id="0" name=""/>
        <dsp:cNvSpPr/>
      </dsp:nvSpPr>
      <dsp:spPr>
        <a:xfrm>
          <a:off x="-3714871" y="-570706"/>
          <a:ext cx="4428076" cy="4428076"/>
        </a:xfrm>
        <a:prstGeom prst="blockArc">
          <a:avLst>
            <a:gd name="adj1" fmla="val 18900000"/>
            <a:gd name="adj2" fmla="val 2700000"/>
            <a:gd name="adj3" fmla="val 488"/>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48A51D-EADA-48A7-B5BD-71DBC256E04E}">
      <dsp:nvSpPr>
        <dsp:cNvPr id="0" name=""/>
        <dsp:cNvSpPr/>
      </dsp:nvSpPr>
      <dsp:spPr>
        <a:xfrm>
          <a:off x="231527" y="113048"/>
          <a:ext cx="9197512" cy="371417"/>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37087" tIns="50800" rIns="50800" bIns="50800" numCol="1" spcCol="1270" anchor="ctr" anchorCtr="0">
          <a:noAutofit/>
        </a:bodyPr>
        <a:lstStyle/>
        <a:p>
          <a:pPr lvl="0" algn="just" defTabSz="889000">
            <a:lnSpc>
              <a:spcPct val="90000"/>
            </a:lnSpc>
            <a:spcBef>
              <a:spcPct val="0"/>
            </a:spcBef>
            <a:spcAft>
              <a:spcPct val="35000"/>
            </a:spcAft>
          </a:pPr>
          <a:r>
            <a:rPr lang="en-IN" sz="2000" b="1" kern="1200">
              <a:latin typeface="Times New Roman" panose="02020603050405020304" pitchFamily="18" charset="0"/>
              <a:cs typeface="Times New Roman" panose="02020603050405020304" pitchFamily="18" charset="0"/>
            </a:rPr>
            <a:t>Short Term:</a:t>
          </a:r>
          <a:endParaRPr lang="en-US" sz="2000" b="1" kern="1200" dirty="0">
            <a:latin typeface="Times New Roman" panose="02020603050405020304" pitchFamily="18" charset="0"/>
            <a:cs typeface="Times New Roman" panose="02020603050405020304" pitchFamily="18" charset="0"/>
          </a:endParaRPr>
        </a:p>
      </dsp:txBody>
      <dsp:txXfrm>
        <a:off x="231527" y="113048"/>
        <a:ext cx="9197512" cy="371417"/>
      </dsp:txXfrm>
    </dsp:sp>
    <dsp:sp modelId="{C4211056-49EE-4E0B-8047-1BCB48800EB5}">
      <dsp:nvSpPr>
        <dsp:cNvPr id="0" name=""/>
        <dsp:cNvSpPr/>
      </dsp:nvSpPr>
      <dsp:spPr>
        <a:xfrm>
          <a:off x="44844" y="112075"/>
          <a:ext cx="373365" cy="373365"/>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817DCF-4A03-469E-8091-D37159C6D8D9}">
      <dsp:nvSpPr>
        <dsp:cNvPr id="0" name=""/>
        <dsp:cNvSpPr/>
      </dsp:nvSpPr>
      <dsp:spPr>
        <a:xfrm>
          <a:off x="544928" y="353449"/>
          <a:ext cx="8927020" cy="641814"/>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37087" tIns="50800" rIns="50800" bIns="50800" numCol="1" spcCol="1270" anchor="ctr" anchorCtr="0">
          <a:noAutofit/>
        </a:bodyPr>
        <a:lstStyle/>
        <a:p>
          <a:pPr lvl="0" algn="just" defTabSz="889000">
            <a:lnSpc>
              <a:spcPct val="90000"/>
            </a:lnSpc>
            <a:spcBef>
              <a:spcPct val="0"/>
            </a:spcBef>
            <a:spcAft>
              <a:spcPct val="35000"/>
            </a:spcAft>
          </a:pPr>
          <a:r>
            <a:rPr lang="en-IN" sz="2000" b="1" kern="1200" dirty="0">
              <a:latin typeface="Times New Roman" panose="02020603050405020304" pitchFamily="18" charset="0"/>
              <a:cs typeface="Times New Roman" panose="02020603050405020304" pitchFamily="18" charset="0"/>
            </a:rPr>
            <a:t>Duty Barriers: Rationalization of custom duty on chemicals and petrochemicals across the value chain</a:t>
          </a:r>
          <a:endParaRPr lang="en-US" sz="2000" b="1" kern="1200" dirty="0">
            <a:latin typeface="Times New Roman" panose="02020603050405020304" pitchFamily="18" charset="0"/>
            <a:cs typeface="Times New Roman" panose="02020603050405020304" pitchFamily="18" charset="0"/>
          </a:endParaRPr>
        </a:p>
      </dsp:txBody>
      <dsp:txXfrm>
        <a:off x="544928" y="353449"/>
        <a:ext cx="8927020" cy="641814"/>
      </dsp:txXfrm>
    </dsp:sp>
    <dsp:sp modelId="{26AA086C-8FD8-4280-A33B-AE57D3AE2507}">
      <dsp:nvSpPr>
        <dsp:cNvPr id="0" name=""/>
        <dsp:cNvSpPr/>
      </dsp:nvSpPr>
      <dsp:spPr>
        <a:xfrm>
          <a:off x="315337" y="560376"/>
          <a:ext cx="373365" cy="373365"/>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BFF8AB-FB86-408F-B4DA-7AA6E62BD4D8}">
      <dsp:nvSpPr>
        <dsp:cNvPr id="0" name=""/>
        <dsp:cNvSpPr/>
      </dsp:nvSpPr>
      <dsp:spPr>
        <a:xfrm>
          <a:off x="650248" y="894169"/>
          <a:ext cx="8778791" cy="601724"/>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37087" tIns="50800" rIns="50800" bIns="50800" numCol="1" spcCol="1270" anchor="ctr" anchorCtr="0">
          <a:noAutofit/>
        </a:bodyPr>
        <a:lstStyle/>
        <a:p>
          <a:pPr lvl="0" algn="just" defTabSz="889000">
            <a:lnSpc>
              <a:spcPct val="90000"/>
            </a:lnSpc>
            <a:spcBef>
              <a:spcPct val="0"/>
            </a:spcBef>
            <a:spcAft>
              <a:spcPct val="35000"/>
            </a:spcAft>
          </a:pPr>
          <a:r>
            <a:rPr lang="en-IN" sz="2000" b="1" kern="1200" dirty="0">
              <a:latin typeface="Times New Roman" panose="02020603050405020304" pitchFamily="18" charset="0"/>
              <a:cs typeface="Times New Roman" panose="02020603050405020304" pitchFamily="18" charset="0"/>
            </a:rPr>
            <a:t>Non-Tariff Barriers: Quality control order of BIS standards in Chemicals and Petrochemicals. 61 issued so far. More QCOs are in line</a:t>
          </a:r>
          <a:endParaRPr lang="en-US" sz="2000" b="1" kern="1200" dirty="0">
            <a:latin typeface="Times New Roman" panose="02020603050405020304" pitchFamily="18" charset="0"/>
            <a:cs typeface="Times New Roman" panose="02020603050405020304" pitchFamily="18" charset="0"/>
          </a:endParaRPr>
        </a:p>
      </dsp:txBody>
      <dsp:txXfrm>
        <a:off x="650248" y="894169"/>
        <a:ext cx="8778791" cy="601724"/>
      </dsp:txXfrm>
    </dsp:sp>
    <dsp:sp modelId="{3DB25324-A583-4ECA-B3F5-5A8EFEE26564}">
      <dsp:nvSpPr>
        <dsp:cNvPr id="0" name=""/>
        <dsp:cNvSpPr/>
      </dsp:nvSpPr>
      <dsp:spPr>
        <a:xfrm>
          <a:off x="463565" y="1008348"/>
          <a:ext cx="373365" cy="373365"/>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EADA7A-2E95-4C36-9832-6FDAE50851D1}">
      <dsp:nvSpPr>
        <dsp:cNvPr id="0" name=""/>
        <dsp:cNvSpPr/>
      </dsp:nvSpPr>
      <dsp:spPr>
        <a:xfrm>
          <a:off x="740447" y="1514380"/>
          <a:ext cx="8731463" cy="360264"/>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37087" tIns="50800" rIns="50800" bIns="50800" numCol="1" spcCol="1270" anchor="ctr" anchorCtr="0">
          <a:noAutofit/>
        </a:bodyPr>
        <a:lstStyle/>
        <a:p>
          <a:pPr lvl="0" algn="just" defTabSz="889000">
            <a:lnSpc>
              <a:spcPct val="90000"/>
            </a:lnSpc>
            <a:spcBef>
              <a:spcPct val="0"/>
            </a:spcBef>
            <a:spcAft>
              <a:spcPct val="35000"/>
            </a:spcAft>
          </a:pPr>
          <a:r>
            <a:rPr lang="en-US" sz="2000" b="1" kern="1200" dirty="0">
              <a:latin typeface="Times New Roman" panose="02020603050405020304" pitchFamily="18" charset="0"/>
              <a:cs typeface="Times New Roman" panose="02020603050405020304" pitchFamily="18" charset="0"/>
            </a:rPr>
            <a:t>Creation of HS Codes</a:t>
          </a:r>
        </a:p>
      </dsp:txBody>
      <dsp:txXfrm>
        <a:off x="740447" y="1514380"/>
        <a:ext cx="8731463" cy="360264"/>
      </dsp:txXfrm>
    </dsp:sp>
    <dsp:sp modelId="{B1CF6821-9610-4E44-A57C-C26D75A20CCA}">
      <dsp:nvSpPr>
        <dsp:cNvPr id="0" name=""/>
        <dsp:cNvSpPr/>
      </dsp:nvSpPr>
      <dsp:spPr>
        <a:xfrm>
          <a:off x="510893" y="1456649"/>
          <a:ext cx="373365" cy="373365"/>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5DB3C9-9703-F84A-B80B-23F9028E5E93}">
      <dsp:nvSpPr>
        <dsp:cNvPr id="0" name=""/>
        <dsp:cNvSpPr/>
      </dsp:nvSpPr>
      <dsp:spPr>
        <a:xfrm>
          <a:off x="650248" y="1942286"/>
          <a:ext cx="8778791" cy="298692"/>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37087" tIns="50800" rIns="50800" bIns="50800" numCol="1" spcCol="1270" anchor="ctr" anchorCtr="0">
          <a:noAutofit/>
        </a:bodyPr>
        <a:lstStyle/>
        <a:p>
          <a:pPr lvl="0" algn="just" defTabSz="889000">
            <a:lnSpc>
              <a:spcPct val="90000"/>
            </a:lnSpc>
            <a:spcBef>
              <a:spcPct val="0"/>
            </a:spcBef>
            <a:spcAft>
              <a:spcPct val="35000"/>
            </a:spcAft>
          </a:pPr>
          <a:r>
            <a:rPr lang="en-US" sz="2000" b="1" kern="1200" dirty="0">
              <a:latin typeface="Times New Roman" panose="02020603050405020304" pitchFamily="18" charset="0"/>
              <a:cs typeface="Times New Roman" panose="02020603050405020304" pitchFamily="18" charset="0"/>
            </a:rPr>
            <a:t>Efforts to attract investments</a:t>
          </a:r>
        </a:p>
      </dsp:txBody>
      <dsp:txXfrm>
        <a:off x="650248" y="1942286"/>
        <a:ext cx="8778791" cy="298692"/>
      </dsp:txXfrm>
    </dsp:sp>
    <dsp:sp modelId="{064AEAE3-104C-C447-80C1-6735379F1B61}">
      <dsp:nvSpPr>
        <dsp:cNvPr id="0" name=""/>
        <dsp:cNvSpPr/>
      </dsp:nvSpPr>
      <dsp:spPr>
        <a:xfrm>
          <a:off x="463565" y="1904950"/>
          <a:ext cx="373365" cy="373365"/>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85C67D-F6E5-B040-AA49-9DC8FEC484E5}">
      <dsp:nvSpPr>
        <dsp:cNvPr id="0" name=""/>
        <dsp:cNvSpPr/>
      </dsp:nvSpPr>
      <dsp:spPr>
        <a:xfrm>
          <a:off x="502019" y="2390259"/>
          <a:ext cx="8927020" cy="298692"/>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37087" tIns="50800" rIns="50800" bIns="50800" numCol="1" spcCol="1270" anchor="ctr" anchorCtr="0">
          <a:noAutofit/>
        </a:bodyPr>
        <a:lstStyle/>
        <a:p>
          <a:pPr lvl="0" algn="just" defTabSz="889000">
            <a:lnSpc>
              <a:spcPct val="90000"/>
            </a:lnSpc>
            <a:spcBef>
              <a:spcPct val="0"/>
            </a:spcBef>
            <a:spcAft>
              <a:spcPct val="35000"/>
            </a:spcAft>
          </a:pPr>
          <a:r>
            <a:rPr lang="en-US" sz="2000" b="1" kern="1200" dirty="0" err="1">
              <a:latin typeface="Times New Roman" panose="02020603050405020304" pitchFamily="18" charset="0"/>
              <a:cs typeface="Times New Roman" panose="02020603050405020304" pitchFamily="18" charset="0"/>
            </a:rPr>
            <a:t>Enagement</a:t>
          </a:r>
          <a:r>
            <a:rPr lang="en-US" sz="2000" b="1" kern="1200" dirty="0">
              <a:latin typeface="Times New Roman" panose="02020603050405020304" pitchFamily="18" charset="0"/>
              <a:cs typeface="Times New Roman" panose="02020603050405020304" pitchFamily="18" charset="0"/>
            </a:rPr>
            <a:t> with related </a:t>
          </a:r>
          <a:r>
            <a:rPr lang="en-US" sz="2000" b="1" kern="1200" dirty="0" err="1">
              <a:latin typeface="Times New Roman" panose="02020603050405020304" pitchFamily="18" charset="0"/>
              <a:cs typeface="Times New Roman" panose="02020603050405020304" pitchFamily="18" charset="0"/>
            </a:rPr>
            <a:t>Ministeris</a:t>
          </a:r>
          <a:r>
            <a:rPr lang="en-US" sz="2000" b="1" kern="1200" dirty="0">
              <a:latin typeface="Times New Roman" panose="02020603050405020304" pitchFamily="18" charset="0"/>
              <a:cs typeface="Times New Roman" panose="02020603050405020304" pitchFamily="18" charset="0"/>
            </a:rPr>
            <a:t>/ departments</a:t>
          </a:r>
        </a:p>
      </dsp:txBody>
      <dsp:txXfrm>
        <a:off x="502019" y="2390259"/>
        <a:ext cx="8927020" cy="298692"/>
      </dsp:txXfrm>
    </dsp:sp>
    <dsp:sp modelId="{16D5DD7A-5911-DC40-A741-BD8261EF01D9}">
      <dsp:nvSpPr>
        <dsp:cNvPr id="0" name=""/>
        <dsp:cNvSpPr/>
      </dsp:nvSpPr>
      <dsp:spPr>
        <a:xfrm>
          <a:off x="315337" y="2352922"/>
          <a:ext cx="373365" cy="373365"/>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2B003E-DBA1-C142-A529-C462DE00A158}">
      <dsp:nvSpPr>
        <dsp:cNvPr id="0" name=""/>
        <dsp:cNvSpPr/>
      </dsp:nvSpPr>
      <dsp:spPr>
        <a:xfrm>
          <a:off x="231527" y="2838560"/>
          <a:ext cx="9197512" cy="29869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37087" tIns="50800" rIns="50800" bIns="50800" numCol="1" spcCol="1270" anchor="ctr" anchorCtr="0">
          <a:noAutofit/>
        </a:bodyPr>
        <a:lstStyle/>
        <a:p>
          <a:pPr lvl="0" algn="just" defTabSz="889000">
            <a:lnSpc>
              <a:spcPct val="90000"/>
            </a:lnSpc>
            <a:spcBef>
              <a:spcPct val="0"/>
            </a:spcBef>
            <a:spcAft>
              <a:spcPct val="35000"/>
            </a:spcAft>
          </a:pPr>
          <a:r>
            <a:rPr lang="en-US" sz="2000" b="1" kern="1200" dirty="0">
              <a:latin typeface="Times New Roman" panose="02020603050405020304" pitchFamily="18" charset="0"/>
              <a:cs typeface="Times New Roman" panose="02020603050405020304" pitchFamily="18" charset="0"/>
            </a:rPr>
            <a:t>Setting up of </a:t>
          </a:r>
          <a:r>
            <a:rPr lang="en-US" sz="2000" b="1" kern="1200" dirty="0" err="1">
              <a:latin typeface="Times New Roman" panose="02020603050405020304" pitchFamily="18" charset="0"/>
              <a:cs typeface="Times New Roman" panose="02020603050405020304" pitchFamily="18" charset="0"/>
            </a:rPr>
            <a:t>CoE</a:t>
          </a:r>
          <a:endParaRPr lang="en-US" sz="2000" b="1" kern="1200" dirty="0">
            <a:latin typeface="Times New Roman" panose="02020603050405020304" pitchFamily="18" charset="0"/>
            <a:cs typeface="Times New Roman" panose="02020603050405020304" pitchFamily="18" charset="0"/>
          </a:endParaRPr>
        </a:p>
      </dsp:txBody>
      <dsp:txXfrm>
        <a:off x="231527" y="2838560"/>
        <a:ext cx="9197512" cy="298692"/>
      </dsp:txXfrm>
    </dsp:sp>
    <dsp:sp modelId="{EEB4B8D3-927F-8F4D-BB19-6B71B9BC3E96}">
      <dsp:nvSpPr>
        <dsp:cNvPr id="0" name=""/>
        <dsp:cNvSpPr/>
      </dsp:nvSpPr>
      <dsp:spPr>
        <a:xfrm>
          <a:off x="44844" y="2801223"/>
          <a:ext cx="373365" cy="373365"/>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1E9192-8E75-438C-B4AA-A3362524CD82}">
      <dsp:nvSpPr>
        <dsp:cNvPr id="0" name=""/>
        <dsp:cNvSpPr/>
      </dsp:nvSpPr>
      <dsp:spPr>
        <a:xfrm>
          <a:off x="-3714871" y="-570706"/>
          <a:ext cx="4428076" cy="4428076"/>
        </a:xfrm>
        <a:prstGeom prst="blockArc">
          <a:avLst>
            <a:gd name="adj1" fmla="val 18900000"/>
            <a:gd name="adj2" fmla="val 2700000"/>
            <a:gd name="adj3" fmla="val 488"/>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48A51D-EADA-48A7-B5BD-71DBC256E04E}">
      <dsp:nvSpPr>
        <dsp:cNvPr id="0" name=""/>
        <dsp:cNvSpPr/>
      </dsp:nvSpPr>
      <dsp:spPr>
        <a:xfrm>
          <a:off x="312707" y="155319"/>
          <a:ext cx="9116331" cy="51102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26203" tIns="60960" rIns="60960" bIns="60960" numCol="1" spcCol="1270" anchor="ctr" anchorCtr="0">
          <a:noAutofit/>
        </a:bodyPr>
        <a:lstStyle/>
        <a:p>
          <a:pPr lvl="0" algn="just" defTabSz="1066800">
            <a:lnSpc>
              <a:spcPct val="90000"/>
            </a:lnSpc>
            <a:spcBef>
              <a:spcPct val="0"/>
            </a:spcBef>
            <a:spcAft>
              <a:spcPct val="35000"/>
            </a:spcAft>
          </a:pPr>
          <a:r>
            <a:rPr lang="en-IN" sz="2400" b="1" kern="1200">
              <a:latin typeface="Times New Roman" panose="02020603050405020304" pitchFamily="18" charset="0"/>
              <a:cs typeface="Times New Roman" panose="02020603050405020304" pitchFamily="18" charset="0"/>
            </a:rPr>
            <a:t>Long Term:</a:t>
          </a:r>
          <a:endParaRPr lang="en-US" sz="2400" b="1" kern="1200" dirty="0">
            <a:latin typeface="Times New Roman" panose="02020603050405020304" pitchFamily="18" charset="0"/>
            <a:cs typeface="Times New Roman" panose="02020603050405020304" pitchFamily="18" charset="0"/>
          </a:endParaRPr>
        </a:p>
      </dsp:txBody>
      <dsp:txXfrm>
        <a:off x="312707" y="155319"/>
        <a:ext cx="9116331" cy="511026"/>
      </dsp:txXfrm>
    </dsp:sp>
    <dsp:sp modelId="{C4211056-49EE-4E0B-8047-1BCB48800EB5}">
      <dsp:nvSpPr>
        <dsp:cNvPr id="0" name=""/>
        <dsp:cNvSpPr/>
      </dsp:nvSpPr>
      <dsp:spPr>
        <a:xfrm>
          <a:off x="55854" y="153980"/>
          <a:ext cx="513705" cy="513705"/>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817DCF-4A03-469E-8091-D37159C6D8D9}">
      <dsp:nvSpPr>
        <dsp:cNvPr id="0" name=""/>
        <dsp:cNvSpPr/>
      </dsp:nvSpPr>
      <dsp:spPr>
        <a:xfrm>
          <a:off x="607192" y="740253"/>
          <a:ext cx="8821846" cy="573657"/>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26203" tIns="50800" rIns="50800" bIns="50800" numCol="1" spcCol="1270" anchor="ctr" anchorCtr="0">
          <a:noAutofit/>
        </a:bodyPr>
        <a:lstStyle/>
        <a:p>
          <a:pPr lvl="0" algn="just" defTabSz="889000">
            <a:lnSpc>
              <a:spcPct val="90000"/>
            </a:lnSpc>
            <a:spcBef>
              <a:spcPct val="0"/>
            </a:spcBef>
            <a:spcAft>
              <a:spcPct val="35000"/>
            </a:spcAft>
          </a:pPr>
          <a:r>
            <a:rPr lang="en-IN" sz="2000" b="1" kern="1200" dirty="0">
              <a:latin typeface="Times New Roman" panose="02020603050405020304" pitchFamily="18" charset="0"/>
              <a:cs typeface="Times New Roman" panose="02020603050405020304" pitchFamily="18" charset="0"/>
            </a:rPr>
            <a:t>Import Monitoring System in Others Category</a:t>
          </a:r>
          <a:endParaRPr lang="en-US" sz="2000" b="1" kern="1200" dirty="0">
            <a:latin typeface="Times New Roman" panose="02020603050405020304" pitchFamily="18" charset="0"/>
            <a:cs typeface="Times New Roman" panose="02020603050405020304" pitchFamily="18" charset="0"/>
          </a:endParaRPr>
        </a:p>
      </dsp:txBody>
      <dsp:txXfrm>
        <a:off x="607192" y="740253"/>
        <a:ext cx="8821846" cy="573657"/>
      </dsp:txXfrm>
    </dsp:sp>
    <dsp:sp modelId="{26AA086C-8FD8-4280-A33B-AE57D3AE2507}">
      <dsp:nvSpPr>
        <dsp:cNvPr id="0" name=""/>
        <dsp:cNvSpPr/>
      </dsp:nvSpPr>
      <dsp:spPr>
        <a:xfrm>
          <a:off x="350339" y="770229"/>
          <a:ext cx="513705" cy="513705"/>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09FA79-0264-49E7-9829-E2D48FBAE7E6}">
      <dsp:nvSpPr>
        <dsp:cNvPr id="0" name=""/>
        <dsp:cNvSpPr/>
      </dsp:nvSpPr>
      <dsp:spPr>
        <a:xfrm>
          <a:off x="697576" y="1437849"/>
          <a:ext cx="8731463" cy="410964"/>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26203" tIns="50800" rIns="50800" bIns="50800" numCol="1" spcCol="1270" anchor="ctr" anchorCtr="0">
          <a:noAutofit/>
        </a:bodyPr>
        <a:lstStyle/>
        <a:p>
          <a:pPr lvl="0" algn="just" defTabSz="889000">
            <a:lnSpc>
              <a:spcPct val="90000"/>
            </a:lnSpc>
            <a:spcBef>
              <a:spcPct val="0"/>
            </a:spcBef>
            <a:spcAft>
              <a:spcPct val="35000"/>
            </a:spcAft>
          </a:pPr>
          <a:r>
            <a:rPr lang="en-US" sz="2000" b="1" kern="1200" dirty="0">
              <a:latin typeface="Times New Roman" panose="02020603050405020304" pitchFamily="18" charset="0"/>
              <a:cs typeface="Times New Roman" panose="02020603050405020304" pitchFamily="18" charset="0"/>
            </a:rPr>
            <a:t>Technical Barrier to Trade like Technical Regulation</a:t>
          </a:r>
        </a:p>
      </dsp:txBody>
      <dsp:txXfrm>
        <a:off x="697576" y="1437849"/>
        <a:ext cx="8731463" cy="410964"/>
      </dsp:txXfrm>
    </dsp:sp>
    <dsp:sp modelId="{C1A3B06F-E2B1-47AF-9141-BFF7D523E53C}">
      <dsp:nvSpPr>
        <dsp:cNvPr id="0" name=""/>
        <dsp:cNvSpPr/>
      </dsp:nvSpPr>
      <dsp:spPr>
        <a:xfrm>
          <a:off x="440723" y="1386479"/>
          <a:ext cx="513705" cy="513705"/>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5878D6-6A08-4E07-8845-8C67280F3478}">
      <dsp:nvSpPr>
        <dsp:cNvPr id="0" name=""/>
        <dsp:cNvSpPr/>
      </dsp:nvSpPr>
      <dsp:spPr>
        <a:xfrm>
          <a:off x="607192" y="2054099"/>
          <a:ext cx="8821846" cy="410964"/>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26203" tIns="50800" rIns="50800" bIns="50800" numCol="1" spcCol="1270" anchor="ctr" anchorCtr="0">
          <a:noAutofit/>
        </a:bodyPr>
        <a:lstStyle/>
        <a:p>
          <a:pPr lvl="0" algn="just" defTabSz="889000">
            <a:lnSpc>
              <a:spcPct val="90000"/>
            </a:lnSpc>
            <a:spcBef>
              <a:spcPct val="0"/>
            </a:spcBef>
            <a:spcAft>
              <a:spcPct val="35000"/>
            </a:spcAft>
          </a:pPr>
          <a:r>
            <a:rPr lang="en-GB" sz="2000" b="1" kern="1200" dirty="0">
              <a:latin typeface="Times New Roman" panose="02020603050405020304" pitchFamily="18" charset="0"/>
              <a:cs typeface="Times New Roman" panose="02020603050405020304" pitchFamily="18" charset="0"/>
            </a:rPr>
            <a:t>Setting up of Crackers</a:t>
          </a:r>
          <a:endParaRPr lang="en-US" sz="2000" b="1" kern="1200" dirty="0">
            <a:latin typeface="Times New Roman" panose="02020603050405020304" pitchFamily="18" charset="0"/>
            <a:cs typeface="Times New Roman" panose="02020603050405020304" pitchFamily="18" charset="0"/>
          </a:endParaRPr>
        </a:p>
      </dsp:txBody>
      <dsp:txXfrm>
        <a:off x="607192" y="2054099"/>
        <a:ext cx="8821846" cy="410964"/>
      </dsp:txXfrm>
    </dsp:sp>
    <dsp:sp modelId="{3DB25324-A583-4ECA-B3F5-5A8EFEE26564}">
      <dsp:nvSpPr>
        <dsp:cNvPr id="0" name=""/>
        <dsp:cNvSpPr/>
      </dsp:nvSpPr>
      <dsp:spPr>
        <a:xfrm>
          <a:off x="350339" y="2002728"/>
          <a:ext cx="513705" cy="513705"/>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9FEC73-277D-400E-A20C-FAD39A1869EF}">
      <dsp:nvSpPr>
        <dsp:cNvPr id="0" name=""/>
        <dsp:cNvSpPr/>
      </dsp:nvSpPr>
      <dsp:spPr>
        <a:xfrm>
          <a:off x="312707" y="2670348"/>
          <a:ext cx="9116331" cy="410964"/>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26203" tIns="55880" rIns="55880" bIns="55880" numCol="1" spcCol="1270" anchor="ctr" anchorCtr="0">
          <a:noAutofit/>
        </a:bodyPr>
        <a:lstStyle/>
        <a:p>
          <a:pPr lvl="0" algn="l" defTabSz="977900">
            <a:lnSpc>
              <a:spcPct val="90000"/>
            </a:lnSpc>
            <a:spcBef>
              <a:spcPct val="0"/>
            </a:spcBef>
            <a:spcAft>
              <a:spcPct val="35000"/>
            </a:spcAft>
          </a:pPr>
          <a:r>
            <a:rPr lang="en-GB" sz="2200" b="1" kern="1200" dirty="0">
              <a:latin typeface="Times New Roman" panose="02020603050405020304" pitchFamily="18" charset="0"/>
              <a:cs typeface="Times New Roman" panose="02020603050405020304" pitchFamily="18" charset="0"/>
            </a:rPr>
            <a:t>Setting up of Chemicals Parks</a:t>
          </a:r>
        </a:p>
      </dsp:txBody>
      <dsp:txXfrm>
        <a:off x="312707" y="2670348"/>
        <a:ext cx="9116331" cy="410964"/>
      </dsp:txXfrm>
    </dsp:sp>
    <dsp:sp modelId="{B6ABB644-9B21-4C36-A2CA-FE19DE3DC3D9}">
      <dsp:nvSpPr>
        <dsp:cNvPr id="0" name=""/>
        <dsp:cNvSpPr/>
      </dsp:nvSpPr>
      <dsp:spPr>
        <a:xfrm>
          <a:off x="55854" y="2618978"/>
          <a:ext cx="513705" cy="513705"/>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drawing1.xml><?xml version="1.0" encoding="utf-8"?>
<c:userShapes xmlns:c="http://schemas.openxmlformats.org/drawingml/2006/chart">
  <cdr:relSizeAnchor xmlns:cdr="http://schemas.openxmlformats.org/drawingml/2006/chartDrawing">
    <cdr:from>
      <cdr:x>0.814</cdr:x>
      <cdr:y>0.2262</cdr:y>
    </cdr:from>
    <cdr:to>
      <cdr:x>0.82044</cdr:x>
      <cdr:y>0.24771</cdr:y>
    </cdr:to>
    <cdr:sp macro="" textlink="">
      <cdr:nvSpPr>
        <cdr:cNvPr id="2" name="TextBox 1">
          <a:extLst xmlns:a="http://schemas.openxmlformats.org/drawingml/2006/main">
            <a:ext uri="{FF2B5EF4-FFF2-40B4-BE49-F238E27FC236}">
              <a16:creationId xmlns:a16="http://schemas.microsoft.com/office/drawing/2014/main" xmlns="" id="{69C6F269-4593-4501-808B-7A143903EB84}"/>
            </a:ext>
          </a:extLst>
        </cdr:cNvPr>
        <cdr:cNvSpPr txBox="1"/>
      </cdr:nvSpPr>
      <cdr:spPr>
        <a:xfrm xmlns:a="http://schemas.openxmlformats.org/drawingml/2006/main">
          <a:off x="5780224" y="480790"/>
          <a:ext cx="45719" cy="45719"/>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lstStyle xmlns:a="http://schemas.openxmlformats.org/drawingml/2006/main"/>
        <a:p xmlns:a="http://schemas.openxmlformats.org/drawingml/2006/main">
          <a:pPr marL="182880" indent="-182880">
            <a:lnSpc>
              <a:spcPct val="100000"/>
            </a:lnSpc>
            <a:spcAft>
              <a:spcPts val="600"/>
            </a:spcAft>
            <a:buSzPct val="100000"/>
            <a:buFont typeface="Arial"/>
            <a:buChar char="•"/>
          </a:pPr>
          <a:endParaRPr lang="en-US" sz="1600" dirty="0"/>
        </a:p>
      </cdr:txBody>
    </cdr:sp>
  </cdr:relSizeAnchor>
</c:userShapes>
</file>

<file path=ppt/drawings/drawing2.xml><?xml version="1.0" encoding="utf-8"?>
<c:userShapes xmlns:c="http://schemas.openxmlformats.org/drawingml/2006/chart">
  <cdr:relSizeAnchor xmlns:cdr="http://schemas.openxmlformats.org/drawingml/2006/chartDrawing">
    <cdr:from>
      <cdr:x>0.814</cdr:x>
      <cdr:y>0.2262</cdr:y>
    </cdr:from>
    <cdr:to>
      <cdr:x>0.82044</cdr:x>
      <cdr:y>0.24771</cdr:y>
    </cdr:to>
    <cdr:sp macro="" textlink="">
      <cdr:nvSpPr>
        <cdr:cNvPr id="2" name="TextBox 1">
          <a:extLst xmlns:a="http://schemas.openxmlformats.org/drawingml/2006/main">
            <a:ext uri="{FF2B5EF4-FFF2-40B4-BE49-F238E27FC236}">
              <a16:creationId xmlns:a16="http://schemas.microsoft.com/office/drawing/2014/main" xmlns="" id="{69C6F269-4593-4501-808B-7A143903EB84}"/>
            </a:ext>
          </a:extLst>
        </cdr:cNvPr>
        <cdr:cNvSpPr txBox="1"/>
      </cdr:nvSpPr>
      <cdr:spPr>
        <a:xfrm xmlns:a="http://schemas.openxmlformats.org/drawingml/2006/main">
          <a:off x="5780224" y="480790"/>
          <a:ext cx="45719" cy="45719"/>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lstStyle xmlns:a="http://schemas.openxmlformats.org/drawingml/2006/main"/>
        <a:p xmlns:a="http://schemas.openxmlformats.org/drawingml/2006/main">
          <a:pPr marL="182880" indent="-182880">
            <a:lnSpc>
              <a:spcPct val="100000"/>
            </a:lnSpc>
            <a:spcAft>
              <a:spcPts val="600"/>
            </a:spcAft>
            <a:buSzPct val="100000"/>
            <a:buFont typeface="Arial"/>
            <a:buChar char="•"/>
          </a:pPr>
          <a:endParaRPr lang="en-US" sz="1600" dirty="0"/>
        </a:p>
      </cdr:txBody>
    </cdr:sp>
  </cdr:relSizeAnchor>
</c:userShapes>
</file>

<file path=ppt/drawings/drawing3.xml><?xml version="1.0" encoding="utf-8"?>
<c:userShapes xmlns:c="http://schemas.openxmlformats.org/drawingml/2006/chart">
  <cdr:relSizeAnchor xmlns:cdr="http://schemas.openxmlformats.org/drawingml/2006/chartDrawing">
    <cdr:from>
      <cdr:x>0.327</cdr:x>
      <cdr:y>0.34224</cdr:y>
    </cdr:from>
    <cdr:to>
      <cdr:x>0.34094</cdr:x>
      <cdr:y>0.36845</cdr:y>
    </cdr:to>
    <cdr:sp macro="" textlink="">
      <cdr:nvSpPr>
        <cdr:cNvPr id="2" name="Star: 5 Points 1">
          <a:extLst xmlns:a="http://schemas.openxmlformats.org/drawingml/2006/main">
            <a:ext uri="{FF2B5EF4-FFF2-40B4-BE49-F238E27FC236}">
              <a16:creationId xmlns:a16="http://schemas.microsoft.com/office/drawing/2014/main" xmlns="" id="{74FBB458-4B8E-4679-BFBA-9779106F8A56}"/>
            </a:ext>
          </a:extLst>
        </cdr:cNvPr>
        <cdr:cNvSpPr/>
      </cdr:nvSpPr>
      <cdr:spPr>
        <a:xfrm xmlns:a="http://schemas.openxmlformats.org/drawingml/2006/main">
          <a:off x="3627709" y="1453809"/>
          <a:ext cx="154656" cy="111313"/>
        </a:xfrm>
        <a:prstGeom xmlns:a="http://schemas.openxmlformats.org/drawingml/2006/main" prst="star5">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0.35505</cdr:x>
      <cdr:y>0.12669</cdr:y>
    </cdr:from>
    <cdr:to>
      <cdr:x>0.36642</cdr:x>
      <cdr:y>0.15781</cdr:y>
    </cdr:to>
    <cdr:sp macro="" textlink="">
      <cdr:nvSpPr>
        <cdr:cNvPr id="3" name="Star: 5 Points 2">
          <a:extLst xmlns:a="http://schemas.openxmlformats.org/drawingml/2006/main">
            <a:ext uri="{FF2B5EF4-FFF2-40B4-BE49-F238E27FC236}">
              <a16:creationId xmlns:a16="http://schemas.microsoft.com/office/drawing/2014/main" xmlns="" id="{D797ACC9-D03F-4220-924C-8C31684DB01E}"/>
            </a:ext>
          </a:extLst>
        </cdr:cNvPr>
        <cdr:cNvSpPr/>
      </cdr:nvSpPr>
      <cdr:spPr>
        <a:xfrm xmlns:a="http://schemas.openxmlformats.org/drawingml/2006/main">
          <a:off x="3938915" y="538150"/>
          <a:ext cx="126106" cy="132209"/>
        </a:xfrm>
        <a:prstGeom xmlns:a="http://schemas.openxmlformats.org/drawingml/2006/main" prst="star5">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0.43937</cdr:x>
      <cdr:y>0.34371</cdr:y>
    </cdr:from>
    <cdr:to>
      <cdr:x>0.44349</cdr:x>
      <cdr:y>0.3635</cdr:y>
    </cdr:to>
    <cdr:sp macro="" textlink="">
      <cdr:nvSpPr>
        <cdr:cNvPr id="4" name="Star: 5 Points 3">
          <a:extLst xmlns:a="http://schemas.openxmlformats.org/drawingml/2006/main">
            <a:ext uri="{FF2B5EF4-FFF2-40B4-BE49-F238E27FC236}">
              <a16:creationId xmlns:a16="http://schemas.microsoft.com/office/drawing/2014/main" xmlns="" id="{7B468CA5-E486-40AC-8B38-BBC22406155F}"/>
            </a:ext>
          </a:extLst>
        </cdr:cNvPr>
        <cdr:cNvSpPr/>
      </cdr:nvSpPr>
      <cdr:spPr>
        <a:xfrm xmlns:a="http://schemas.openxmlformats.org/drawingml/2006/main">
          <a:off x="4874336" y="1460019"/>
          <a:ext cx="45719" cy="84083"/>
        </a:xfrm>
        <a:prstGeom xmlns:a="http://schemas.openxmlformats.org/drawingml/2006/main" prst="star5">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0.1542</cdr:x>
      <cdr:y>0.3536</cdr:y>
    </cdr:from>
    <cdr:to>
      <cdr:x>0.16557</cdr:x>
      <cdr:y>0.37092</cdr:y>
    </cdr:to>
    <cdr:sp macro="" textlink="">
      <cdr:nvSpPr>
        <cdr:cNvPr id="5" name="Star: 5 Points 4">
          <a:extLst xmlns:a="http://schemas.openxmlformats.org/drawingml/2006/main">
            <a:ext uri="{FF2B5EF4-FFF2-40B4-BE49-F238E27FC236}">
              <a16:creationId xmlns:a16="http://schemas.microsoft.com/office/drawing/2014/main" xmlns="" id="{9A6241A9-FF16-4374-B274-D6FDD692DEDC}"/>
            </a:ext>
          </a:extLst>
        </cdr:cNvPr>
        <cdr:cNvSpPr/>
      </cdr:nvSpPr>
      <cdr:spPr>
        <a:xfrm xmlns:a="http://schemas.openxmlformats.org/drawingml/2006/main">
          <a:off x="1710722" y="1502060"/>
          <a:ext cx="126124" cy="73573"/>
        </a:xfrm>
        <a:prstGeom xmlns:a="http://schemas.openxmlformats.org/drawingml/2006/main" prst="star5">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0.23947</cdr:x>
      <cdr:y>0.29669</cdr:y>
    </cdr:from>
    <cdr:to>
      <cdr:x>0.25084</cdr:x>
      <cdr:y>0.32391</cdr:y>
    </cdr:to>
    <cdr:sp macro="" textlink="">
      <cdr:nvSpPr>
        <cdr:cNvPr id="6" name="Star: 5 Points 5">
          <a:extLst xmlns:a="http://schemas.openxmlformats.org/drawingml/2006/main">
            <a:ext uri="{FF2B5EF4-FFF2-40B4-BE49-F238E27FC236}">
              <a16:creationId xmlns:a16="http://schemas.microsoft.com/office/drawing/2014/main" xmlns="" id="{DC34E47E-67AE-4D36-8225-67CCDAB54CCA}"/>
            </a:ext>
          </a:extLst>
        </cdr:cNvPr>
        <cdr:cNvSpPr/>
      </cdr:nvSpPr>
      <cdr:spPr>
        <a:xfrm xmlns:a="http://schemas.openxmlformats.org/drawingml/2006/main">
          <a:off x="2656653" y="1260322"/>
          <a:ext cx="126120" cy="115614"/>
        </a:xfrm>
        <a:prstGeom xmlns:a="http://schemas.openxmlformats.org/drawingml/2006/main" prst="star5">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4.xml><?xml version="1.0" encoding="utf-8"?>
<c:userShapes xmlns:c="http://schemas.openxmlformats.org/drawingml/2006/chart">
  <cdr:relSizeAnchor xmlns:cdr="http://schemas.openxmlformats.org/drawingml/2006/chartDrawing">
    <cdr:from>
      <cdr:x>0.73194</cdr:x>
      <cdr:y>0.8669</cdr:y>
    </cdr:from>
    <cdr:to>
      <cdr:x>1</cdr:x>
      <cdr:y>0.97106</cdr:y>
    </cdr:to>
    <cdr:sp macro="" textlink="">
      <cdr:nvSpPr>
        <cdr:cNvPr id="2" name="TextBox 1"/>
        <cdr:cNvSpPr txBox="1"/>
      </cdr:nvSpPr>
      <cdr:spPr>
        <a:xfrm xmlns:a="http://schemas.openxmlformats.org/drawingml/2006/main">
          <a:off x="3349625" y="2378075"/>
          <a:ext cx="122555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IN" sz="1100"/>
        </a:p>
      </cdr:txBody>
    </cdr:sp>
  </cdr:relSizeAnchor>
  <cdr:relSizeAnchor xmlns:cdr="http://schemas.openxmlformats.org/drawingml/2006/chartDrawing">
    <cdr:from>
      <cdr:x>0.22222</cdr:x>
      <cdr:y>0.87059</cdr:y>
    </cdr:from>
    <cdr:to>
      <cdr:x>0.93096</cdr:x>
      <cdr:y>0.96054</cdr:y>
    </cdr:to>
    <cdr:sp macro="" textlink="">
      <cdr:nvSpPr>
        <cdr:cNvPr id="3" name="TextBox 2"/>
        <cdr:cNvSpPr txBox="1"/>
      </cdr:nvSpPr>
      <cdr:spPr>
        <a:xfrm xmlns:a="http://schemas.openxmlformats.org/drawingml/2006/main">
          <a:off x="1872208" y="5328592"/>
          <a:ext cx="5971089" cy="55055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IN" sz="1800" b="1" dirty="0">
              <a:latin typeface="Times New Roman" panose="02020603050405020304" pitchFamily="18" charset="0"/>
              <a:cs typeface="Times New Roman" panose="02020603050405020304" pitchFamily="18" charset="0"/>
            </a:rPr>
            <a:t>Data</a:t>
          </a:r>
          <a:r>
            <a:rPr lang="en-IN" sz="1800" b="1" baseline="0" dirty="0">
              <a:latin typeface="Times New Roman" panose="02020603050405020304" pitchFamily="18" charset="0"/>
              <a:cs typeface="Times New Roman" panose="02020603050405020304" pitchFamily="18" charset="0"/>
            </a:rPr>
            <a:t> source: DPIIT, * upto September, 2022</a:t>
          </a:r>
          <a:endParaRPr lang="en-IN" sz="1800" b="1" dirty="0">
            <a:latin typeface="Times New Roman" panose="02020603050405020304" pitchFamily="18" charset="0"/>
            <a:cs typeface="Times New Roman" panose="02020603050405020304"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013C32F-9844-684D-A999-A54FCC3AEDC0}" type="datetimeFigureOut">
              <a:rPr lang="en-US" smtClean="0"/>
              <a:t>5/8/2023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E653686-00A6-6F42-9C4F-B021B1A500F3}" type="slidenum">
              <a:rPr lang="en-US" smtClean="0"/>
              <a:t>‹#›</a:t>
            </a:fld>
            <a:endParaRPr lang="en-US"/>
          </a:p>
        </p:txBody>
      </p:sp>
    </p:spTree>
    <p:extLst>
      <p:ext uri="{BB962C8B-B14F-4D97-AF65-F5344CB8AC3E}">
        <p14:creationId xmlns:p14="http://schemas.microsoft.com/office/powerpoint/2010/main" val="4147134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251460">
              <a:lnSpc>
                <a:spcPct val="115000"/>
              </a:lnSpc>
              <a:spcBef>
                <a:spcPts val="0"/>
              </a:spcBef>
              <a:spcAft>
                <a:spcPts val="80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Chemicals industry - a significant contributor to the manufacturing sector and economic growth of India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25146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India has one of the largest global chemical markets and is ranked sixth in the world and fourth in Asia in terms of global sale of chemicals.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25146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More than 80,000 varieties of chemicals and petrochemicals are manufactured in the country, and the industry employs over two million people.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25146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The chemical industry contributed around ~10% of India’s manufacturing GVA and 1.5% of its national GVA in FY20.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25146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Chemical products contributed 12.9% to India’s total exports and 12.8% to India’s total imports in FY 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251460" lvl="0" indent="-342900">
              <a:lnSpc>
                <a:spcPct val="115000"/>
              </a:lnSpc>
              <a:spcBef>
                <a:spcPts val="0"/>
              </a:spcBef>
              <a:spcAft>
                <a:spcPts val="80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India is a prominent exporter of specialty chemicals which accounts for more than 50% of the exports. Agrochemicals, dye intermediates and dyestuff are the major contributors.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0CA530D-631F-4981-98F0-E6C07C67E1A3}" type="slidenum">
              <a:rPr lang="en-GB" smtClean="0"/>
              <a:t>2</a:t>
            </a:fld>
            <a:endParaRPr lang="en-GB"/>
          </a:p>
        </p:txBody>
      </p:sp>
    </p:spTree>
    <p:extLst>
      <p:ext uri="{BB962C8B-B14F-4D97-AF65-F5344CB8AC3E}">
        <p14:creationId xmlns:p14="http://schemas.microsoft.com/office/powerpoint/2010/main" val="3261329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69709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251460">
              <a:lnSpc>
                <a:spcPct val="115000"/>
              </a:lnSpc>
              <a:spcBef>
                <a:spcPts val="0"/>
              </a:spcBef>
              <a:spcAft>
                <a:spcPts val="80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Supply demand gap in petrochemicals and intermediate chemicals provides for attractive business opportunities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25146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Indian chemical industry offers potential business opportunities in the different chemical value chains. Opportunities to invest in petrochemical feedstocks are immense with possibilities for forward integration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25146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C1 derivatives such as acetic acid and methanol are open for technology collaboration opportunities (coal gasification, methanol production from captured CO</a:t>
            </a:r>
            <a:r>
              <a:rPr lang="en-US" sz="1800" baseline="-25000" dirty="0">
                <a:effectLst/>
                <a:latin typeface="Arial" panose="020B0604020202020204" pitchFamily="34" charset="0"/>
                <a:ea typeface="Calibri" panose="020F0502020204030204" pitchFamily="34" charset="0"/>
                <a:cs typeface="Times New Roman" panose="02020603050405020304" pitchFamily="18" charset="0"/>
              </a:rPr>
              <a:t>2</a:t>
            </a:r>
            <a:r>
              <a:rPr lang="en-US" sz="1800" dirty="0">
                <a:effectLst/>
                <a:latin typeface="Arial" panose="020B0604020202020204" pitchFamily="34" charset="0"/>
                <a:ea typeface="Calibri" panose="020F0502020204030204" pitchFamily="34" charset="0"/>
                <a:cs typeface="Times New Roman" panose="02020603050405020304" pitchFamily="18" charset="0"/>
              </a:rPr>
              <a:t> and green hydrogen, etc.)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251460" lvl="0" indent="-342900">
              <a:lnSpc>
                <a:spcPct val="115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C2 and C3 derivatives specially the intermediates have huge demand growth and is currently met through imports.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251460" lvl="0" indent="-342900">
              <a:lnSpc>
                <a:spcPct val="115000"/>
              </a:lnSpc>
              <a:spcBef>
                <a:spcPts val="0"/>
              </a:spcBef>
              <a:spcAft>
                <a:spcPts val="80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Opportunities for strategic partnerships intended to secure feedstocks, imports of advantage feedstock (ethane/propane) based on demand aggregation from consumers, setting up on-purpose Propane Dehydrogenation (PDH) units, technology transfer opportunities to offer application-specific product and solutions are some of the immediate opportunities for investments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0CA530D-631F-4981-98F0-E6C07C67E1A3}" type="slidenum">
              <a:rPr lang="en-GB" smtClean="0"/>
              <a:t>8</a:t>
            </a:fld>
            <a:endParaRPr lang="en-GB"/>
          </a:p>
        </p:txBody>
      </p:sp>
    </p:spTree>
    <p:extLst>
      <p:ext uri="{BB962C8B-B14F-4D97-AF65-F5344CB8AC3E}">
        <p14:creationId xmlns:p14="http://schemas.microsoft.com/office/powerpoint/2010/main" val="1627408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62E92BD-A382-4F70-919E-AC4E04669A30}" type="slidenum">
              <a:rPr lang="en-IN" altLang="en-US" smtClean="0"/>
              <a:pPr/>
              <a:t>9</a:t>
            </a:fld>
            <a:endParaRPr lang="en-IN" altLang="en-US" dirty="0"/>
          </a:p>
        </p:txBody>
      </p:sp>
    </p:spTree>
    <p:extLst>
      <p:ext uri="{BB962C8B-B14F-4D97-AF65-F5344CB8AC3E}">
        <p14:creationId xmlns:p14="http://schemas.microsoft.com/office/powerpoint/2010/main" val="1845622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62E92BD-A382-4F70-919E-AC4E04669A30}" type="slidenum">
              <a:rPr lang="en-IN" altLang="en-US" smtClean="0"/>
              <a:pPr/>
              <a:t>10</a:t>
            </a:fld>
            <a:endParaRPr lang="en-IN" altLang="en-US" dirty="0"/>
          </a:p>
        </p:txBody>
      </p:sp>
    </p:spTree>
    <p:extLst>
      <p:ext uri="{BB962C8B-B14F-4D97-AF65-F5344CB8AC3E}">
        <p14:creationId xmlns:p14="http://schemas.microsoft.com/office/powerpoint/2010/main" val="3582320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1fac04dd9be_0_9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1fac04dd9be_0_9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3930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72299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251460">
              <a:lnSpc>
                <a:spcPct val="115000"/>
              </a:lnSpc>
              <a:spcBef>
                <a:spcPts val="0"/>
              </a:spcBef>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India’s manufacturing competitiveness is fuelled by progressive Govt Policy reforms and facilitating Govt initiatives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251460" lvl="0" indent="-342900">
              <a:lnSpc>
                <a:spcPct val="115000"/>
              </a:lnSpc>
              <a:spcBef>
                <a:spcPts val="0"/>
              </a:spcBef>
              <a:spcAft>
                <a:spcPts val="80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The Chemicals sector gets a critical support from the business environment, mainly because of very stable democracy India has. </a:t>
            </a:r>
          </a:p>
          <a:p>
            <a:pPr marL="0" marR="251460" lvl="0" indent="0">
              <a:lnSpc>
                <a:spcPct val="115000"/>
              </a:lnSpc>
              <a:spcBef>
                <a:spcPts val="0"/>
              </a:spcBef>
              <a:spcAft>
                <a:spcPts val="800"/>
              </a:spcAft>
              <a:buFont typeface="Symbol" panose="05050102010706020507" pitchFamily="18" charset="2"/>
              <a:buNone/>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342900" marR="251460" lvl="0" indent="-342900">
              <a:lnSpc>
                <a:spcPct val="115000"/>
              </a:lnSpc>
              <a:spcBef>
                <a:spcPts val="0"/>
              </a:spcBef>
              <a:spcAft>
                <a:spcPts val="80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The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labour</a:t>
            </a:r>
            <a:r>
              <a:rPr lang="en-US" sz="1800" dirty="0">
                <a:effectLst/>
                <a:latin typeface="Arial" panose="020B0604020202020204" pitchFamily="34" charset="0"/>
                <a:ea typeface="Calibri" panose="020F0502020204030204" pitchFamily="34" charset="0"/>
                <a:cs typeface="Times New Roman" panose="02020603050405020304" pitchFamily="18" charset="0"/>
              </a:rPr>
              <a:t> laws of the country have been transformed to benefit both – the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labour</a:t>
            </a:r>
            <a:r>
              <a:rPr lang="en-US" sz="1800" dirty="0">
                <a:effectLst/>
                <a:latin typeface="Arial" panose="020B0604020202020204" pitchFamily="34" charset="0"/>
                <a:ea typeface="Calibri" panose="020F0502020204030204" pitchFamily="34" charset="0"/>
                <a:cs typeface="Times New Roman" panose="02020603050405020304" pitchFamily="18" charset="0"/>
              </a:rPr>
              <a:t> with rewards and the industry with much lesser compliance burden.  </a:t>
            </a:r>
          </a:p>
          <a:p>
            <a:pPr marL="342900" marR="251460" lvl="0" indent="-342900">
              <a:lnSpc>
                <a:spcPct val="115000"/>
              </a:lnSpc>
              <a:spcBef>
                <a:spcPts val="0"/>
              </a:spcBef>
              <a:spcAft>
                <a:spcPts val="800"/>
              </a:spcAft>
              <a:buFont typeface="Symbol" panose="05050102010706020507" pitchFamily="18" charset="2"/>
              <a:buChar char=""/>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342900" marR="251460" lvl="0" indent="-342900">
              <a:lnSpc>
                <a:spcPct val="115000"/>
              </a:lnSpc>
              <a:spcBef>
                <a:spcPts val="0"/>
              </a:spcBef>
              <a:spcAft>
                <a:spcPts val="80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The businesses get boost also from the forward-looking business policies and improving quality of infrastructure. One of the best examples if the very competitive 15% Income Tax rates for the new manufacturing companies.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0CA530D-631F-4981-98F0-E6C07C67E1A3}" type="slidenum">
              <a:rPr lang="en-GB" smtClean="0"/>
              <a:t>27</a:t>
            </a:fld>
            <a:endParaRPr lang="en-GB"/>
          </a:p>
        </p:txBody>
      </p:sp>
    </p:spTree>
    <p:extLst>
      <p:ext uri="{BB962C8B-B14F-4D97-AF65-F5344CB8AC3E}">
        <p14:creationId xmlns:p14="http://schemas.microsoft.com/office/powerpoint/2010/main" val="449045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8F7642-DCB8-4FC2-28E9-AAE73C09929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xmlns="" id="{47A3B00D-A893-ECC8-2C22-FB43C3152E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xmlns="" id="{2F7CE708-04A7-30D9-80EA-7D836DCC4753}"/>
              </a:ext>
            </a:extLst>
          </p:cNvPr>
          <p:cNvSpPr>
            <a:spLocks noGrp="1"/>
          </p:cNvSpPr>
          <p:nvPr>
            <p:ph type="dt" sz="half" idx="10"/>
          </p:nvPr>
        </p:nvSpPr>
        <p:spPr/>
        <p:txBody>
          <a:bodyPr/>
          <a:lstStyle/>
          <a:p>
            <a:fld id="{239B019A-509F-4538-AA9D-466A9977E6BB}" type="datetimeFigureOut">
              <a:rPr lang="en-IN" smtClean="0"/>
              <a:t>08-05-2023</a:t>
            </a:fld>
            <a:endParaRPr lang="en-IN"/>
          </a:p>
        </p:txBody>
      </p:sp>
      <p:sp>
        <p:nvSpPr>
          <p:cNvPr id="5" name="Footer Placeholder 4">
            <a:extLst>
              <a:ext uri="{FF2B5EF4-FFF2-40B4-BE49-F238E27FC236}">
                <a16:creationId xmlns:a16="http://schemas.microsoft.com/office/drawing/2014/main" xmlns="" id="{E484FE2E-B249-B824-3C26-4486057D402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03C7B0A6-A11A-D030-CFF0-9232126DB4C3}"/>
              </a:ext>
            </a:extLst>
          </p:cNvPr>
          <p:cNvSpPr>
            <a:spLocks noGrp="1"/>
          </p:cNvSpPr>
          <p:nvPr>
            <p:ph type="sldNum" sz="quarter" idx="12"/>
          </p:nvPr>
        </p:nvSpPr>
        <p:spPr/>
        <p:txBody>
          <a:bodyPr/>
          <a:lstStyle/>
          <a:p>
            <a:fld id="{9E2F5D4A-D0A1-472F-862C-DF7781541B04}" type="slidenum">
              <a:rPr lang="en-IN" smtClean="0"/>
              <a:t>‹#›</a:t>
            </a:fld>
            <a:endParaRPr lang="en-IN"/>
          </a:p>
        </p:txBody>
      </p:sp>
    </p:spTree>
    <p:extLst>
      <p:ext uri="{BB962C8B-B14F-4D97-AF65-F5344CB8AC3E}">
        <p14:creationId xmlns:p14="http://schemas.microsoft.com/office/powerpoint/2010/main" val="777282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C01316-52C2-B67E-6E44-4712664453E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08E9C85D-297F-1FEE-CE5A-43657BA0A15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D373D308-7EBC-AB24-27C7-E6814B5297E6}"/>
              </a:ext>
            </a:extLst>
          </p:cNvPr>
          <p:cNvSpPr>
            <a:spLocks noGrp="1"/>
          </p:cNvSpPr>
          <p:nvPr>
            <p:ph type="dt" sz="half" idx="10"/>
          </p:nvPr>
        </p:nvSpPr>
        <p:spPr/>
        <p:txBody>
          <a:bodyPr/>
          <a:lstStyle/>
          <a:p>
            <a:fld id="{239B019A-509F-4538-AA9D-466A9977E6BB}" type="datetimeFigureOut">
              <a:rPr lang="en-IN" smtClean="0"/>
              <a:t>08-05-2023</a:t>
            </a:fld>
            <a:endParaRPr lang="en-IN"/>
          </a:p>
        </p:txBody>
      </p:sp>
      <p:sp>
        <p:nvSpPr>
          <p:cNvPr id="5" name="Footer Placeholder 4">
            <a:extLst>
              <a:ext uri="{FF2B5EF4-FFF2-40B4-BE49-F238E27FC236}">
                <a16:creationId xmlns:a16="http://schemas.microsoft.com/office/drawing/2014/main" xmlns="" id="{DFD70A15-4D88-5BA2-C610-08B0BB90006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B55C4C07-CE60-4AA6-9FBA-E71B92F52144}"/>
              </a:ext>
            </a:extLst>
          </p:cNvPr>
          <p:cNvSpPr>
            <a:spLocks noGrp="1"/>
          </p:cNvSpPr>
          <p:nvPr>
            <p:ph type="sldNum" sz="quarter" idx="12"/>
          </p:nvPr>
        </p:nvSpPr>
        <p:spPr/>
        <p:txBody>
          <a:bodyPr/>
          <a:lstStyle/>
          <a:p>
            <a:fld id="{9E2F5D4A-D0A1-472F-862C-DF7781541B04}" type="slidenum">
              <a:rPr lang="en-IN" smtClean="0"/>
              <a:t>‹#›</a:t>
            </a:fld>
            <a:endParaRPr lang="en-IN"/>
          </a:p>
        </p:txBody>
      </p:sp>
    </p:spTree>
    <p:extLst>
      <p:ext uri="{BB962C8B-B14F-4D97-AF65-F5344CB8AC3E}">
        <p14:creationId xmlns:p14="http://schemas.microsoft.com/office/powerpoint/2010/main" val="746284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B5FFFFE-7F01-7AC7-3E94-746599B5B16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D32F6853-65F8-2D0D-9F70-43FCB5031E4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0D2F0339-C51B-F13C-2897-0A483DC62F0E}"/>
              </a:ext>
            </a:extLst>
          </p:cNvPr>
          <p:cNvSpPr>
            <a:spLocks noGrp="1"/>
          </p:cNvSpPr>
          <p:nvPr>
            <p:ph type="dt" sz="half" idx="10"/>
          </p:nvPr>
        </p:nvSpPr>
        <p:spPr/>
        <p:txBody>
          <a:bodyPr/>
          <a:lstStyle/>
          <a:p>
            <a:fld id="{239B019A-509F-4538-AA9D-466A9977E6BB}" type="datetimeFigureOut">
              <a:rPr lang="en-IN" smtClean="0"/>
              <a:t>08-05-2023</a:t>
            </a:fld>
            <a:endParaRPr lang="en-IN"/>
          </a:p>
        </p:txBody>
      </p:sp>
      <p:sp>
        <p:nvSpPr>
          <p:cNvPr id="5" name="Footer Placeholder 4">
            <a:extLst>
              <a:ext uri="{FF2B5EF4-FFF2-40B4-BE49-F238E27FC236}">
                <a16:creationId xmlns:a16="http://schemas.microsoft.com/office/drawing/2014/main" xmlns="" id="{3CED2B32-9235-1B8B-E0B4-32AC8E58976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9CD2FFEC-5F4D-4E3A-5F80-6543169D7D0F}"/>
              </a:ext>
            </a:extLst>
          </p:cNvPr>
          <p:cNvSpPr>
            <a:spLocks noGrp="1"/>
          </p:cNvSpPr>
          <p:nvPr>
            <p:ph type="sldNum" sz="quarter" idx="12"/>
          </p:nvPr>
        </p:nvSpPr>
        <p:spPr/>
        <p:txBody>
          <a:bodyPr/>
          <a:lstStyle/>
          <a:p>
            <a:fld id="{9E2F5D4A-D0A1-472F-862C-DF7781541B04}" type="slidenum">
              <a:rPr lang="en-IN" smtClean="0"/>
              <a:t>‹#›</a:t>
            </a:fld>
            <a:endParaRPr lang="en-IN"/>
          </a:p>
        </p:txBody>
      </p:sp>
    </p:spTree>
    <p:extLst>
      <p:ext uri="{BB962C8B-B14F-4D97-AF65-F5344CB8AC3E}">
        <p14:creationId xmlns:p14="http://schemas.microsoft.com/office/powerpoint/2010/main" val="3151476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wo Content - Subtitle">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42913" y="430514"/>
            <a:ext cx="11306175" cy="502920"/>
          </a:xfrm>
        </p:spPr>
        <p:txBody>
          <a:bodyPr/>
          <a:lstStyle>
            <a:lvl1pPr>
              <a:defRPr/>
            </a:lvl1pPr>
          </a:lstStyle>
          <a:p>
            <a:r>
              <a:rPr lang="en-GB" dirty="0"/>
              <a:t>[Slide title]</a:t>
            </a:r>
          </a:p>
        </p:txBody>
      </p:sp>
      <p:sp>
        <p:nvSpPr>
          <p:cNvPr id="7" name="Subtitle 2">
            <a:extLst>
              <a:ext uri="{FF2B5EF4-FFF2-40B4-BE49-F238E27FC236}">
                <a16:creationId xmlns:a16="http://schemas.microsoft.com/office/drawing/2014/main" xmlns="" id="{32E0820E-E86A-4245-AF6A-000EBF442F6A}"/>
              </a:ext>
            </a:extLst>
          </p:cNvPr>
          <p:cNvSpPr>
            <a:spLocks noGrp="1"/>
          </p:cNvSpPr>
          <p:nvPr>
            <p:ph type="subTitle" idx="1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GB" dirty="0"/>
              <a:t>[Optional slide subtitle]</a:t>
            </a:r>
          </a:p>
        </p:txBody>
      </p:sp>
      <p:sp>
        <p:nvSpPr>
          <p:cNvPr id="3" name="Content Placeholder 2"/>
          <p:cNvSpPr>
            <a:spLocks noGrp="1"/>
          </p:cNvSpPr>
          <p:nvPr>
            <p:ph sz="half" idx="1"/>
          </p:nvPr>
        </p:nvSpPr>
        <p:spPr>
          <a:xfrm>
            <a:off x="442913" y="2103438"/>
            <a:ext cx="5473700" cy="4068761"/>
          </a:xfrm>
        </p:spPr>
        <p:txBody>
          <a:bodyPr/>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4" name="Content Placeholder 3"/>
          <p:cNvSpPr>
            <a:spLocks noGrp="1"/>
          </p:cNvSpPr>
          <p:nvPr>
            <p:ph sz="half" idx="2"/>
          </p:nvPr>
        </p:nvSpPr>
        <p:spPr>
          <a:xfrm>
            <a:off x="6275388" y="2103437"/>
            <a:ext cx="5473699" cy="4068761"/>
          </a:xfrm>
        </p:spPr>
        <p:txBody>
          <a:bodyPr/>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10" name="Slide Number Placeholder 9">
            <a:extLst>
              <a:ext uri="{FF2B5EF4-FFF2-40B4-BE49-F238E27FC236}">
                <a16:creationId xmlns:a16="http://schemas.microsoft.com/office/drawing/2014/main" xmlns="" id="{237C2736-5D81-4AA0-A319-FFA37E13F161}"/>
              </a:ext>
            </a:extLst>
          </p:cNvPr>
          <p:cNvSpPr>
            <a:spLocks noGrp="1"/>
          </p:cNvSpPr>
          <p:nvPr>
            <p:ph type="sldNum" sz="quarter" idx="19"/>
          </p:nvPr>
        </p:nvSpPr>
        <p:spPr>
          <a:xfrm>
            <a:off x="9984296" y="6492240"/>
            <a:ext cx="1764792" cy="137160"/>
          </a:xfrm>
          <a:prstGeom prst="rect">
            <a:avLst/>
          </a:prstGeom>
        </p:spPr>
        <p:txBody>
          <a:bodyPr vert="horz" lIns="0" tIns="0" rIns="0" bIns="0" rtlCol="0" anchor="b" anchorCtr="0">
            <a:noAutofit/>
          </a:bodyPr>
          <a:lstStyle>
            <a:lvl1pPr algn="r">
              <a:defRPr lang="en-US" smtClean="0"/>
            </a:lvl1pPr>
          </a:lstStyle>
          <a:p>
            <a:fld id="{0A8925AB-547F-4E71-95A8-E0D96377AB33}" type="slidenum">
              <a:rPr lang="en-US" smtClean="0"/>
              <a:pPr/>
              <a:t>‹#›</a:t>
            </a:fld>
            <a:endParaRPr lang="en-US" dirty="0"/>
          </a:p>
        </p:txBody>
      </p:sp>
      <p:sp>
        <p:nvSpPr>
          <p:cNvPr id="12" name="Presentation Footer">
            <a:extLst>
              <a:ext uri="{FF2B5EF4-FFF2-40B4-BE49-F238E27FC236}">
                <a16:creationId xmlns:a16="http://schemas.microsoft.com/office/drawing/2014/main" xmlns="" id="{C0C77648-F4FC-41A6-A1A9-AB2D0FAB3A39}"/>
              </a:ext>
            </a:extLst>
          </p:cNvPr>
          <p:cNvSpPr>
            <a:spLocks noGrp="1"/>
          </p:cNvSpPr>
          <p:nvPr>
            <p:ph type="ftr" sz="quarter" idx="3"/>
          </p:nvPr>
        </p:nvSpPr>
        <p:spPr>
          <a:xfrm>
            <a:off x="442913" y="6355080"/>
            <a:ext cx="1883568" cy="137160"/>
          </a:xfrm>
          <a:prstGeom prst="rect">
            <a:avLst/>
          </a:prstGeom>
        </p:spPr>
        <p:txBody>
          <a:bodyPr vert="horz" lIns="0" tIns="0" rIns="0" bIns="0" rtlCol="0" anchor="b" anchorCtr="0"/>
          <a:lstStyle>
            <a:lvl1pPr algn="l">
              <a:defRPr lang="en-US" sz="750" smtClean="0"/>
            </a:lvl1pPr>
          </a:lstStyle>
          <a:p>
            <a:r>
              <a:rPr lang="en-US" dirty="0"/>
              <a:t>Indian Chemical and Petrochemical Industry</a:t>
            </a:r>
          </a:p>
        </p:txBody>
      </p:sp>
    </p:spTree>
    <p:extLst>
      <p:ext uri="{BB962C8B-B14F-4D97-AF65-F5344CB8AC3E}">
        <p14:creationId xmlns:p14="http://schemas.microsoft.com/office/powerpoint/2010/main" val="3104083809"/>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E02CE3-2B2F-E111-A6ED-C7538F56DBA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E890EEF0-018F-66F5-4C72-2BC1B78A279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A910524B-3357-6686-3D4B-FACA3C512218}"/>
              </a:ext>
            </a:extLst>
          </p:cNvPr>
          <p:cNvSpPr>
            <a:spLocks noGrp="1"/>
          </p:cNvSpPr>
          <p:nvPr>
            <p:ph type="dt" sz="half" idx="10"/>
          </p:nvPr>
        </p:nvSpPr>
        <p:spPr/>
        <p:txBody>
          <a:bodyPr/>
          <a:lstStyle/>
          <a:p>
            <a:fld id="{239B019A-509F-4538-AA9D-466A9977E6BB}" type="datetimeFigureOut">
              <a:rPr lang="en-IN" smtClean="0"/>
              <a:t>08-05-2023</a:t>
            </a:fld>
            <a:endParaRPr lang="en-IN"/>
          </a:p>
        </p:txBody>
      </p:sp>
      <p:sp>
        <p:nvSpPr>
          <p:cNvPr id="5" name="Footer Placeholder 4">
            <a:extLst>
              <a:ext uri="{FF2B5EF4-FFF2-40B4-BE49-F238E27FC236}">
                <a16:creationId xmlns:a16="http://schemas.microsoft.com/office/drawing/2014/main" xmlns="" id="{1F97779F-C8AD-579F-9B07-6544314446D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A9271AF4-E8E8-46F6-DC06-E55ECB777F47}"/>
              </a:ext>
            </a:extLst>
          </p:cNvPr>
          <p:cNvSpPr>
            <a:spLocks noGrp="1"/>
          </p:cNvSpPr>
          <p:nvPr>
            <p:ph type="sldNum" sz="quarter" idx="12"/>
          </p:nvPr>
        </p:nvSpPr>
        <p:spPr/>
        <p:txBody>
          <a:bodyPr/>
          <a:lstStyle/>
          <a:p>
            <a:fld id="{9E2F5D4A-D0A1-472F-862C-DF7781541B04}" type="slidenum">
              <a:rPr lang="en-IN" smtClean="0"/>
              <a:t>‹#›</a:t>
            </a:fld>
            <a:endParaRPr lang="en-IN"/>
          </a:p>
        </p:txBody>
      </p:sp>
    </p:spTree>
    <p:extLst>
      <p:ext uri="{BB962C8B-B14F-4D97-AF65-F5344CB8AC3E}">
        <p14:creationId xmlns:p14="http://schemas.microsoft.com/office/powerpoint/2010/main" val="1755659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E61C70-F2FD-D046-BEDE-4CC4C9EDE2A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xmlns="" id="{0D725738-731E-CFE8-A6E8-D71F74E995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E34DCC22-1D80-5D4E-1F47-A6476AD90023}"/>
              </a:ext>
            </a:extLst>
          </p:cNvPr>
          <p:cNvSpPr>
            <a:spLocks noGrp="1"/>
          </p:cNvSpPr>
          <p:nvPr>
            <p:ph type="dt" sz="half" idx="10"/>
          </p:nvPr>
        </p:nvSpPr>
        <p:spPr/>
        <p:txBody>
          <a:bodyPr/>
          <a:lstStyle/>
          <a:p>
            <a:fld id="{239B019A-509F-4538-AA9D-466A9977E6BB}" type="datetimeFigureOut">
              <a:rPr lang="en-IN" smtClean="0"/>
              <a:t>08-05-2023</a:t>
            </a:fld>
            <a:endParaRPr lang="en-IN"/>
          </a:p>
        </p:txBody>
      </p:sp>
      <p:sp>
        <p:nvSpPr>
          <p:cNvPr id="5" name="Footer Placeholder 4">
            <a:extLst>
              <a:ext uri="{FF2B5EF4-FFF2-40B4-BE49-F238E27FC236}">
                <a16:creationId xmlns:a16="http://schemas.microsoft.com/office/drawing/2014/main" xmlns="" id="{1EA584BD-EFED-4C9B-BD86-FF3F8C3C9A9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7EC91011-1495-E07F-7961-42278443E851}"/>
              </a:ext>
            </a:extLst>
          </p:cNvPr>
          <p:cNvSpPr>
            <a:spLocks noGrp="1"/>
          </p:cNvSpPr>
          <p:nvPr>
            <p:ph type="sldNum" sz="quarter" idx="12"/>
          </p:nvPr>
        </p:nvSpPr>
        <p:spPr/>
        <p:txBody>
          <a:bodyPr/>
          <a:lstStyle/>
          <a:p>
            <a:fld id="{9E2F5D4A-D0A1-472F-862C-DF7781541B04}" type="slidenum">
              <a:rPr lang="en-IN" smtClean="0"/>
              <a:t>‹#›</a:t>
            </a:fld>
            <a:endParaRPr lang="en-IN"/>
          </a:p>
        </p:txBody>
      </p:sp>
    </p:spTree>
    <p:extLst>
      <p:ext uri="{BB962C8B-B14F-4D97-AF65-F5344CB8AC3E}">
        <p14:creationId xmlns:p14="http://schemas.microsoft.com/office/powerpoint/2010/main" val="3549155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00D57B-690D-73E0-3D2E-362D51890BD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AF3F9618-BEEA-735E-EA14-A26B2B7063E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xmlns="" id="{A19E46D9-4AE4-574C-4F95-A4377696767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xmlns="" id="{677CC5E1-2292-656E-9D3A-39E940CC7D35}"/>
              </a:ext>
            </a:extLst>
          </p:cNvPr>
          <p:cNvSpPr>
            <a:spLocks noGrp="1"/>
          </p:cNvSpPr>
          <p:nvPr>
            <p:ph type="dt" sz="half" idx="10"/>
          </p:nvPr>
        </p:nvSpPr>
        <p:spPr/>
        <p:txBody>
          <a:bodyPr/>
          <a:lstStyle/>
          <a:p>
            <a:fld id="{239B019A-509F-4538-AA9D-466A9977E6BB}" type="datetimeFigureOut">
              <a:rPr lang="en-IN" smtClean="0"/>
              <a:t>08-05-2023</a:t>
            </a:fld>
            <a:endParaRPr lang="en-IN"/>
          </a:p>
        </p:txBody>
      </p:sp>
      <p:sp>
        <p:nvSpPr>
          <p:cNvPr id="6" name="Footer Placeholder 5">
            <a:extLst>
              <a:ext uri="{FF2B5EF4-FFF2-40B4-BE49-F238E27FC236}">
                <a16:creationId xmlns:a16="http://schemas.microsoft.com/office/drawing/2014/main" xmlns="" id="{ACDA9E8E-C75F-B6E0-3C89-EEBA5911538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800EAE68-97E5-3820-6E8D-8EF4761CE686}"/>
              </a:ext>
            </a:extLst>
          </p:cNvPr>
          <p:cNvSpPr>
            <a:spLocks noGrp="1"/>
          </p:cNvSpPr>
          <p:nvPr>
            <p:ph type="sldNum" sz="quarter" idx="12"/>
          </p:nvPr>
        </p:nvSpPr>
        <p:spPr/>
        <p:txBody>
          <a:bodyPr/>
          <a:lstStyle/>
          <a:p>
            <a:fld id="{9E2F5D4A-D0A1-472F-862C-DF7781541B04}" type="slidenum">
              <a:rPr lang="en-IN" smtClean="0"/>
              <a:t>‹#›</a:t>
            </a:fld>
            <a:endParaRPr lang="en-IN"/>
          </a:p>
        </p:txBody>
      </p:sp>
    </p:spTree>
    <p:extLst>
      <p:ext uri="{BB962C8B-B14F-4D97-AF65-F5344CB8AC3E}">
        <p14:creationId xmlns:p14="http://schemas.microsoft.com/office/powerpoint/2010/main" val="1519230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59CF20-EC77-4BB3-1B30-FB60AFC661A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B4E260A2-8638-5AA9-25D0-36D4B614F0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453CAEEF-1B7C-F9B6-CC84-219247D3CA9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xmlns="" id="{C3F85754-1F9B-4121-EE92-3045BFD550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79765EA8-1D90-6F27-67B2-4F8DC2D588D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xmlns="" id="{DEEF33F8-36BD-ADED-35E5-BBAD17A32E00}"/>
              </a:ext>
            </a:extLst>
          </p:cNvPr>
          <p:cNvSpPr>
            <a:spLocks noGrp="1"/>
          </p:cNvSpPr>
          <p:nvPr>
            <p:ph type="dt" sz="half" idx="10"/>
          </p:nvPr>
        </p:nvSpPr>
        <p:spPr/>
        <p:txBody>
          <a:bodyPr/>
          <a:lstStyle/>
          <a:p>
            <a:fld id="{239B019A-509F-4538-AA9D-466A9977E6BB}" type="datetimeFigureOut">
              <a:rPr lang="en-IN" smtClean="0"/>
              <a:t>08-05-2023</a:t>
            </a:fld>
            <a:endParaRPr lang="en-IN"/>
          </a:p>
        </p:txBody>
      </p:sp>
      <p:sp>
        <p:nvSpPr>
          <p:cNvPr id="8" name="Footer Placeholder 7">
            <a:extLst>
              <a:ext uri="{FF2B5EF4-FFF2-40B4-BE49-F238E27FC236}">
                <a16:creationId xmlns:a16="http://schemas.microsoft.com/office/drawing/2014/main" xmlns="" id="{0FD4AF4E-B669-F4BB-6660-3F10E14D1C3B}"/>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xmlns="" id="{F6737382-86FC-7C64-9225-C599BACCB1FB}"/>
              </a:ext>
            </a:extLst>
          </p:cNvPr>
          <p:cNvSpPr>
            <a:spLocks noGrp="1"/>
          </p:cNvSpPr>
          <p:nvPr>
            <p:ph type="sldNum" sz="quarter" idx="12"/>
          </p:nvPr>
        </p:nvSpPr>
        <p:spPr/>
        <p:txBody>
          <a:bodyPr/>
          <a:lstStyle/>
          <a:p>
            <a:fld id="{9E2F5D4A-D0A1-472F-862C-DF7781541B04}" type="slidenum">
              <a:rPr lang="en-IN" smtClean="0"/>
              <a:t>‹#›</a:t>
            </a:fld>
            <a:endParaRPr lang="en-IN"/>
          </a:p>
        </p:txBody>
      </p:sp>
    </p:spTree>
    <p:extLst>
      <p:ext uri="{BB962C8B-B14F-4D97-AF65-F5344CB8AC3E}">
        <p14:creationId xmlns:p14="http://schemas.microsoft.com/office/powerpoint/2010/main" val="3149275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C8ECB7-3E6A-1004-2B34-997F98BE3F4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xmlns="" id="{E5641663-FAA1-AF14-FABB-BC176A7485B8}"/>
              </a:ext>
            </a:extLst>
          </p:cNvPr>
          <p:cNvSpPr>
            <a:spLocks noGrp="1"/>
          </p:cNvSpPr>
          <p:nvPr>
            <p:ph type="dt" sz="half" idx="10"/>
          </p:nvPr>
        </p:nvSpPr>
        <p:spPr/>
        <p:txBody>
          <a:bodyPr/>
          <a:lstStyle/>
          <a:p>
            <a:fld id="{239B019A-509F-4538-AA9D-466A9977E6BB}" type="datetimeFigureOut">
              <a:rPr lang="en-IN" smtClean="0"/>
              <a:t>08-05-2023</a:t>
            </a:fld>
            <a:endParaRPr lang="en-IN"/>
          </a:p>
        </p:txBody>
      </p:sp>
      <p:sp>
        <p:nvSpPr>
          <p:cNvPr id="4" name="Footer Placeholder 3">
            <a:extLst>
              <a:ext uri="{FF2B5EF4-FFF2-40B4-BE49-F238E27FC236}">
                <a16:creationId xmlns:a16="http://schemas.microsoft.com/office/drawing/2014/main" xmlns="" id="{85093840-60CB-CBEB-B655-7C2B0B058C95}"/>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xmlns="" id="{23F6E08D-6539-8410-1279-E9FE2EE1F787}"/>
              </a:ext>
            </a:extLst>
          </p:cNvPr>
          <p:cNvSpPr>
            <a:spLocks noGrp="1"/>
          </p:cNvSpPr>
          <p:nvPr>
            <p:ph type="sldNum" sz="quarter" idx="12"/>
          </p:nvPr>
        </p:nvSpPr>
        <p:spPr/>
        <p:txBody>
          <a:bodyPr/>
          <a:lstStyle/>
          <a:p>
            <a:fld id="{9E2F5D4A-D0A1-472F-862C-DF7781541B04}" type="slidenum">
              <a:rPr lang="en-IN" smtClean="0"/>
              <a:t>‹#›</a:t>
            </a:fld>
            <a:endParaRPr lang="en-IN"/>
          </a:p>
        </p:txBody>
      </p:sp>
    </p:spTree>
    <p:extLst>
      <p:ext uri="{BB962C8B-B14F-4D97-AF65-F5344CB8AC3E}">
        <p14:creationId xmlns:p14="http://schemas.microsoft.com/office/powerpoint/2010/main" val="1982543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4A30329-D655-08A3-81F7-C7A6D7A1E939}"/>
              </a:ext>
            </a:extLst>
          </p:cNvPr>
          <p:cNvSpPr>
            <a:spLocks noGrp="1"/>
          </p:cNvSpPr>
          <p:nvPr>
            <p:ph type="dt" sz="half" idx="10"/>
          </p:nvPr>
        </p:nvSpPr>
        <p:spPr/>
        <p:txBody>
          <a:bodyPr/>
          <a:lstStyle/>
          <a:p>
            <a:fld id="{239B019A-509F-4538-AA9D-466A9977E6BB}" type="datetimeFigureOut">
              <a:rPr lang="en-IN" smtClean="0"/>
              <a:t>08-05-2023</a:t>
            </a:fld>
            <a:endParaRPr lang="en-IN"/>
          </a:p>
        </p:txBody>
      </p:sp>
      <p:sp>
        <p:nvSpPr>
          <p:cNvPr id="3" name="Footer Placeholder 2">
            <a:extLst>
              <a:ext uri="{FF2B5EF4-FFF2-40B4-BE49-F238E27FC236}">
                <a16:creationId xmlns:a16="http://schemas.microsoft.com/office/drawing/2014/main" xmlns="" id="{8F580121-6718-D4FB-4BB5-9B03A90C6075}"/>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xmlns="" id="{04B1D638-1F9B-32E2-B79A-1EFFE1CB6A81}"/>
              </a:ext>
            </a:extLst>
          </p:cNvPr>
          <p:cNvSpPr>
            <a:spLocks noGrp="1"/>
          </p:cNvSpPr>
          <p:nvPr>
            <p:ph type="sldNum" sz="quarter" idx="12"/>
          </p:nvPr>
        </p:nvSpPr>
        <p:spPr/>
        <p:txBody>
          <a:bodyPr/>
          <a:lstStyle/>
          <a:p>
            <a:fld id="{9E2F5D4A-D0A1-472F-862C-DF7781541B04}" type="slidenum">
              <a:rPr lang="en-IN" smtClean="0"/>
              <a:t>‹#›</a:t>
            </a:fld>
            <a:endParaRPr lang="en-IN"/>
          </a:p>
        </p:txBody>
      </p:sp>
    </p:spTree>
    <p:extLst>
      <p:ext uri="{BB962C8B-B14F-4D97-AF65-F5344CB8AC3E}">
        <p14:creationId xmlns:p14="http://schemas.microsoft.com/office/powerpoint/2010/main" val="389516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CF8C54-291D-90E6-4121-161DA4AFB1F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FC97DB36-3B8B-EA5F-BDDF-F31F208669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xmlns="" id="{1A050852-9389-CD45-97E9-1DDBAED681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5CAAC3A7-3207-790B-CB0E-D5B6D929597B}"/>
              </a:ext>
            </a:extLst>
          </p:cNvPr>
          <p:cNvSpPr>
            <a:spLocks noGrp="1"/>
          </p:cNvSpPr>
          <p:nvPr>
            <p:ph type="dt" sz="half" idx="10"/>
          </p:nvPr>
        </p:nvSpPr>
        <p:spPr/>
        <p:txBody>
          <a:bodyPr/>
          <a:lstStyle/>
          <a:p>
            <a:fld id="{239B019A-509F-4538-AA9D-466A9977E6BB}" type="datetimeFigureOut">
              <a:rPr lang="en-IN" smtClean="0"/>
              <a:t>08-05-2023</a:t>
            </a:fld>
            <a:endParaRPr lang="en-IN"/>
          </a:p>
        </p:txBody>
      </p:sp>
      <p:sp>
        <p:nvSpPr>
          <p:cNvPr id="6" name="Footer Placeholder 5">
            <a:extLst>
              <a:ext uri="{FF2B5EF4-FFF2-40B4-BE49-F238E27FC236}">
                <a16:creationId xmlns:a16="http://schemas.microsoft.com/office/drawing/2014/main" xmlns="" id="{5E7126EB-C785-931F-6DD4-C59F4156C01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95898D52-7CBB-814F-1A84-BFC008509A2E}"/>
              </a:ext>
            </a:extLst>
          </p:cNvPr>
          <p:cNvSpPr>
            <a:spLocks noGrp="1"/>
          </p:cNvSpPr>
          <p:nvPr>
            <p:ph type="sldNum" sz="quarter" idx="12"/>
          </p:nvPr>
        </p:nvSpPr>
        <p:spPr/>
        <p:txBody>
          <a:bodyPr/>
          <a:lstStyle/>
          <a:p>
            <a:fld id="{9E2F5D4A-D0A1-472F-862C-DF7781541B04}" type="slidenum">
              <a:rPr lang="en-IN" smtClean="0"/>
              <a:t>‹#›</a:t>
            </a:fld>
            <a:endParaRPr lang="en-IN"/>
          </a:p>
        </p:txBody>
      </p:sp>
    </p:spTree>
    <p:extLst>
      <p:ext uri="{BB962C8B-B14F-4D97-AF65-F5344CB8AC3E}">
        <p14:creationId xmlns:p14="http://schemas.microsoft.com/office/powerpoint/2010/main" val="161928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F73837-0C6C-EE99-4BC9-F207F342FC2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xmlns="" id="{2A556820-7FA1-72B6-973F-8BC7629855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D14EF504-5D97-9CBC-F637-7AD5E9E5E0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F3D99F9E-4741-F031-0306-95A0066AF2F1}"/>
              </a:ext>
            </a:extLst>
          </p:cNvPr>
          <p:cNvSpPr>
            <a:spLocks noGrp="1"/>
          </p:cNvSpPr>
          <p:nvPr>
            <p:ph type="dt" sz="half" idx="10"/>
          </p:nvPr>
        </p:nvSpPr>
        <p:spPr/>
        <p:txBody>
          <a:bodyPr/>
          <a:lstStyle/>
          <a:p>
            <a:fld id="{239B019A-509F-4538-AA9D-466A9977E6BB}" type="datetimeFigureOut">
              <a:rPr lang="en-IN" smtClean="0"/>
              <a:t>08-05-2023</a:t>
            </a:fld>
            <a:endParaRPr lang="en-IN"/>
          </a:p>
        </p:txBody>
      </p:sp>
      <p:sp>
        <p:nvSpPr>
          <p:cNvPr id="6" name="Footer Placeholder 5">
            <a:extLst>
              <a:ext uri="{FF2B5EF4-FFF2-40B4-BE49-F238E27FC236}">
                <a16:creationId xmlns:a16="http://schemas.microsoft.com/office/drawing/2014/main" xmlns="" id="{20A0F7D3-7294-4BFE-260A-B5E9CEAC1C8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4A428C26-5354-1C55-17C5-B62E93E3F9B5}"/>
              </a:ext>
            </a:extLst>
          </p:cNvPr>
          <p:cNvSpPr>
            <a:spLocks noGrp="1"/>
          </p:cNvSpPr>
          <p:nvPr>
            <p:ph type="sldNum" sz="quarter" idx="12"/>
          </p:nvPr>
        </p:nvSpPr>
        <p:spPr/>
        <p:txBody>
          <a:bodyPr/>
          <a:lstStyle/>
          <a:p>
            <a:fld id="{9E2F5D4A-D0A1-472F-862C-DF7781541B04}" type="slidenum">
              <a:rPr lang="en-IN" smtClean="0"/>
              <a:t>‹#›</a:t>
            </a:fld>
            <a:endParaRPr lang="en-IN"/>
          </a:p>
        </p:txBody>
      </p:sp>
    </p:spTree>
    <p:extLst>
      <p:ext uri="{BB962C8B-B14F-4D97-AF65-F5344CB8AC3E}">
        <p14:creationId xmlns:p14="http://schemas.microsoft.com/office/powerpoint/2010/main" val="401507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10122DF-C040-ECBD-18BB-1839F32BB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14AA7B5A-982E-E86B-8561-4785C5468F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23639AD1-1B7A-4FAF-30C4-F0D0534D74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9B019A-509F-4538-AA9D-466A9977E6BB}" type="datetimeFigureOut">
              <a:rPr lang="en-IN" smtClean="0"/>
              <a:t>08-05-2023</a:t>
            </a:fld>
            <a:endParaRPr lang="en-IN"/>
          </a:p>
        </p:txBody>
      </p:sp>
      <p:sp>
        <p:nvSpPr>
          <p:cNvPr id="5" name="Footer Placeholder 4">
            <a:extLst>
              <a:ext uri="{FF2B5EF4-FFF2-40B4-BE49-F238E27FC236}">
                <a16:creationId xmlns:a16="http://schemas.microsoft.com/office/drawing/2014/main" xmlns="" id="{0EE8A30C-3119-1EDC-A84D-88587DC2F2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xmlns="" id="{B1C280DE-4DF1-72C8-5DD7-65277E1071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2F5D4A-D0A1-472F-862C-DF7781541B04}" type="slidenum">
              <a:rPr lang="en-IN" smtClean="0"/>
              <a:t>‹#›</a:t>
            </a:fld>
            <a:endParaRPr lang="en-IN"/>
          </a:p>
        </p:txBody>
      </p:sp>
    </p:spTree>
    <p:extLst>
      <p:ext uri="{BB962C8B-B14F-4D97-AF65-F5344CB8AC3E}">
        <p14:creationId xmlns:p14="http://schemas.microsoft.com/office/powerpoint/2010/main" val="198691500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chart" Target="../charts/chart1.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chart" Target="../charts/chart9.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ocl polypropylene plant - M&amp;I Labtech">
            <a:extLst>
              <a:ext uri="{FF2B5EF4-FFF2-40B4-BE49-F238E27FC236}">
                <a16:creationId xmlns:a16="http://schemas.microsoft.com/office/drawing/2014/main" xmlns="" id="{C491C39D-EBA2-5F11-2223-9848DFDCD36A}"/>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20000" r="2223" b="1"/>
          <a:stretch/>
        </p:blipFill>
        <p:spPr bwMode="auto">
          <a:xfrm>
            <a:off x="18" y="436427"/>
            <a:ext cx="12191983" cy="5985155"/>
          </a:xfrm>
          <a:prstGeom prst="rect">
            <a:avLst/>
          </a:prstGeom>
          <a:noFill/>
          <a:extLst>
            <a:ext uri="{909E8E84-426E-40DD-AFC4-6F175D3DCCD1}">
              <a14:hiddenFill xmlns:a14="http://schemas.microsoft.com/office/drawing/2010/main">
                <a:solidFill>
                  <a:srgbClr val="FFFFFF"/>
                </a:solidFill>
              </a14:hiddenFill>
            </a:ext>
          </a:extLst>
        </p:spPr>
      </p:pic>
      <p:sp>
        <p:nvSpPr>
          <p:cNvPr id="11" name="object 3">
            <a:extLst>
              <a:ext uri="{FF2B5EF4-FFF2-40B4-BE49-F238E27FC236}">
                <a16:creationId xmlns:a16="http://schemas.microsoft.com/office/drawing/2014/main" xmlns="" id="{88E48C73-041A-86D5-7B3F-36A3CED18B0F}"/>
              </a:ext>
            </a:extLst>
          </p:cNvPr>
          <p:cNvSpPr txBox="1"/>
          <p:nvPr/>
        </p:nvSpPr>
        <p:spPr>
          <a:xfrm>
            <a:off x="-1" y="3675080"/>
            <a:ext cx="12191983" cy="984244"/>
          </a:xfrm>
          <a:prstGeom prst="rect">
            <a:avLst/>
          </a:prstGeom>
          <a:solidFill>
            <a:schemeClr val="bg1"/>
          </a:solidFill>
          <a:ln w="19050">
            <a:solidFill>
              <a:schemeClr val="accent1"/>
            </a:solidFill>
          </a:ln>
        </p:spPr>
        <p:txBody>
          <a:bodyPr wrap="square" lIns="0" tIns="0" rIns="0" bIns="0">
            <a:spAutoFit/>
          </a:bodyPr>
          <a:lstStyle/>
          <a:p>
            <a:pPr marL="14777" algn="ctr" defTabSz="1063943">
              <a:lnSpc>
                <a:spcPts val="3811"/>
              </a:lnSpc>
              <a:defRPr/>
            </a:pPr>
            <a:endParaRPr lang="en-US" sz="6982" b="1" dirty="0">
              <a:solidFill>
                <a:prstClr val="black"/>
              </a:solidFill>
              <a:latin typeface="Arial"/>
              <a:cs typeface="Arial"/>
            </a:endParaRPr>
          </a:p>
          <a:p>
            <a:pPr marL="14777" algn="ctr" defTabSz="1063943">
              <a:lnSpc>
                <a:spcPts val="3811"/>
              </a:lnSpc>
              <a:defRPr/>
            </a:pPr>
            <a:r>
              <a:rPr lang="en-US" sz="4400" b="1" dirty="0">
                <a:latin typeface="Times New Roman" panose="02020603050405020304" pitchFamily="18" charset="0"/>
                <a:cs typeface="Times New Roman" panose="02020603050405020304" pitchFamily="18" charset="0"/>
              </a:rPr>
              <a:t>Unravelling The Tn Dollar Opportunity</a:t>
            </a:r>
            <a:endParaRPr sz="4400" b="1" dirty="0">
              <a:solidFill>
                <a:prstClr val="black"/>
              </a:solidFill>
              <a:latin typeface="Arial"/>
              <a:cs typeface="Arial"/>
            </a:endParaRPr>
          </a:p>
        </p:txBody>
      </p:sp>
      <p:pic>
        <p:nvPicPr>
          <p:cNvPr id="15368" name="Picture 8" descr="Download Ashok Stambh Logo 100% Free - AshokStambh">
            <a:extLst>
              <a:ext uri="{FF2B5EF4-FFF2-40B4-BE49-F238E27FC236}">
                <a16:creationId xmlns:a16="http://schemas.microsoft.com/office/drawing/2014/main" xmlns="" id="{AED7DC41-9BA2-BB33-3BEE-E307A905A9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9621" y="436419"/>
            <a:ext cx="2992742" cy="16834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C003C7F9-C727-3618-0245-F86B9CA3AE9B}"/>
              </a:ext>
            </a:extLst>
          </p:cNvPr>
          <p:cNvSpPr txBox="1"/>
          <p:nvPr/>
        </p:nvSpPr>
        <p:spPr>
          <a:xfrm>
            <a:off x="509837" y="5221244"/>
            <a:ext cx="11172305" cy="1200329"/>
          </a:xfrm>
          <a:prstGeom prst="rect">
            <a:avLst/>
          </a:prstGeom>
          <a:solidFill>
            <a:schemeClr val="accent6"/>
          </a:solidFill>
        </p:spPr>
        <p:txBody>
          <a:bodyPr wrap="square" rtlCol="0">
            <a:spAutoFit/>
          </a:bodyPr>
          <a:lstStyle/>
          <a:p>
            <a:r>
              <a:rPr lang="en-US" sz="2400" b="1" dirty="0" err="1"/>
              <a:t>Susanta</a:t>
            </a:r>
            <a:r>
              <a:rPr lang="en-US" sz="2400" b="1" dirty="0"/>
              <a:t> Kumar Purohit, Joint Secretary</a:t>
            </a:r>
          </a:p>
          <a:p>
            <a:r>
              <a:rPr lang="en-US" sz="2400" b="1" dirty="0"/>
              <a:t>Department of Chemicals and Petrochemicals</a:t>
            </a:r>
          </a:p>
          <a:p>
            <a:r>
              <a:rPr lang="en-US" sz="2400" b="1" dirty="0" err="1"/>
              <a:t>jschem-cpc@gov.in</a:t>
            </a:r>
            <a:endParaRPr lang="en-US" sz="2400" b="1" dirty="0"/>
          </a:p>
        </p:txBody>
      </p:sp>
    </p:spTree>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545C65-DCD2-4FC3-9BED-3D79E8ED2FD5}" type="slidenum">
              <a:rPr lang="en-IN" altLang="en-US" smtClean="0">
                <a:latin typeface="Times New Roman" panose="02020603050405020304" pitchFamily="18" charset="0"/>
                <a:cs typeface="Times New Roman" panose="02020603050405020304" pitchFamily="18" charset="0"/>
              </a:rPr>
              <a:pPr/>
              <a:t>10</a:t>
            </a:fld>
            <a:endParaRPr lang="en-IN" altLang="en-US" dirty="0">
              <a:latin typeface="Times New Roman" panose="02020603050405020304" pitchFamily="18" charset="0"/>
              <a:cs typeface="Times New Roman" panose="02020603050405020304" pitchFamily="18" charset="0"/>
            </a:endParaRPr>
          </a:p>
        </p:txBody>
      </p:sp>
      <p:sp>
        <p:nvSpPr>
          <p:cNvPr id="7" name="Rectangle 6"/>
          <p:cNvSpPr/>
          <p:nvPr/>
        </p:nvSpPr>
        <p:spPr>
          <a:xfrm>
            <a:off x="209822" y="77741"/>
            <a:ext cx="11810550" cy="523220"/>
          </a:xfrm>
          <a:prstGeom prst="rect">
            <a:avLst/>
          </a:prstGeom>
          <a:solidFill>
            <a:schemeClr val="accent2"/>
          </a:solidFill>
        </p:spPr>
        <p:txBody>
          <a:bodyPr wrap="square">
            <a:spAutoFit/>
          </a:bodyPr>
          <a:lstStyle/>
          <a:p>
            <a:pPr algn="ctr" defTabSz="761316">
              <a:defRPr/>
            </a:pPr>
            <a:r>
              <a:rPr lang="en-IN" sz="2800" b="1" dirty="0">
                <a:solidFill>
                  <a:schemeClr val="bg1"/>
                </a:solidFill>
                <a:latin typeface="Times New Roman" panose="02020603050405020304" pitchFamily="18" charset="0"/>
                <a:cs typeface="Times New Roman" panose="02020603050405020304" pitchFamily="18" charset="0"/>
              </a:rPr>
              <a:t>Future Demand in major Petrochemicals </a:t>
            </a:r>
            <a:endParaRPr lang="en-IN" sz="44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10" name="Content Placeholder 3">
            <a:extLst>
              <a:ext uri="{FF2B5EF4-FFF2-40B4-BE49-F238E27FC236}">
                <a16:creationId xmlns:a16="http://schemas.microsoft.com/office/drawing/2014/main" xmlns="" id="{5D44D824-394A-E3C9-543D-51792C8C732E}"/>
              </a:ext>
            </a:extLst>
          </p:cNvPr>
          <p:cNvGraphicFramePr>
            <a:graphicFrameLocks/>
          </p:cNvGraphicFramePr>
          <p:nvPr>
            <p:extLst>
              <p:ext uri="{D42A27DB-BD31-4B8C-83A1-F6EECF244321}">
                <p14:modId xmlns:p14="http://schemas.microsoft.com/office/powerpoint/2010/main" val="1978766495"/>
              </p:ext>
            </p:extLst>
          </p:nvPr>
        </p:nvGraphicFramePr>
        <p:xfrm>
          <a:off x="390797" y="952500"/>
          <a:ext cx="11353528" cy="5403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2032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D4D2E7-6107-E147-68F6-63465EEB19AC}"/>
              </a:ext>
            </a:extLst>
          </p:cNvPr>
          <p:cNvSpPr>
            <a:spLocks noGrp="1"/>
          </p:cNvSpPr>
          <p:nvPr>
            <p:ph type="title"/>
          </p:nvPr>
        </p:nvSpPr>
        <p:spPr>
          <a:xfrm>
            <a:off x="277771" y="2074361"/>
            <a:ext cx="2752354" cy="2709275"/>
          </a:xfrm>
          <a:prstGeom prst="ellipse">
            <a:avLst/>
          </a:prstGeom>
          <a:solidFill>
            <a:schemeClr val="accent2">
              <a:lumMod val="7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3200" b="1" kern="1200" dirty="0">
                <a:solidFill>
                  <a:schemeClr val="bg1"/>
                </a:solidFill>
                <a:latin typeface="Times New Roman" panose="02020603050405020304" pitchFamily="18" charset="0"/>
                <a:cs typeface="Times New Roman" panose="02020603050405020304" pitchFamily="18" charset="0"/>
              </a:rPr>
              <a:t>Strategy to </a:t>
            </a:r>
            <a:r>
              <a:rPr lang="en-US" sz="3200" b="1" dirty="0">
                <a:solidFill>
                  <a:schemeClr val="bg1"/>
                </a:solidFill>
                <a:latin typeface="Times New Roman" panose="02020603050405020304" pitchFamily="18" charset="0"/>
                <a:cs typeface="Times New Roman" panose="02020603050405020304" pitchFamily="18" charset="0"/>
              </a:rPr>
              <a:t>F</a:t>
            </a:r>
            <a:r>
              <a:rPr lang="en-US" sz="3200" b="1" kern="1200" dirty="0">
                <a:solidFill>
                  <a:schemeClr val="bg1"/>
                </a:solidFill>
                <a:latin typeface="Times New Roman" panose="02020603050405020304" pitchFamily="18" charset="0"/>
                <a:cs typeface="Times New Roman" panose="02020603050405020304" pitchFamily="18" charset="0"/>
              </a:rPr>
              <a:t>acilitate Growth </a:t>
            </a:r>
          </a:p>
        </p:txBody>
      </p:sp>
      <p:graphicFrame>
        <p:nvGraphicFramePr>
          <p:cNvPr id="14" name="Content Placeholder 2">
            <a:extLst>
              <a:ext uri="{FF2B5EF4-FFF2-40B4-BE49-F238E27FC236}">
                <a16:creationId xmlns:a16="http://schemas.microsoft.com/office/drawing/2014/main" xmlns="" id="{08CB5D39-028E-329F-E6A2-6CC0A54FE461}"/>
              </a:ext>
            </a:extLst>
          </p:cNvPr>
          <p:cNvGraphicFramePr>
            <a:graphicFrameLocks noGrp="1"/>
          </p:cNvGraphicFramePr>
          <p:nvPr>
            <p:ph idx="1"/>
            <p:extLst>
              <p:ext uri="{D42A27DB-BD31-4B8C-83A1-F6EECF244321}">
                <p14:modId xmlns:p14="http://schemas.microsoft.com/office/powerpoint/2010/main" val="702181067"/>
              </p:ext>
            </p:extLst>
          </p:nvPr>
        </p:nvGraphicFramePr>
        <p:xfrm>
          <a:off x="2720050" y="1"/>
          <a:ext cx="9471949" cy="328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7" name="Content Placeholder 2">
            <a:extLst>
              <a:ext uri="{FF2B5EF4-FFF2-40B4-BE49-F238E27FC236}">
                <a16:creationId xmlns:a16="http://schemas.microsoft.com/office/drawing/2014/main" xmlns="" id="{08CB5D39-028E-329F-E6A2-6CC0A54FE461}"/>
              </a:ext>
            </a:extLst>
          </p:cNvPr>
          <p:cNvGraphicFramePr>
            <a:graphicFrameLocks/>
          </p:cNvGraphicFramePr>
          <p:nvPr>
            <p:extLst>
              <p:ext uri="{D42A27DB-BD31-4B8C-83A1-F6EECF244321}">
                <p14:modId xmlns:p14="http://schemas.microsoft.com/office/powerpoint/2010/main" val="2720193789"/>
              </p:ext>
            </p:extLst>
          </p:nvPr>
        </p:nvGraphicFramePr>
        <p:xfrm>
          <a:off x="2720049" y="3286665"/>
          <a:ext cx="9471949" cy="32866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14569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normAutofit fontScale="90000"/>
          </a:bodyPr>
          <a:lstStyle/>
          <a:p>
            <a:r>
              <a:rPr lang="en-GB" b="1" dirty="0">
                <a:latin typeface="Times" pitchFamily="18" charset="0"/>
              </a:rPr>
              <a:t>Revision of Basic Custom Duty has been made on the following chemicals and petrochemicals</a:t>
            </a:r>
            <a:endParaRPr lang="en-IN" dirty="0">
              <a:latin typeface="Times"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15586149"/>
              </p:ext>
            </p:extLst>
          </p:nvPr>
        </p:nvGraphicFramePr>
        <p:xfrm>
          <a:off x="748682" y="2345814"/>
          <a:ext cx="10605118" cy="2065593"/>
        </p:xfrm>
        <a:graphic>
          <a:graphicData uri="http://schemas.openxmlformats.org/drawingml/2006/table">
            <a:tbl>
              <a:tblPr firstRow="1" bandRow="1">
                <a:tableStyleId>{21E4AEA4-8DFA-4A89-87EB-49C32662AFE0}</a:tableStyleId>
              </a:tblPr>
              <a:tblGrid>
                <a:gridCol w="5385048">
                  <a:extLst>
                    <a:ext uri="{9D8B030D-6E8A-4147-A177-3AD203B41FA5}">
                      <a16:colId xmlns:a16="http://schemas.microsoft.com/office/drawing/2014/main" xmlns="" val="2288316918"/>
                    </a:ext>
                  </a:extLst>
                </a:gridCol>
                <a:gridCol w="2760955">
                  <a:extLst>
                    <a:ext uri="{9D8B030D-6E8A-4147-A177-3AD203B41FA5}">
                      <a16:colId xmlns:a16="http://schemas.microsoft.com/office/drawing/2014/main" xmlns="" val="641067998"/>
                    </a:ext>
                  </a:extLst>
                </a:gridCol>
                <a:gridCol w="2459115">
                  <a:extLst>
                    <a:ext uri="{9D8B030D-6E8A-4147-A177-3AD203B41FA5}">
                      <a16:colId xmlns:a16="http://schemas.microsoft.com/office/drawing/2014/main" xmlns="" val="3433782385"/>
                    </a:ext>
                  </a:extLst>
                </a:gridCol>
              </a:tblGrid>
              <a:tr h="0">
                <a:tc>
                  <a:txBody>
                    <a:bodyPr/>
                    <a:lstStyle/>
                    <a:p>
                      <a:pPr>
                        <a:lnSpc>
                          <a:spcPct val="107000"/>
                        </a:lnSpc>
                        <a:spcAft>
                          <a:spcPts val="0"/>
                        </a:spcAft>
                      </a:pPr>
                      <a:r>
                        <a:rPr lang="en-GB" sz="2000" dirty="0">
                          <a:solidFill>
                            <a:schemeClr val="tx1"/>
                          </a:solidFill>
                          <a:effectLst/>
                          <a:latin typeface="Times" pitchFamily="18" charset="0"/>
                        </a:rPr>
                        <a:t>Chemicals</a:t>
                      </a:r>
                      <a:endParaRPr lang="en-IN" sz="2000" dirty="0">
                        <a:solidFill>
                          <a:schemeClr val="tx1"/>
                        </a:solidFill>
                        <a:effectLst/>
                        <a:latin typeface="Times" pitchFamily="18"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800"/>
                        </a:spcAft>
                      </a:pPr>
                      <a:r>
                        <a:rPr lang="en-IN" sz="2400" dirty="0">
                          <a:solidFill>
                            <a:schemeClr val="tx1"/>
                          </a:solidFill>
                          <a:effectLst/>
                          <a:latin typeface="Times" pitchFamily="18" charset="0"/>
                        </a:rPr>
                        <a:t>Rate of duty as per budget statement </a:t>
                      </a:r>
                      <a:endParaRPr lang="en-IN" sz="2000" dirty="0">
                        <a:solidFill>
                          <a:schemeClr val="tx1"/>
                        </a:solidFill>
                        <a:effectLst/>
                        <a:latin typeface="Times"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IN"/>
                    </a:p>
                  </a:txBody>
                  <a:tcPr/>
                </a:tc>
                <a:extLst>
                  <a:ext uri="{0D108BD9-81ED-4DB2-BD59-A6C34878D82A}">
                    <a16:rowId xmlns:a16="http://schemas.microsoft.com/office/drawing/2014/main" xmlns="" val="3518620103"/>
                  </a:ext>
                </a:extLst>
              </a:tr>
              <a:tr h="377505">
                <a:tc>
                  <a:txBody>
                    <a:bodyPr/>
                    <a:lstStyle/>
                    <a:p>
                      <a:pPr>
                        <a:lnSpc>
                          <a:spcPct val="107000"/>
                        </a:lnSpc>
                        <a:spcAft>
                          <a:spcPts val="0"/>
                        </a:spcAft>
                      </a:pPr>
                      <a:r>
                        <a:rPr lang="en-IN" sz="2400" dirty="0">
                          <a:effectLst/>
                          <a:latin typeface="Times" pitchFamily="18" charset="0"/>
                        </a:rPr>
                        <a:t> </a:t>
                      </a:r>
                      <a:endParaRPr lang="en-IN" sz="2000" dirty="0">
                        <a:effectLst/>
                        <a:latin typeface="Times"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2400" b="1" dirty="0">
                          <a:effectLst/>
                          <a:latin typeface="Times" pitchFamily="18" charset="0"/>
                        </a:rPr>
                        <a:t>From </a:t>
                      </a:r>
                      <a:endParaRPr lang="en-IN" sz="2000" b="1" dirty="0">
                        <a:effectLst/>
                        <a:latin typeface="Times"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IN" sz="2400" b="1" dirty="0">
                          <a:effectLst/>
                          <a:latin typeface="Times" pitchFamily="18" charset="0"/>
                        </a:rPr>
                        <a:t>To </a:t>
                      </a:r>
                      <a:endParaRPr lang="en-IN" sz="2000" b="1" dirty="0">
                        <a:effectLst/>
                        <a:latin typeface="Times"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986396370"/>
                  </a:ext>
                </a:extLst>
              </a:tr>
              <a:tr h="817202">
                <a:tc>
                  <a:txBody>
                    <a:bodyPr/>
                    <a:lstStyle/>
                    <a:p>
                      <a:pPr>
                        <a:lnSpc>
                          <a:spcPct val="107000"/>
                        </a:lnSpc>
                        <a:spcAft>
                          <a:spcPts val="0"/>
                        </a:spcAft>
                      </a:pPr>
                      <a:r>
                        <a:rPr lang="en-IN" sz="2400" dirty="0">
                          <a:effectLst/>
                          <a:latin typeface="Times" pitchFamily="18" charset="0"/>
                        </a:rPr>
                        <a:t>Crude glycerine used for manufacturing </a:t>
                      </a:r>
                      <a:r>
                        <a:rPr lang="en-IN" sz="2400" dirty="0" err="1">
                          <a:effectLst/>
                          <a:latin typeface="Times" pitchFamily="18" charset="0"/>
                        </a:rPr>
                        <a:t>Epicholorohydrin</a:t>
                      </a:r>
                      <a:endParaRPr lang="en-IN" sz="2000" dirty="0">
                        <a:effectLst/>
                        <a:latin typeface="Times"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2400" dirty="0">
                          <a:effectLst/>
                          <a:latin typeface="Times" pitchFamily="18" charset="0"/>
                        </a:rPr>
                        <a:t>7.5%</a:t>
                      </a:r>
                      <a:endParaRPr lang="en-IN" sz="2000" dirty="0">
                        <a:effectLst/>
                        <a:latin typeface="Times"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IN" sz="2400">
                          <a:effectLst/>
                          <a:latin typeface="Times" pitchFamily="18" charset="0"/>
                        </a:rPr>
                        <a:t>2.5%</a:t>
                      </a:r>
                      <a:endParaRPr lang="en-IN" sz="2000">
                        <a:effectLst/>
                        <a:latin typeface="Times"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274771723"/>
                  </a:ext>
                </a:extLst>
              </a:tr>
              <a:tr h="465689">
                <a:tc>
                  <a:txBody>
                    <a:bodyPr/>
                    <a:lstStyle/>
                    <a:p>
                      <a:pPr>
                        <a:lnSpc>
                          <a:spcPct val="107000"/>
                        </a:lnSpc>
                        <a:spcAft>
                          <a:spcPts val="0"/>
                        </a:spcAft>
                      </a:pPr>
                      <a:r>
                        <a:rPr lang="en-IN" sz="2400" dirty="0">
                          <a:effectLst/>
                          <a:latin typeface="Times" pitchFamily="18" charset="0"/>
                        </a:rPr>
                        <a:t>Acid Grade Fluorspar</a:t>
                      </a:r>
                      <a:endParaRPr lang="en-IN" sz="2000" dirty="0">
                        <a:effectLst/>
                        <a:latin typeface="Times"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2400" dirty="0">
                          <a:effectLst/>
                          <a:latin typeface="Times" pitchFamily="18" charset="0"/>
                        </a:rPr>
                        <a:t>5%</a:t>
                      </a:r>
                      <a:endParaRPr lang="en-IN" sz="2000" dirty="0">
                        <a:effectLst/>
                        <a:latin typeface="Times"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IN" sz="2400" dirty="0">
                          <a:effectLst/>
                          <a:latin typeface="Times" pitchFamily="18" charset="0"/>
                        </a:rPr>
                        <a:t>2.5%</a:t>
                      </a:r>
                      <a:endParaRPr lang="en-IN" sz="2000" dirty="0">
                        <a:effectLst/>
                        <a:latin typeface="Times"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381178352"/>
                  </a:ext>
                </a:extLst>
              </a:tr>
            </a:tbl>
          </a:graphicData>
        </a:graphic>
      </p:graphicFrame>
    </p:spTree>
    <p:extLst>
      <p:ext uri="{BB962C8B-B14F-4D97-AF65-F5344CB8AC3E}">
        <p14:creationId xmlns:p14="http://schemas.microsoft.com/office/powerpoint/2010/main" val="2033794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855" y="989347"/>
            <a:ext cx="11674763" cy="5106653"/>
          </a:xfrm>
        </p:spPr>
        <p:txBody>
          <a:bodyPr>
            <a:normAutofit/>
          </a:bodyPr>
          <a:lstStyle/>
          <a:p>
            <a:pPr algn="just">
              <a:lnSpc>
                <a:spcPct val="150000"/>
              </a:lnSpc>
              <a:buFont typeface="Wingdings" panose="05000000000000000000" pitchFamily="2" charset="2"/>
              <a:buChar char="v"/>
            </a:pPr>
            <a:r>
              <a:rPr lang="en-GB" sz="1600" dirty="0">
                <a:latin typeface="Times New Roman" panose="02020603050405020304" pitchFamily="18" charset="0"/>
                <a:cs typeface="Times New Roman" panose="02020603050405020304" pitchFamily="18" charset="0"/>
              </a:rPr>
              <a:t>So far 61 BIS Standards Chemicals and Petrochemicals have been notified by Quality Control Orders.</a:t>
            </a:r>
          </a:p>
          <a:p>
            <a:pPr algn="just">
              <a:lnSpc>
                <a:spcPct val="150000"/>
              </a:lnSpc>
              <a:buFont typeface="Wingdings" panose="05000000000000000000" pitchFamily="2" charset="2"/>
              <a:buChar char="v"/>
            </a:pPr>
            <a:r>
              <a:rPr lang="en-GB" sz="1600" dirty="0">
                <a:latin typeface="Times New Roman" panose="02020603050405020304" pitchFamily="18" charset="0"/>
                <a:cs typeface="Times New Roman" panose="02020603050405020304" pitchFamily="18" charset="0"/>
              </a:rPr>
              <a:t>There are about 11,000 chemicals to be brought under QCOs.</a:t>
            </a:r>
          </a:p>
          <a:p>
            <a:pPr algn="just">
              <a:lnSpc>
                <a:spcPct val="150000"/>
              </a:lnSpc>
              <a:buFont typeface="Wingdings" panose="05000000000000000000" pitchFamily="2" charset="2"/>
              <a:buChar char="v"/>
            </a:pPr>
            <a:r>
              <a:rPr lang="en-GB" sz="1600" dirty="0">
                <a:latin typeface="Times New Roman" panose="02020603050405020304" pitchFamily="18" charset="0"/>
                <a:cs typeface="Times New Roman" panose="02020603050405020304" pitchFamily="18" charset="0"/>
              </a:rPr>
              <a:t>The Department is working for QCO for chemicals covered in International Conventions (135), Manufacturers, Storage and Import of Hazardous Chemicals (MSIHC) Rules, 1989 (684), List provided by D/o Consumer Affairs (93) in the first phase.</a:t>
            </a:r>
          </a:p>
          <a:p>
            <a:pPr algn="just">
              <a:lnSpc>
                <a:spcPct val="150000"/>
              </a:lnSpc>
              <a:buFont typeface="Wingdings" panose="05000000000000000000" pitchFamily="2" charset="2"/>
              <a:buChar char="v"/>
            </a:pPr>
            <a:r>
              <a:rPr lang="en-GB" sz="1600" dirty="0">
                <a:latin typeface="Times New Roman" panose="02020603050405020304" pitchFamily="18" charset="0"/>
                <a:cs typeface="Times New Roman" panose="02020603050405020304" pitchFamily="18" charset="0"/>
              </a:rPr>
              <a:t>BIS standards are not available at present for majority of chemicals.</a:t>
            </a:r>
          </a:p>
          <a:p>
            <a:pPr algn="just">
              <a:lnSpc>
                <a:spcPct val="150000"/>
              </a:lnSpc>
              <a:buFont typeface="Wingdings" panose="05000000000000000000" pitchFamily="2" charset="2"/>
              <a:buChar char="v"/>
            </a:pPr>
            <a:r>
              <a:rPr lang="en-GB" sz="1600" dirty="0">
                <a:latin typeface="Times New Roman" panose="02020603050405020304" pitchFamily="18" charset="0"/>
                <a:cs typeface="Times New Roman" panose="02020603050405020304" pitchFamily="18" charset="0"/>
              </a:rPr>
              <a:t>To expedite the notification of QCO- Where no relevant standard of any chemicals has been laid down by BIS, such chemicals if conformed to standards laid down the international organisation for standardisation (ISO), or any other internationally recognised body like ASTM/CIPAC/ </a:t>
            </a:r>
            <a:r>
              <a:rPr lang="en-GB" sz="1600" dirty="0" err="1">
                <a:latin typeface="Times New Roman" panose="02020603050405020304" pitchFamily="18" charset="0"/>
                <a:cs typeface="Times New Roman" panose="02020603050405020304" pitchFamily="18" charset="0"/>
              </a:rPr>
              <a:t>pharmacopoeial</a:t>
            </a:r>
            <a:r>
              <a:rPr lang="en-GB" sz="1600" dirty="0">
                <a:latin typeface="Times New Roman" panose="02020603050405020304" pitchFamily="18" charset="0"/>
                <a:cs typeface="Times New Roman" panose="02020603050405020304" pitchFamily="18" charset="0"/>
              </a:rPr>
              <a:t> etc. may be accepted by BIS on “as such basis”.</a:t>
            </a:r>
          </a:p>
        </p:txBody>
      </p:sp>
      <p:sp>
        <p:nvSpPr>
          <p:cNvPr id="4" name="Rectangle 3"/>
          <p:cNvSpPr/>
          <p:nvPr/>
        </p:nvSpPr>
        <p:spPr>
          <a:xfrm>
            <a:off x="267855" y="139008"/>
            <a:ext cx="11674763" cy="683264"/>
          </a:xfrm>
          <a:prstGeom prst="rect">
            <a:avLst/>
          </a:prstGeom>
          <a:solidFill>
            <a:schemeClr val="accent5"/>
          </a:solidFill>
        </p:spPr>
        <p:style>
          <a:lnRef idx="2">
            <a:schemeClr val="accent6"/>
          </a:lnRef>
          <a:fillRef idx="1">
            <a:schemeClr val="lt1"/>
          </a:fillRef>
          <a:effectRef idx="0">
            <a:schemeClr val="accent6"/>
          </a:effectRef>
          <a:fontRef idx="minor">
            <a:schemeClr val="dk1"/>
          </a:fontRef>
        </p:style>
        <p:txBody>
          <a:bodyPr wrap="square">
            <a:spAutoFit/>
          </a:bodyPr>
          <a:lstStyle/>
          <a:p>
            <a:pPr algn="ctr" defTabSz="797997" eaLnBrk="0" fontAlgn="base" hangingPunct="0">
              <a:spcBef>
                <a:spcPct val="0"/>
              </a:spcBef>
              <a:spcAft>
                <a:spcPct val="0"/>
              </a:spcAft>
            </a:pPr>
            <a:r>
              <a:rPr lang="en-IN" sz="3840" b="1" dirty="0">
                <a:solidFill>
                  <a:schemeClr val="bg1"/>
                </a:solidFill>
                <a:latin typeface="Times New Roman" panose="02020603050405020304" pitchFamily="18" charset="0"/>
                <a:cs typeface="Times New Roman" panose="02020603050405020304" pitchFamily="18" charset="0"/>
              </a:rPr>
              <a:t>Quality Control Orders</a:t>
            </a:r>
          </a:p>
        </p:txBody>
      </p:sp>
    </p:spTree>
    <p:extLst>
      <p:ext uri="{BB962C8B-B14F-4D97-AF65-F5344CB8AC3E}">
        <p14:creationId xmlns:p14="http://schemas.microsoft.com/office/powerpoint/2010/main" val="1701831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564" y="116552"/>
            <a:ext cx="11689289" cy="816322"/>
          </a:xfrm>
          <a:solidFill>
            <a:schemeClr val="accent5"/>
          </a:solidFill>
        </p:spPr>
        <p:txBody>
          <a:bodyPr>
            <a:normAutofit/>
          </a:bodyPr>
          <a:lstStyle/>
          <a:p>
            <a:pPr algn="ctr"/>
            <a:r>
              <a:rPr lang="en-GB" sz="3600" b="1" dirty="0">
                <a:solidFill>
                  <a:schemeClr val="bg1"/>
                </a:solidFill>
                <a:latin typeface="Times" pitchFamily="18" charset="0"/>
              </a:rPr>
              <a:t>Creation of new HS Codes</a:t>
            </a:r>
            <a:endParaRPr lang="en-IN" sz="3600" b="1" dirty="0">
              <a:solidFill>
                <a:schemeClr val="bg1"/>
              </a:solidFill>
              <a:latin typeface="Times" pitchFamily="18" charset="0"/>
            </a:endParaRPr>
          </a:p>
        </p:txBody>
      </p:sp>
      <p:sp>
        <p:nvSpPr>
          <p:cNvPr id="3" name="Content Placeholder 2"/>
          <p:cNvSpPr>
            <a:spLocks noGrp="1"/>
          </p:cNvSpPr>
          <p:nvPr>
            <p:ph idx="1"/>
          </p:nvPr>
        </p:nvSpPr>
        <p:spPr>
          <a:xfrm>
            <a:off x="295563" y="1081461"/>
            <a:ext cx="11689289" cy="5005303"/>
          </a:xfrm>
        </p:spPr>
        <p:txBody>
          <a:bodyPr>
            <a:normAutofit lnSpcReduction="10000"/>
          </a:bodyPr>
          <a:lstStyle/>
          <a:p>
            <a:pPr algn="just">
              <a:lnSpc>
                <a:spcPct val="150000"/>
              </a:lnSpc>
            </a:pPr>
            <a:r>
              <a:rPr lang="en-IN" sz="2400" dirty="0">
                <a:latin typeface="Times New Roman" panose="02020603050405020304" pitchFamily="18" charset="0"/>
                <a:cs typeface="Times New Roman" panose="02020603050405020304" pitchFamily="18" charset="0"/>
              </a:rPr>
              <a:t>For the chemicals sector, majority of imports is coming under ‘OTHERS’ Category which makes it difficult to analyse the trade trend for individual commodities. To address this issue, DCPC has initiated the exercise to identify the high import value chemicals under Chapters- 29 and 38 and proposing dedicated Harmonized System (HS) Codes.</a:t>
            </a:r>
          </a:p>
          <a:p>
            <a:pPr algn="just">
              <a:lnSpc>
                <a:spcPct val="150000"/>
              </a:lnSpc>
            </a:pPr>
            <a:r>
              <a:rPr lang="en-GB" sz="2400" dirty="0">
                <a:latin typeface="Times New Roman" panose="02020603050405020304" pitchFamily="18" charset="0"/>
                <a:cs typeface="Times New Roman" panose="02020603050405020304" pitchFamily="18" charset="0"/>
              </a:rPr>
              <a:t>Based on the proposal of D/o Chemicals and Petrochemicals, D/o Revenue has created 14 new HS Codes for technical grade pesticides under chapter 29 and 14 new HS Codes for formulation of the same technical grade pesticides under chapter 38.</a:t>
            </a:r>
          </a:p>
          <a:p>
            <a:pPr algn="just">
              <a:lnSpc>
                <a:spcPct val="150000"/>
              </a:lnSpc>
            </a:pPr>
            <a:r>
              <a:rPr lang="en-GB" sz="2400" dirty="0">
                <a:latin typeface="Times New Roman" panose="02020603050405020304" pitchFamily="18" charset="0"/>
                <a:cs typeface="Times New Roman" panose="02020603050405020304" pitchFamily="18" charset="0"/>
              </a:rPr>
              <a:t>There is need to expedite the creation of HS codes for which we are pursuing with D/o Revenue.</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851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19" y="502920"/>
            <a:ext cx="12081163" cy="1156855"/>
          </a:xfrm>
          <a:solidFill>
            <a:schemeClr val="accent6">
              <a:lumMod val="75000"/>
            </a:schemeClr>
          </a:solidFill>
        </p:spPr>
        <p:txBody>
          <a:bodyPr>
            <a:normAutofit fontScale="90000"/>
          </a:bodyPr>
          <a:lstStyle/>
          <a:p>
            <a:pPr algn="just"/>
            <a:r>
              <a:rPr lang="en-IN" b="1" dirty="0">
                <a:latin typeface="Times New Roman" panose="02020603050405020304" pitchFamily="18" charset="0"/>
                <a:cs typeface="Times New Roman" panose="02020603050405020304" pitchFamily="18" charset="0"/>
              </a:rPr>
              <a:t>Summit on “Global Chemical and Petrochemical Manufacturing Hub” 2023</a:t>
            </a:r>
          </a:p>
        </p:txBody>
      </p:sp>
      <p:sp>
        <p:nvSpPr>
          <p:cNvPr id="3" name="Content Placeholder 2"/>
          <p:cNvSpPr>
            <a:spLocks noGrp="1"/>
          </p:cNvSpPr>
          <p:nvPr>
            <p:ph idx="1"/>
          </p:nvPr>
        </p:nvSpPr>
        <p:spPr>
          <a:xfrm>
            <a:off x="1151395" y="2029691"/>
            <a:ext cx="9983097" cy="4185865"/>
          </a:xfrm>
        </p:spPr>
        <p:txBody>
          <a:bodyPr/>
          <a:lstStyle/>
          <a:p>
            <a:r>
              <a:rPr lang="en-US" sz="3258" dirty="0">
                <a:latin typeface="Times New Roman" panose="02020603050405020304" pitchFamily="18" charset="0"/>
                <a:cs typeface="Times New Roman" panose="02020603050405020304" pitchFamily="18" charset="0"/>
              </a:rPr>
              <a:t>Department is going to organize GCPMH in July 2023</a:t>
            </a:r>
          </a:p>
          <a:p>
            <a:r>
              <a:rPr lang="en-US" sz="3258" dirty="0">
                <a:latin typeface="Times New Roman" panose="02020603050405020304" pitchFamily="18" charset="0"/>
                <a:cs typeface="Times New Roman" panose="02020603050405020304" pitchFamily="18" charset="0"/>
              </a:rPr>
              <a:t>This is a biennial dedicated event for Chemical and petrochemical industry</a:t>
            </a:r>
          </a:p>
          <a:p>
            <a:r>
              <a:rPr lang="en-US" sz="3258" dirty="0">
                <a:latin typeface="Times New Roman" panose="02020603050405020304" pitchFamily="18" charset="0"/>
                <a:cs typeface="Times New Roman" panose="02020603050405020304" pitchFamily="18" charset="0"/>
              </a:rPr>
              <a:t>GCPMH is expected to have participation of Global and domestic industry</a:t>
            </a:r>
          </a:p>
          <a:p>
            <a:r>
              <a:rPr lang="en-US" sz="3258" dirty="0">
                <a:latin typeface="Times New Roman" panose="02020603050405020304" pitchFamily="18" charset="0"/>
                <a:cs typeface="Times New Roman" panose="02020603050405020304" pitchFamily="18" charset="0"/>
              </a:rPr>
              <a:t>For the promotion of GCPMH, roadshows will be organized within India and abroad</a:t>
            </a:r>
          </a:p>
          <a:p>
            <a:endParaRPr lang="en-IN" dirty="0"/>
          </a:p>
        </p:txBody>
      </p:sp>
    </p:spTree>
    <p:extLst>
      <p:ext uri="{BB962C8B-B14F-4D97-AF65-F5344CB8AC3E}">
        <p14:creationId xmlns:p14="http://schemas.microsoft.com/office/powerpoint/2010/main" val="3407750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90" name="Google Shape;290;p15"/>
          <p:cNvSpPr txBox="1"/>
          <p:nvPr/>
        </p:nvSpPr>
        <p:spPr>
          <a:xfrm>
            <a:off x="3768436" y="436418"/>
            <a:ext cx="4389120" cy="805779"/>
          </a:xfrm>
          <a:prstGeom prst="rect">
            <a:avLst/>
          </a:prstGeom>
          <a:solidFill>
            <a:schemeClr val="accent6">
              <a:lumMod val="75000"/>
            </a:schemeClr>
          </a:solidFill>
          <a:ln>
            <a:noFill/>
          </a:ln>
        </p:spPr>
        <p:txBody>
          <a:bodyPr spcFirstLastPara="1" wrap="square" lIns="106385" tIns="106385" rIns="106385" bIns="106385" anchor="t" anchorCtr="0">
            <a:spAutoFit/>
          </a:bodyPr>
          <a:lstStyle/>
          <a:p>
            <a:pPr algn="ctr"/>
            <a:r>
              <a:rPr lang="en-US" sz="3840" b="1" dirty="0">
                <a:latin typeface="Times New Roman" panose="02020603050405020304" pitchFamily="18" charset="0"/>
                <a:cs typeface="Times New Roman" panose="02020603050405020304" pitchFamily="18" charset="0"/>
              </a:rPr>
              <a:t>India Chem 2022 </a:t>
            </a:r>
            <a:endParaRPr lang="en-US" sz="3142"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76844" y="1277930"/>
            <a:ext cx="11438313" cy="4982005"/>
          </a:xfrm>
          <a:prstGeom prst="rect">
            <a:avLst/>
          </a:prstGeom>
          <a:noFill/>
        </p:spPr>
        <p:txBody>
          <a:bodyPr wrap="square" rtlCol="0">
            <a:spAutoFit/>
          </a:bodyPr>
          <a:lstStyle/>
          <a:p>
            <a:pPr marL="398998" indent="-398998" algn="just">
              <a:lnSpc>
                <a:spcPct val="150000"/>
              </a:lnSpc>
              <a:buFont typeface="Wingdings" pitchFamily="2" charset="2"/>
              <a:buChar char="Ø"/>
            </a:pPr>
            <a:r>
              <a:rPr lang="en-US" sz="2444" b="1" dirty="0">
                <a:latin typeface="Times New Roman" panose="02020603050405020304" pitchFamily="18" charset="0"/>
                <a:cs typeface="Times New Roman" panose="02020603050405020304" pitchFamily="18" charset="0"/>
              </a:rPr>
              <a:t>126 exhibitors participated</a:t>
            </a:r>
          </a:p>
          <a:p>
            <a:pPr marL="398998" indent="-398998" algn="just">
              <a:lnSpc>
                <a:spcPct val="150000"/>
              </a:lnSpc>
              <a:buFont typeface="Wingdings" pitchFamily="2" charset="2"/>
              <a:buChar char="Ø"/>
            </a:pPr>
            <a:r>
              <a:rPr lang="en-US" sz="2444" b="1" dirty="0">
                <a:latin typeface="Times New Roman" panose="02020603050405020304" pitchFamily="18" charset="0"/>
                <a:cs typeface="Times New Roman" panose="02020603050405020304" pitchFamily="18" charset="0"/>
              </a:rPr>
              <a:t>Nearly 6000 business person attended the event</a:t>
            </a:r>
          </a:p>
          <a:p>
            <a:pPr marL="398998" indent="-398998" algn="just">
              <a:lnSpc>
                <a:spcPct val="150000"/>
              </a:lnSpc>
              <a:buFont typeface="Wingdings" pitchFamily="2" charset="2"/>
              <a:buChar char="Ø"/>
            </a:pPr>
            <a:r>
              <a:rPr lang="en-US" sz="2444" b="1" dirty="0">
                <a:latin typeface="Times New Roman" pitchFamily="18" charset="0"/>
                <a:ea typeface="Times New Roman" panose="02020603050405020304" pitchFamily="18" charset="0"/>
                <a:cs typeface="Times New Roman" pitchFamily="18" charset="0"/>
              </a:rPr>
              <a:t>Participation from 57 countries </a:t>
            </a:r>
            <a:endParaRPr lang="en-IN" sz="2444" b="1" dirty="0">
              <a:latin typeface="Times New Roman" panose="02020603050405020304" pitchFamily="18" charset="0"/>
              <a:ea typeface="Times New Roman" panose="02020603050405020304" pitchFamily="18" charset="0"/>
              <a:cs typeface="Times New Roman" pitchFamily="18" charset="0"/>
            </a:endParaRPr>
          </a:p>
          <a:p>
            <a:pPr marL="398998" indent="-398998" algn="just">
              <a:lnSpc>
                <a:spcPct val="150000"/>
              </a:lnSpc>
              <a:buFont typeface="Wingdings" pitchFamily="2" charset="2"/>
              <a:buChar char="Ø"/>
            </a:pPr>
            <a:r>
              <a:rPr lang="en-US" sz="2444" b="1" dirty="0">
                <a:latin typeface="Times New Roman" pitchFamily="18" charset="0"/>
                <a:ea typeface="Times New Roman" panose="02020603050405020304" pitchFamily="18" charset="0"/>
                <a:cs typeface="Times New Roman" pitchFamily="18" charset="0"/>
              </a:rPr>
              <a:t>Partners States: Odisha, Rajasthan, Maharashtra, West Bengal, and Andhra Pradesh</a:t>
            </a:r>
            <a:endParaRPr lang="en-IN" sz="2444" b="1" dirty="0">
              <a:latin typeface="Times New Roman" panose="02020603050405020304" pitchFamily="18" charset="0"/>
              <a:ea typeface="Times New Roman" panose="02020603050405020304" pitchFamily="18" charset="0"/>
              <a:cs typeface="Times New Roman" pitchFamily="18" charset="0"/>
            </a:endParaRPr>
          </a:p>
          <a:p>
            <a:pPr lvl="0" algn="just">
              <a:lnSpc>
                <a:spcPct val="150000"/>
              </a:lnSpc>
            </a:pPr>
            <a:r>
              <a:rPr lang="en-US" sz="2444" b="1" dirty="0">
                <a:latin typeface="Times New Roman" pitchFamily="18" charset="0"/>
                <a:ea typeface="Times New Roman" panose="02020603050405020304" pitchFamily="18" charset="0"/>
                <a:cs typeface="Times New Roman" pitchFamily="18" charset="0"/>
              </a:rPr>
              <a:t>State Delegations from 16 States</a:t>
            </a:r>
            <a:endParaRPr lang="en-IN" sz="2444" b="1" dirty="0">
              <a:latin typeface="Times New Roman" panose="02020603050405020304" pitchFamily="18" charset="0"/>
              <a:ea typeface="Times New Roman" panose="02020603050405020304" pitchFamily="18" charset="0"/>
              <a:cs typeface="Times New Roman" pitchFamily="18" charset="0"/>
            </a:endParaRPr>
          </a:p>
          <a:p>
            <a:pPr marL="398989" indent="-398989" algn="just">
              <a:buFont typeface="Courier New" panose="02070309020205020404" pitchFamily="49" charset="0"/>
              <a:buChar char="o"/>
            </a:pPr>
            <a:r>
              <a:rPr lang="en-US" sz="2444" b="1" dirty="0">
                <a:latin typeface="Times New Roman" pitchFamily="18" charset="0"/>
                <a:ea typeface="Times New Roman" panose="02020603050405020304" pitchFamily="18" charset="0"/>
                <a:cs typeface="Times New Roman" pitchFamily="18" charset="0"/>
              </a:rPr>
              <a:t>Foreign Delegates: 613</a:t>
            </a:r>
            <a:endParaRPr lang="en-IN" sz="2444" b="1" dirty="0">
              <a:latin typeface="Times New Roman" panose="02020603050405020304" pitchFamily="18" charset="0"/>
              <a:ea typeface="Times New Roman" panose="02020603050405020304" pitchFamily="18" charset="0"/>
              <a:cs typeface="Times New Roman" pitchFamily="18" charset="0"/>
            </a:endParaRPr>
          </a:p>
          <a:p>
            <a:pPr marL="398989" indent="-398989" algn="just">
              <a:buFont typeface="Courier New" panose="02070309020205020404" pitchFamily="49" charset="0"/>
              <a:buChar char="o"/>
            </a:pPr>
            <a:r>
              <a:rPr lang="en-US" sz="2444" b="1" dirty="0">
                <a:latin typeface="Times New Roman" pitchFamily="18" charset="0"/>
                <a:ea typeface="Times New Roman" panose="02020603050405020304" pitchFamily="18" charset="0"/>
                <a:cs typeface="Times New Roman" pitchFamily="18" charset="0"/>
              </a:rPr>
              <a:t>Foreign Missions: 32</a:t>
            </a:r>
            <a:endParaRPr lang="en-IN" sz="2444" b="1" dirty="0">
              <a:latin typeface="Times New Roman" panose="02020603050405020304" pitchFamily="18" charset="0"/>
              <a:ea typeface="Times New Roman" panose="02020603050405020304" pitchFamily="18" charset="0"/>
              <a:cs typeface="Times New Roman" pitchFamily="18" charset="0"/>
            </a:endParaRPr>
          </a:p>
          <a:p>
            <a:pPr marL="398989" indent="-398989" algn="just">
              <a:buFont typeface="Courier New" panose="02070309020205020404" pitchFamily="49" charset="0"/>
              <a:buChar char="o"/>
            </a:pPr>
            <a:r>
              <a:rPr lang="en-US" sz="2444" b="1" dirty="0">
                <a:latin typeface="Times New Roman" pitchFamily="18" charset="0"/>
                <a:ea typeface="Times New Roman" panose="02020603050405020304" pitchFamily="18" charset="0"/>
                <a:cs typeface="Times New Roman" pitchFamily="18" charset="0"/>
              </a:rPr>
              <a:t>Business Visitors: 6283</a:t>
            </a:r>
            <a:endParaRPr lang="en-IN" sz="2444" b="1" dirty="0">
              <a:latin typeface="Times New Roman" panose="02020603050405020304" pitchFamily="18" charset="0"/>
              <a:ea typeface="Times New Roman" panose="02020603050405020304" pitchFamily="18" charset="0"/>
              <a:cs typeface="Times New Roman" pitchFamily="18" charset="0"/>
            </a:endParaRPr>
          </a:p>
          <a:p>
            <a:pPr marL="398989" indent="-398989" algn="just">
              <a:buFont typeface="Courier New" panose="02070309020205020404" pitchFamily="49" charset="0"/>
              <a:buChar char="o"/>
            </a:pPr>
            <a:r>
              <a:rPr lang="en-US" sz="2444" b="1" dirty="0">
                <a:latin typeface="Times New Roman" pitchFamily="18" charset="0"/>
                <a:ea typeface="Times New Roman" panose="02020603050405020304" pitchFamily="18" charset="0"/>
                <a:cs typeface="Times New Roman" pitchFamily="18" charset="0"/>
              </a:rPr>
              <a:t>B2B &amp; B2G Meetings: 724</a:t>
            </a:r>
            <a:endParaRPr lang="en-IN" sz="2444" b="1" dirty="0">
              <a:latin typeface="Times New Roman" panose="02020603050405020304" pitchFamily="18"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638326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063552" y="260648"/>
          <a:ext cx="8424936" cy="6120680"/>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p>
            <a:pPr algn="r">
              <a:defRPr/>
            </a:pPr>
            <a:fld id="{74E5B35D-7D66-48EC-A184-ABC1F0A1315B}" type="slidenum">
              <a:rPr lang="en-IN" altLang="en-US" smtClean="0"/>
              <a:pPr algn="r">
                <a:defRPr/>
              </a:pPr>
              <a:t>17</a:t>
            </a:fld>
            <a:endParaRPr lang="en-IN" altLang="en-US" dirty="0"/>
          </a:p>
        </p:txBody>
      </p:sp>
    </p:spTree>
    <p:extLst>
      <p:ext uri="{BB962C8B-B14F-4D97-AF65-F5344CB8AC3E}">
        <p14:creationId xmlns:p14="http://schemas.microsoft.com/office/powerpoint/2010/main" val="254829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F97AB8-E449-3E87-063B-CBF6B478389B}"/>
              </a:ext>
            </a:extLst>
          </p:cNvPr>
          <p:cNvSpPr>
            <a:spLocks noGrp="1"/>
          </p:cNvSpPr>
          <p:nvPr>
            <p:ph type="title"/>
          </p:nvPr>
        </p:nvSpPr>
        <p:spPr>
          <a:xfrm>
            <a:off x="249382" y="210701"/>
            <a:ext cx="11674763" cy="657518"/>
          </a:xfrm>
          <a:solidFill>
            <a:schemeClr val="accent4"/>
          </a:solidFill>
        </p:spPr>
        <p:txBody>
          <a:bodyPr>
            <a:normAutofit/>
          </a:bodyPr>
          <a:lstStyle/>
          <a:p>
            <a:pPr algn="ctr"/>
            <a:r>
              <a:rPr lang="en-US" sz="3600" b="1" dirty="0">
                <a:latin typeface="Times New Roman" panose="02020603050405020304" pitchFamily="18" charset="0"/>
                <a:cs typeface="Times New Roman" panose="02020603050405020304" pitchFamily="18" charset="0"/>
              </a:rPr>
              <a:t>Recent Engagements to resolve the issues of the Industry</a:t>
            </a:r>
            <a:endParaRPr lang="en-US" sz="28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lgn="r">
              <a:defRPr/>
            </a:pPr>
            <a:fld id="{C2FE206A-E5E5-4866-BD54-0B8A1123675E}" type="slidenum">
              <a:rPr lang="en-IN" altLang="en-US" smtClean="0"/>
              <a:pPr algn="r">
                <a:defRPr/>
              </a:pPr>
              <a:t>18</a:t>
            </a:fld>
            <a:endParaRPr lang="en-IN" altLang="en-US" dirty="0"/>
          </a:p>
        </p:txBody>
      </p:sp>
      <p:graphicFrame>
        <p:nvGraphicFramePr>
          <p:cNvPr id="4" name="Table 3"/>
          <p:cNvGraphicFramePr>
            <a:graphicFrameLocks noGrp="1"/>
          </p:cNvGraphicFramePr>
          <p:nvPr/>
        </p:nvGraphicFramePr>
        <p:xfrm>
          <a:off x="249381" y="1113268"/>
          <a:ext cx="11674763" cy="3444240"/>
        </p:xfrm>
        <a:graphic>
          <a:graphicData uri="http://schemas.openxmlformats.org/drawingml/2006/table">
            <a:tbl>
              <a:tblPr firstRow="1" bandRow="1">
                <a:tableStyleId>{5940675A-B579-460E-94D1-54222C63F5DA}</a:tableStyleId>
              </a:tblPr>
              <a:tblGrid>
                <a:gridCol w="7180987">
                  <a:extLst>
                    <a:ext uri="{9D8B030D-6E8A-4147-A177-3AD203B41FA5}">
                      <a16:colId xmlns:a16="http://schemas.microsoft.com/office/drawing/2014/main" xmlns="" val="1377111297"/>
                    </a:ext>
                  </a:extLst>
                </a:gridCol>
                <a:gridCol w="4493776">
                  <a:extLst>
                    <a:ext uri="{9D8B030D-6E8A-4147-A177-3AD203B41FA5}">
                      <a16:colId xmlns:a16="http://schemas.microsoft.com/office/drawing/2014/main" xmlns="" val="2328304940"/>
                    </a:ext>
                  </a:extLst>
                </a:gridCol>
              </a:tblGrid>
              <a:tr h="72008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b="0" dirty="0">
                          <a:latin typeface="Times" panose="02020603050405020304" pitchFamily="18" charset="0"/>
                          <a:cs typeface="Times" panose="02020603050405020304" pitchFamily="18" charset="0"/>
                        </a:rPr>
                        <a:t>Ministry/Department</a:t>
                      </a:r>
                    </a:p>
                  </a:txBody>
                  <a:tcPr/>
                </a:tc>
                <a:tc>
                  <a:txBody>
                    <a:bodyPr/>
                    <a:lstStyle/>
                    <a:p>
                      <a:r>
                        <a:rPr lang="en-GB" sz="2800" b="0" dirty="0">
                          <a:latin typeface="Times" panose="02020603050405020304" pitchFamily="18" charset="0"/>
                          <a:cs typeface="Times" panose="02020603050405020304" pitchFamily="18" charset="0"/>
                        </a:rPr>
                        <a:t>Date of</a:t>
                      </a:r>
                      <a:r>
                        <a:rPr lang="en-GB" sz="2800" b="0" baseline="0" dirty="0">
                          <a:latin typeface="Times" panose="02020603050405020304" pitchFamily="18" charset="0"/>
                          <a:cs typeface="Times" panose="02020603050405020304" pitchFamily="18" charset="0"/>
                        </a:rPr>
                        <a:t> Secretary level interaction</a:t>
                      </a:r>
                      <a:endParaRPr lang="en-IN" sz="2800" b="0" dirty="0">
                        <a:latin typeface="Times" panose="02020603050405020304" pitchFamily="18" charset="0"/>
                        <a:cs typeface="Times" panose="02020603050405020304" pitchFamily="18" charset="0"/>
                      </a:endParaRPr>
                    </a:p>
                  </a:txBody>
                  <a:tcPr/>
                </a:tc>
                <a:extLst>
                  <a:ext uri="{0D108BD9-81ED-4DB2-BD59-A6C34878D82A}">
                    <a16:rowId xmlns:a16="http://schemas.microsoft.com/office/drawing/2014/main" xmlns="" val="999490475"/>
                  </a:ext>
                </a:extLst>
              </a:tr>
              <a:tr h="43204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b="0" dirty="0">
                          <a:latin typeface="Times" panose="02020603050405020304" pitchFamily="18" charset="0"/>
                          <a:cs typeface="Times" panose="02020603050405020304" pitchFamily="18" charset="0"/>
                        </a:rPr>
                        <a:t>Department of Agriculture &amp; Farmer Welfare</a:t>
                      </a:r>
                    </a:p>
                  </a:txBody>
                  <a:tcPr/>
                </a:tc>
                <a:tc>
                  <a:txBody>
                    <a:bodyPr/>
                    <a:lstStyle/>
                    <a:p>
                      <a:r>
                        <a:rPr lang="en-GB" sz="2800" b="0" dirty="0">
                          <a:latin typeface="Times" panose="02020603050405020304" pitchFamily="18" charset="0"/>
                          <a:cs typeface="Times" panose="02020603050405020304" pitchFamily="18" charset="0"/>
                        </a:rPr>
                        <a:t>26.07.2022,</a:t>
                      </a:r>
                      <a:r>
                        <a:rPr lang="en-GB" sz="2800" b="0" baseline="0" dirty="0">
                          <a:latin typeface="Times" panose="02020603050405020304" pitchFamily="18" charset="0"/>
                          <a:cs typeface="Times" panose="02020603050405020304" pitchFamily="18" charset="0"/>
                        </a:rPr>
                        <a:t> 23.11.2022</a:t>
                      </a:r>
                      <a:endParaRPr lang="en-IN" sz="2800" b="0" dirty="0">
                        <a:latin typeface="Times" panose="02020603050405020304" pitchFamily="18" charset="0"/>
                        <a:cs typeface="Times" panose="02020603050405020304" pitchFamily="18" charset="0"/>
                      </a:endParaRPr>
                    </a:p>
                  </a:txBody>
                  <a:tcPr/>
                </a:tc>
                <a:extLst>
                  <a:ext uri="{0D108BD9-81ED-4DB2-BD59-A6C34878D82A}">
                    <a16:rowId xmlns:a16="http://schemas.microsoft.com/office/drawing/2014/main" xmlns="" val="352588421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b="0" dirty="0">
                          <a:latin typeface="Times" panose="02020603050405020304" pitchFamily="18" charset="0"/>
                          <a:cs typeface="Times" panose="02020603050405020304" pitchFamily="18" charset="0"/>
                        </a:rPr>
                        <a:t>Ministry of Environment Forest &amp; Climate Change</a:t>
                      </a:r>
                    </a:p>
                  </a:txBody>
                  <a:tcPr/>
                </a:tc>
                <a:tc>
                  <a:txBody>
                    <a:bodyPr/>
                    <a:lstStyle/>
                    <a:p>
                      <a:r>
                        <a:rPr lang="en-GB" sz="2800" b="0" dirty="0">
                          <a:latin typeface="Times" panose="02020603050405020304" pitchFamily="18" charset="0"/>
                          <a:cs typeface="Times" panose="02020603050405020304" pitchFamily="18" charset="0"/>
                        </a:rPr>
                        <a:t>16.06.2022 and 21.12.2022.</a:t>
                      </a:r>
                      <a:endParaRPr lang="en-IN" sz="2800" b="0" dirty="0">
                        <a:latin typeface="Times" panose="02020603050405020304" pitchFamily="18" charset="0"/>
                        <a:cs typeface="Times" panose="02020603050405020304" pitchFamily="18" charset="0"/>
                      </a:endParaRPr>
                    </a:p>
                  </a:txBody>
                  <a:tcPr/>
                </a:tc>
                <a:extLst>
                  <a:ext uri="{0D108BD9-81ED-4DB2-BD59-A6C34878D82A}">
                    <a16:rowId xmlns:a16="http://schemas.microsoft.com/office/drawing/2014/main" xmlns="" val="3307710563"/>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b="0" dirty="0">
                          <a:latin typeface="Times" panose="02020603050405020304" pitchFamily="18" charset="0"/>
                          <a:cs typeface="Times" panose="02020603050405020304" pitchFamily="18" charset="0"/>
                        </a:rPr>
                        <a:t>Department of Revenue</a:t>
                      </a:r>
                    </a:p>
                  </a:txBody>
                  <a:tcPr/>
                </a:tc>
                <a:tc>
                  <a:txBody>
                    <a:bodyPr/>
                    <a:lstStyle/>
                    <a:p>
                      <a:r>
                        <a:rPr lang="en-GB" sz="2800" b="0" dirty="0">
                          <a:latin typeface="Times" panose="02020603050405020304" pitchFamily="18" charset="0"/>
                          <a:cs typeface="Times" panose="02020603050405020304" pitchFamily="18" charset="0"/>
                        </a:rPr>
                        <a:t>24.11.2022</a:t>
                      </a:r>
                      <a:endParaRPr lang="en-IN" sz="2800" b="0" dirty="0">
                        <a:latin typeface="Times" panose="02020603050405020304" pitchFamily="18" charset="0"/>
                        <a:cs typeface="Times" panose="02020603050405020304" pitchFamily="18" charset="0"/>
                      </a:endParaRPr>
                    </a:p>
                  </a:txBody>
                  <a:tcPr/>
                </a:tc>
                <a:extLst>
                  <a:ext uri="{0D108BD9-81ED-4DB2-BD59-A6C34878D82A}">
                    <a16:rowId xmlns:a16="http://schemas.microsoft.com/office/drawing/2014/main" xmlns="" val="278298671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b="0" dirty="0">
                          <a:latin typeface="Times" panose="02020603050405020304" pitchFamily="18" charset="0"/>
                          <a:cs typeface="Times" panose="02020603050405020304" pitchFamily="18" charset="0"/>
                        </a:rPr>
                        <a:t>Department of Consumer Affairs</a:t>
                      </a:r>
                    </a:p>
                  </a:txBody>
                  <a:tcPr/>
                </a:tc>
                <a:tc>
                  <a:txBody>
                    <a:bodyPr/>
                    <a:lstStyle/>
                    <a:p>
                      <a:r>
                        <a:rPr lang="en-IN" sz="2800" b="0" dirty="0">
                          <a:latin typeface="Times" panose="02020603050405020304" pitchFamily="18" charset="0"/>
                          <a:cs typeface="Times" panose="02020603050405020304" pitchFamily="18" charset="0"/>
                        </a:rPr>
                        <a:t>05.01.2023</a:t>
                      </a:r>
                    </a:p>
                  </a:txBody>
                  <a:tcPr/>
                </a:tc>
                <a:extLst>
                  <a:ext uri="{0D108BD9-81ED-4DB2-BD59-A6C34878D82A}">
                    <a16:rowId xmlns:a16="http://schemas.microsoft.com/office/drawing/2014/main" xmlns="" val="2597411109"/>
                  </a:ext>
                </a:extLst>
              </a:tr>
            </a:tbl>
          </a:graphicData>
        </a:graphic>
      </p:graphicFrame>
    </p:spTree>
    <p:extLst>
      <p:ext uri="{BB962C8B-B14F-4D97-AF65-F5344CB8AC3E}">
        <p14:creationId xmlns:p14="http://schemas.microsoft.com/office/powerpoint/2010/main" val="4084245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1" y="184708"/>
            <a:ext cx="11647054" cy="794347"/>
          </a:xfrm>
          <a:solidFill>
            <a:schemeClr val="accent4"/>
          </a:solidFill>
        </p:spPr>
        <p:txBody>
          <a:bodyPr>
            <a:noAutofit/>
          </a:bodyPr>
          <a:lstStyle/>
          <a:p>
            <a:r>
              <a:rPr lang="en-US" sz="3200" b="1" dirty="0">
                <a:latin typeface="Times New Roman" panose="02020603050405020304" pitchFamily="18" charset="0"/>
                <a:cs typeface="Times New Roman" panose="02020603050405020304" pitchFamily="18" charset="0"/>
              </a:rPr>
              <a:t>Issues related to Department of Agriculture &amp; Farmers Welfare</a:t>
            </a:r>
            <a:endParaRPr lang="en-IN"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77091" y="1196752"/>
            <a:ext cx="11647054" cy="3449139"/>
          </a:xfrm>
        </p:spPr>
        <p:txBody>
          <a:bodyPr>
            <a:normAutofit/>
          </a:bodyPr>
          <a:lstStyle/>
          <a:p>
            <a:pPr algn="just">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1</a:t>
            </a:r>
            <a:r>
              <a:rPr lang="en-US" baseline="30000" dirty="0">
                <a:latin typeface="Times New Roman" panose="02020603050405020304" pitchFamily="18" charset="0"/>
                <a:cs typeface="Times New Roman" panose="02020603050405020304" pitchFamily="18" charset="0"/>
              </a:rPr>
              <a:t>st</a:t>
            </a:r>
            <a:r>
              <a:rPr lang="en-US" dirty="0">
                <a:latin typeface="Times New Roman" panose="02020603050405020304" pitchFamily="18" charset="0"/>
                <a:cs typeface="Times New Roman" panose="02020603050405020304" pitchFamily="18" charset="0"/>
              </a:rPr>
              <a:t> meeting under the co-chairmanship of Secretary, C&amp;PC and Secretary, D/o Agriculture and Farmers Welfare was held on 26.07.2022</a:t>
            </a:r>
          </a:p>
          <a:p>
            <a:pPr algn="just">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2</a:t>
            </a:r>
            <a:r>
              <a:rPr lang="en-US" baseline="30000" dirty="0">
                <a:latin typeface="Times New Roman" panose="02020603050405020304" pitchFamily="18" charset="0"/>
                <a:cs typeface="Times New Roman" panose="02020603050405020304" pitchFamily="18" charset="0"/>
              </a:rPr>
              <a:t>nd</a:t>
            </a:r>
            <a:r>
              <a:rPr lang="en-US" dirty="0">
                <a:latin typeface="Times New Roman" panose="02020603050405020304" pitchFamily="18" charset="0"/>
                <a:cs typeface="Times New Roman" panose="02020603050405020304" pitchFamily="18" charset="0"/>
              </a:rPr>
              <a:t> Meeting under the co-chairmanship of Secretary, C&amp;PC and Secretary, D/o Agriculture was held on 23</a:t>
            </a:r>
            <a:r>
              <a:rPr lang="en-US" baseline="30000" dirty="0">
                <a:latin typeface="Times New Roman" panose="02020603050405020304" pitchFamily="18" charset="0"/>
                <a:cs typeface="Times New Roman" panose="02020603050405020304" pitchFamily="18" charset="0"/>
              </a:rPr>
              <a:t>rd</a:t>
            </a:r>
            <a:r>
              <a:rPr lang="en-US" dirty="0">
                <a:latin typeface="Times New Roman" panose="02020603050405020304" pitchFamily="18" charset="0"/>
                <a:cs typeface="Times New Roman" panose="02020603050405020304" pitchFamily="18" charset="0"/>
              </a:rPr>
              <a:t> November</a:t>
            </a:r>
          </a:p>
          <a:p>
            <a:pPr algn="just">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 A subcommittee has been constituted on 16.12.2022 to identify agrochemical industry issues which can be resolved with consensus.</a:t>
            </a:r>
          </a:p>
          <a:p>
            <a:pPr algn="just">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The first meeting of the sub committee held on 20.01.2023.</a:t>
            </a:r>
          </a:p>
        </p:txBody>
      </p:sp>
      <p:sp>
        <p:nvSpPr>
          <p:cNvPr id="4" name="Slide Number Placeholder 3"/>
          <p:cNvSpPr>
            <a:spLocks noGrp="1"/>
          </p:cNvSpPr>
          <p:nvPr>
            <p:ph type="sldNum" sz="quarter" idx="12"/>
          </p:nvPr>
        </p:nvSpPr>
        <p:spPr/>
        <p:txBody>
          <a:bodyPr/>
          <a:lstStyle/>
          <a:p>
            <a:pPr algn="r">
              <a:defRPr/>
            </a:pPr>
            <a:fld id="{74E5B35D-7D66-48EC-A184-ABC1F0A1315B}" type="slidenum">
              <a:rPr lang="en-IN" altLang="en-US" smtClean="0"/>
              <a:pPr algn="r">
                <a:defRPr/>
              </a:pPr>
              <a:t>19</a:t>
            </a:fld>
            <a:endParaRPr lang="en-IN" altLang="en-US" dirty="0"/>
          </a:p>
        </p:txBody>
      </p:sp>
    </p:spTree>
    <p:extLst>
      <p:ext uri="{BB962C8B-B14F-4D97-AF65-F5344CB8AC3E}">
        <p14:creationId xmlns:p14="http://schemas.microsoft.com/office/powerpoint/2010/main" val="1419785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Freeform 14">
            <a:extLst>
              <a:ext uri="{FF2B5EF4-FFF2-40B4-BE49-F238E27FC236}">
                <a16:creationId xmlns:a16="http://schemas.microsoft.com/office/drawing/2014/main" xmlns="" id="{9EC51D0F-B203-4219-AD8D-3694C0137367}"/>
              </a:ext>
            </a:extLst>
          </p:cNvPr>
          <p:cNvSpPr>
            <a:spLocks/>
          </p:cNvSpPr>
          <p:nvPr/>
        </p:nvSpPr>
        <p:spPr bwMode="auto">
          <a:xfrm flipH="1">
            <a:off x="6981853" y="4415081"/>
            <a:ext cx="1271820" cy="1224597"/>
          </a:xfrm>
          <a:custGeom>
            <a:avLst/>
            <a:gdLst>
              <a:gd name="T0" fmla="*/ 1433 w 1484"/>
              <a:gd name="T1" fmla="*/ 248 h 959"/>
              <a:gd name="T2" fmla="*/ 1484 w 1484"/>
              <a:gd name="T3" fmla="*/ 0 h 959"/>
              <a:gd name="T4" fmla="*/ 1341 w 1484"/>
              <a:gd name="T5" fmla="*/ 5 h 959"/>
              <a:gd name="T6" fmla="*/ 2 w 1484"/>
              <a:gd name="T7" fmla="*/ 253 h 959"/>
              <a:gd name="T8" fmla="*/ 0 w 1484"/>
              <a:gd name="T9" fmla="*/ 253 h 959"/>
              <a:gd name="T10" fmla="*/ 0 w 1484"/>
              <a:gd name="T11" fmla="*/ 959 h 959"/>
              <a:gd name="T12" fmla="*/ 2 w 1484"/>
              <a:gd name="T13" fmla="*/ 959 h 959"/>
              <a:gd name="T14" fmla="*/ 1433 w 1484"/>
              <a:gd name="T15" fmla="*/ 248 h 959"/>
              <a:gd name="connsiteX0" fmla="*/ 9656 w 10000"/>
              <a:gd name="connsiteY0" fmla="*/ 2586 h 10000"/>
              <a:gd name="connsiteX1" fmla="*/ 10000 w 10000"/>
              <a:gd name="connsiteY1" fmla="*/ 0 h 10000"/>
              <a:gd name="connsiteX2" fmla="*/ 7191 w 10000"/>
              <a:gd name="connsiteY2" fmla="*/ 593 h 10000"/>
              <a:gd name="connsiteX3" fmla="*/ 13 w 10000"/>
              <a:gd name="connsiteY3" fmla="*/ 2638 h 10000"/>
              <a:gd name="connsiteX4" fmla="*/ 0 w 10000"/>
              <a:gd name="connsiteY4" fmla="*/ 2638 h 10000"/>
              <a:gd name="connsiteX5" fmla="*/ 0 w 10000"/>
              <a:gd name="connsiteY5" fmla="*/ 10000 h 10000"/>
              <a:gd name="connsiteX6" fmla="*/ 13 w 10000"/>
              <a:gd name="connsiteY6" fmla="*/ 10000 h 10000"/>
              <a:gd name="connsiteX7" fmla="*/ 9656 w 10000"/>
              <a:gd name="connsiteY7" fmla="*/ 2586 h 10000"/>
              <a:gd name="connsiteX0" fmla="*/ 9656 w 9662"/>
              <a:gd name="connsiteY0" fmla="*/ 2461 h 9875"/>
              <a:gd name="connsiteX1" fmla="*/ 8313 w 9662"/>
              <a:gd name="connsiteY1" fmla="*/ 0 h 9875"/>
              <a:gd name="connsiteX2" fmla="*/ 7191 w 9662"/>
              <a:gd name="connsiteY2" fmla="*/ 468 h 9875"/>
              <a:gd name="connsiteX3" fmla="*/ 13 w 9662"/>
              <a:gd name="connsiteY3" fmla="*/ 2513 h 9875"/>
              <a:gd name="connsiteX4" fmla="*/ 0 w 9662"/>
              <a:gd name="connsiteY4" fmla="*/ 2513 h 9875"/>
              <a:gd name="connsiteX5" fmla="*/ 0 w 9662"/>
              <a:gd name="connsiteY5" fmla="*/ 9875 h 9875"/>
              <a:gd name="connsiteX6" fmla="*/ 13 w 9662"/>
              <a:gd name="connsiteY6" fmla="*/ 9875 h 9875"/>
              <a:gd name="connsiteX7" fmla="*/ 9656 w 9662"/>
              <a:gd name="connsiteY7" fmla="*/ 2461 h 9875"/>
              <a:gd name="connsiteX0" fmla="*/ 8830 w 8849"/>
              <a:gd name="connsiteY0" fmla="*/ 2197 h 10000"/>
              <a:gd name="connsiteX1" fmla="*/ 8604 w 8849"/>
              <a:gd name="connsiteY1" fmla="*/ 0 h 10000"/>
              <a:gd name="connsiteX2" fmla="*/ 7443 w 8849"/>
              <a:gd name="connsiteY2" fmla="*/ 474 h 10000"/>
              <a:gd name="connsiteX3" fmla="*/ 13 w 8849"/>
              <a:gd name="connsiteY3" fmla="*/ 2545 h 10000"/>
              <a:gd name="connsiteX4" fmla="*/ 0 w 8849"/>
              <a:gd name="connsiteY4" fmla="*/ 2545 h 10000"/>
              <a:gd name="connsiteX5" fmla="*/ 0 w 8849"/>
              <a:gd name="connsiteY5" fmla="*/ 10000 h 10000"/>
              <a:gd name="connsiteX6" fmla="*/ 13 w 8849"/>
              <a:gd name="connsiteY6" fmla="*/ 10000 h 10000"/>
              <a:gd name="connsiteX7" fmla="*/ 8830 w 8849"/>
              <a:gd name="connsiteY7" fmla="*/ 2197 h 10000"/>
              <a:gd name="connsiteX0" fmla="*/ 9979 w 10398"/>
              <a:gd name="connsiteY0" fmla="*/ 7801 h 15604"/>
              <a:gd name="connsiteX1" fmla="*/ 10398 w 10398"/>
              <a:gd name="connsiteY1" fmla="*/ 0 h 15604"/>
              <a:gd name="connsiteX2" fmla="*/ 8411 w 10398"/>
              <a:gd name="connsiteY2" fmla="*/ 6078 h 15604"/>
              <a:gd name="connsiteX3" fmla="*/ 15 w 10398"/>
              <a:gd name="connsiteY3" fmla="*/ 8149 h 15604"/>
              <a:gd name="connsiteX4" fmla="*/ 0 w 10398"/>
              <a:gd name="connsiteY4" fmla="*/ 8149 h 15604"/>
              <a:gd name="connsiteX5" fmla="*/ 0 w 10398"/>
              <a:gd name="connsiteY5" fmla="*/ 15604 h 15604"/>
              <a:gd name="connsiteX6" fmla="*/ 15 w 10398"/>
              <a:gd name="connsiteY6" fmla="*/ 15604 h 15604"/>
              <a:gd name="connsiteX7" fmla="*/ 9979 w 10398"/>
              <a:gd name="connsiteY7" fmla="*/ 7801 h 15604"/>
              <a:gd name="connsiteX0" fmla="*/ 9979 w 10398"/>
              <a:gd name="connsiteY0" fmla="*/ 7801 h 15604"/>
              <a:gd name="connsiteX1" fmla="*/ 10398 w 10398"/>
              <a:gd name="connsiteY1" fmla="*/ 0 h 15604"/>
              <a:gd name="connsiteX2" fmla="*/ 7195 w 10398"/>
              <a:gd name="connsiteY2" fmla="*/ 2410 h 15604"/>
              <a:gd name="connsiteX3" fmla="*/ 15 w 10398"/>
              <a:gd name="connsiteY3" fmla="*/ 8149 h 15604"/>
              <a:gd name="connsiteX4" fmla="*/ 0 w 10398"/>
              <a:gd name="connsiteY4" fmla="*/ 8149 h 15604"/>
              <a:gd name="connsiteX5" fmla="*/ 0 w 10398"/>
              <a:gd name="connsiteY5" fmla="*/ 15604 h 15604"/>
              <a:gd name="connsiteX6" fmla="*/ 15 w 10398"/>
              <a:gd name="connsiteY6" fmla="*/ 15604 h 15604"/>
              <a:gd name="connsiteX7" fmla="*/ 9979 w 10398"/>
              <a:gd name="connsiteY7" fmla="*/ 7801 h 15604"/>
              <a:gd name="connsiteX0" fmla="*/ 10924 w 10939"/>
              <a:gd name="connsiteY0" fmla="*/ 1127 h 15604"/>
              <a:gd name="connsiteX1" fmla="*/ 10398 w 10939"/>
              <a:gd name="connsiteY1" fmla="*/ 0 h 15604"/>
              <a:gd name="connsiteX2" fmla="*/ 7195 w 10939"/>
              <a:gd name="connsiteY2" fmla="*/ 2410 h 15604"/>
              <a:gd name="connsiteX3" fmla="*/ 15 w 10939"/>
              <a:gd name="connsiteY3" fmla="*/ 8149 h 15604"/>
              <a:gd name="connsiteX4" fmla="*/ 0 w 10939"/>
              <a:gd name="connsiteY4" fmla="*/ 8149 h 15604"/>
              <a:gd name="connsiteX5" fmla="*/ 0 w 10939"/>
              <a:gd name="connsiteY5" fmla="*/ 15604 h 15604"/>
              <a:gd name="connsiteX6" fmla="*/ 15 w 10939"/>
              <a:gd name="connsiteY6" fmla="*/ 15604 h 15604"/>
              <a:gd name="connsiteX7" fmla="*/ 10924 w 10939"/>
              <a:gd name="connsiteY7" fmla="*/ 1127 h 15604"/>
              <a:gd name="connsiteX0" fmla="*/ 10924 w 10943"/>
              <a:gd name="connsiteY0" fmla="*/ 1420 h 15897"/>
              <a:gd name="connsiteX1" fmla="*/ 10592 w 10943"/>
              <a:gd name="connsiteY1" fmla="*/ 0 h 15897"/>
              <a:gd name="connsiteX2" fmla="*/ 7195 w 10943"/>
              <a:gd name="connsiteY2" fmla="*/ 2703 h 15897"/>
              <a:gd name="connsiteX3" fmla="*/ 15 w 10943"/>
              <a:gd name="connsiteY3" fmla="*/ 8442 h 15897"/>
              <a:gd name="connsiteX4" fmla="*/ 0 w 10943"/>
              <a:gd name="connsiteY4" fmla="*/ 8442 h 15897"/>
              <a:gd name="connsiteX5" fmla="*/ 0 w 10943"/>
              <a:gd name="connsiteY5" fmla="*/ 15897 h 15897"/>
              <a:gd name="connsiteX6" fmla="*/ 15 w 10943"/>
              <a:gd name="connsiteY6" fmla="*/ 15897 h 15897"/>
              <a:gd name="connsiteX7" fmla="*/ 10924 w 10943"/>
              <a:gd name="connsiteY7" fmla="*/ 1420 h 15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43" h="15897">
                <a:moveTo>
                  <a:pt x="10924" y="1420"/>
                </a:moveTo>
                <a:cubicBezTo>
                  <a:pt x="11058" y="547"/>
                  <a:pt x="10458" y="873"/>
                  <a:pt x="10592" y="0"/>
                </a:cubicBezTo>
                <a:lnTo>
                  <a:pt x="7195" y="2703"/>
                </a:lnTo>
                <a:lnTo>
                  <a:pt x="15" y="8442"/>
                </a:lnTo>
                <a:lnTo>
                  <a:pt x="0" y="8442"/>
                </a:lnTo>
                <a:lnTo>
                  <a:pt x="0" y="15897"/>
                </a:lnTo>
                <a:lnTo>
                  <a:pt x="15" y="15897"/>
                </a:lnTo>
                <a:lnTo>
                  <a:pt x="10924" y="1420"/>
                </a:lnTo>
                <a:close/>
              </a:path>
            </a:pathLst>
          </a:custGeom>
          <a:solidFill>
            <a:schemeClr val="accent6">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235" name="Freeform 14">
            <a:extLst>
              <a:ext uri="{FF2B5EF4-FFF2-40B4-BE49-F238E27FC236}">
                <a16:creationId xmlns:a16="http://schemas.microsoft.com/office/drawing/2014/main" xmlns="" id="{A95A7F88-BC39-4416-A8E6-41EA2ED1BAB0}"/>
              </a:ext>
            </a:extLst>
          </p:cNvPr>
          <p:cNvSpPr>
            <a:spLocks/>
          </p:cNvSpPr>
          <p:nvPr/>
        </p:nvSpPr>
        <p:spPr bwMode="auto">
          <a:xfrm flipH="1">
            <a:off x="7083312" y="4233235"/>
            <a:ext cx="1161526" cy="770332"/>
          </a:xfrm>
          <a:custGeom>
            <a:avLst/>
            <a:gdLst>
              <a:gd name="T0" fmla="*/ 1433 w 1484"/>
              <a:gd name="T1" fmla="*/ 248 h 959"/>
              <a:gd name="T2" fmla="*/ 1484 w 1484"/>
              <a:gd name="T3" fmla="*/ 0 h 959"/>
              <a:gd name="T4" fmla="*/ 1341 w 1484"/>
              <a:gd name="T5" fmla="*/ 5 h 959"/>
              <a:gd name="T6" fmla="*/ 2 w 1484"/>
              <a:gd name="T7" fmla="*/ 253 h 959"/>
              <a:gd name="T8" fmla="*/ 0 w 1484"/>
              <a:gd name="T9" fmla="*/ 253 h 959"/>
              <a:gd name="T10" fmla="*/ 0 w 1484"/>
              <a:gd name="T11" fmla="*/ 959 h 959"/>
              <a:gd name="T12" fmla="*/ 2 w 1484"/>
              <a:gd name="T13" fmla="*/ 959 h 959"/>
              <a:gd name="T14" fmla="*/ 1433 w 1484"/>
              <a:gd name="T15" fmla="*/ 248 h 959"/>
              <a:gd name="connsiteX0" fmla="*/ 9656 w 10000"/>
              <a:gd name="connsiteY0" fmla="*/ 2586 h 10000"/>
              <a:gd name="connsiteX1" fmla="*/ 10000 w 10000"/>
              <a:gd name="connsiteY1" fmla="*/ 0 h 10000"/>
              <a:gd name="connsiteX2" fmla="*/ 7191 w 10000"/>
              <a:gd name="connsiteY2" fmla="*/ 593 h 10000"/>
              <a:gd name="connsiteX3" fmla="*/ 13 w 10000"/>
              <a:gd name="connsiteY3" fmla="*/ 2638 h 10000"/>
              <a:gd name="connsiteX4" fmla="*/ 0 w 10000"/>
              <a:gd name="connsiteY4" fmla="*/ 2638 h 10000"/>
              <a:gd name="connsiteX5" fmla="*/ 0 w 10000"/>
              <a:gd name="connsiteY5" fmla="*/ 10000 h 10000"/>
              <a:gd name="connsiteX6" fmla="*/ 13 w 10000"/>
              <a:gd name="connsiteY6" fmla="*/ 10000 h 10000"/>
              <a:gd name="connsiteX7" fmla="*/ 9656 w 10000"/>
              <a:gd name="connsiteY7" fmla="*/ 2586 h 10000"/>
              <a:gd name="connsiteX0" fmla="*/ 9656 w 9662"/>
              <a:gd name="connsiteY0" fmla="*/ 2461 h 9875"/>
              <a:gd name="connsiteX1" fmla="*/ 8313 w 9662"/>
              <a:gd name="connsiteY1" fmla="*/ 0 h 9875"/>
              <a:gd name="connsiteX2" fmla="*/ 7191 w 9662"/>
              <a:gd name="connsiteY2" fmla="*/ 468 h 9875"/>
              <a:gd name="connsiteX3" fmla="*/ 13 w 9662"/>
              <a:gd name="connsiteY3" fmla="*/ 2513 h 9875"/>
              <a:gd name="connsiteX4" fmla="*/ 0 w 9662"/>
              <a:gd name="connsiteY4" fmla="*/ 2513 h 9875"/>
              <a:gd name="connsiteX5" fmla="*/ 0 w 9662"/>
              <a:gd name="connsiteY5" fmla="*/ 9875 h 9875"/>
              <a:gd name="connsiteX6" fmla="*/ 13 w 9662"/>
              <a:gd name="connsiteY6" fmla="*/ 9875 h 9875"/>
              <a:gd name="connsiteX7" fmla="*/ 9656 w 9662"/>
              <a:gd name="connsiteY7" fmla="*/ 2461 h 9875"/>
              <a:gd name="connsiteX0" fmla="*/ 8830 w 8849"/>
              <a:gd name="connsiteY0" fmla="*/ 2197 h 10000"/>
              <a:gd name="connsiteX1" fmla="*/ 8604 w 8849"/>
              <a:gd name="connsiteY1" fmla="*/ 0 h 10000"/>
              <a:gd name="connsiteX2" fmla="*/ 7443 w 8849"/>
              <a:gd name="connsiteY2" fmla="*/ 474 h 10000"/>
              <a:gd name="connsiteX3" fmla="*/ 13 w 8849"/>
              <a:gd name="connsiteY3" fmla="*/ 2545 h 10000"/>
              <a:gd name="connsiteX4" fmla="*/ 0 w 8849"/>
              <a:gd name="connsiteY4" fmla="*/ 2545 h 10000"/>
              <a:gd name="connsiteX5" fmla="*/ 0 w 8849"/>
              <a:gd name="connsiteY5" fmla="*/ 10000 h 10000"/>
              <a:gd name="connsiteX6" fmla="*/ 13 w 8849"/>
              <a:gd name="connsiteY6" fmla="*/ 10000 h 10000"/>
              <a:gd name="connsiteX7" fmla="*/ 8830 w 8849"/>
              <a:gd name="connsiteY7" fmla="*/ 2197 h 10000"/>
              <a:gd name="connsiteX0" fmla="*/ 9979 w 9994"/>
              <a:gd name="connsiteY0" fmla="*/ 2197 h 10000"/>
              <a:gd name="connsiteX1" fmla="*/ 9469 w 9994"/>
              <a:gd name="connsiteY1" fmla="*/ 0 h 10000"/>
              <a:gd name="connsiteX2" fmla="*/ 8411 w 9994"/>
              <a:gd name="connsiteY2" fmla="*/ 474 h 10000"/>
              <a:gd name="connsiteX3" fmla="*/ 15 w 9994"/>
              <a:gd name="connsiteY3" fmla="*/ 2545 h 10000"/>
              <a:gd name="connsiteX4" fmla="*/ 0 w 9994"/>
              <a:gd name="connsiteY4" fmla="*/ 2545 h 10000"/>
              <a:gd name="connsiteX5" fmla="*/ 0 w 9994"/>
              <a:gd name="connsiteY5" fmla="*/ 10000 h 10000"/>
              <a:gd name="connsiteX6" fmla="*/ 15 w 9994"/>
              <a:gd name="connsiteY6" fmla="*/ 10000 h 10000"/>
              <a:gd name="connsiteX7" fmla="*/ 9979 w 9994"/>
              <a:gd name="connsiteY7" fmla="*/ 219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94" h="10000">
                <a:moveTo>
                  <a:pt x="9979" y="2197"/>
                </a:moveTo>
                <a:cubicBezTo>
                  <a:pt x="10113" y="1324"/>
                  <a:pt x="9335" y="873"/>
                  <a:pt x="9469" y="0"/>
                </a:cubicBezTo>
                <a:lnTo>
                  <a:pt x="8411" y="474"/>
                </a:lnTo>
                <a:lnTo>
                  <a:pt x="15" y="2545"/>
                </a:lnTo>
                <a:lnTo>
                  <a:pt x="0" y="2545"/>
                </a:lnTo>
                <a:lnTo>
                  <a:pt x="0" y="10000"/>
                </a:lnTo>
                <a:lnTo>
                  <a:pt x="15" y="10000"/>
                </a:lnTo>
                <a:lnTo>
                  <a:pt x="9979" y="2197"/>
                </a:lnTo>
                <a:close/>
              </a:path>
            </a:pathLst>
          </a:custGeom>
          <a:solidFill>
            <a:schemeClr val="accent5">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400"/>
          </a:p>
        </p:txBody>
      </p:sp>
      <p:graphicFrame>
        <p:nvGraphicFramePr>
          <p:cNvPr id="59" name="Object 58" hidden="1">
            <a:extLst>
              <a:ext uri="{FF2B5EF4-FFF2-40B4-BE49-F238E27FC236}">
                <a16:creationId xmlns:a16="http://schemas.microsoft.com/office/drawing/2014/main" xmlns="" id="{39A697EF-943E-4E65-A0D1-319D67E2B77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7" name="think-cell Slide" r:id="rId5" imgW="443" imgH="443" progId="TCLayout.ActiveDocument.1">
                  <p:embed/>
                </p:oleObj>
              </mc:Choice>
              <mc:Fallback>
                <p:oleObj name="think-cell Slide" r:id="rId5" imgW="443" imgH="443" progId="TCLayout.ActiveDocument.1">
                  <p:embed/>
                  <p:pic>
                    <p:nvPicPr>
                      <p:cNvPr id="59" name="Object 58" hidden="1">
                        <a:extLst>
                          <a:ext uri="{FF2B5EF4-FFF2-40B4-BE49-F238E27FC236}">
                            <a16:creationId xmlns:a16="http://schemas.microsoft.com/office/drawing/2014/main" xmlns="" id="{39A697EF-943E-4E65-A0D1-319D67E2B77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xmlns="" id="{ED432888-F2AE-3A43-9C0E-0D433575C2DE}"/>
              </a:ext>
            </a:extLst>
          </p:cNvPr>
          <p:cNvSpPr>
            <a:spLocks noGrp="1"/>
          </p:cNvSpPr>
          <p:nvPr>
            <p:ph type="title"/>
          </p:nvPr>
        </p:nvSpPr>
        <p:spPr>
          <a:xfrm>
            <a:off x="442912" y="247744"/>
            <a:ext cx="11306175" cy="731520"/>
          </a:xfrm>
          <a:solidFill>
            <a:schemeClr val="accent1"/>
          </a:solidFill>
        </p:spPr>
        <p:txBody>
          <a:bodyPr vert="horz"/>
          <a:lstStyle/>
          <a:p>
            <a:pPr algn="ctr"/>
            <a:r>
              <a:rPr lang="en-US" sz="2300" b="1" dirty="0">
                <a:solidFill>
                  <a:schemeClr val="bg1"/>
                </a:solidFill>
                <a:latin typeface="Times New Roman" panose="02020603050405020304" pitchFamily="18" charset="0"/>
                <a:cs typeface="Times New Roman" panose="02020603050405020304" pitchFamily="18" charset="0"/>
              </a:rPr>
              <a:t>Chemicals industry - a significant contributor to the manufacturing sector and economic growth of India</a:t>
            </a:r>
            <a:endParaRPr lang="en-GB" sz="2300" b="1" dirty="0">
              <a:solidFill>
                <a:schemeClr val="bg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333649C6-970F-4BA5-8905-8604A6E36CE6}"/>
              </a:ext>
            </a:extLst>
          </p:cNvPr>
          <p:cNvSpPr>
            <a:spLocks noGrp="1"/>
          </p:cNvSpPr>
          <p:nvPr>
            <p:ph type="sldNum" sz="quarter" idx="12"/>
          </p:nvPr>
        </p:nvSpPr>
        <p:spPr/>
        <p:txBody>
          <a:bodyPr/>
          <a:lstStyle/>
          <a:p>
            <a:fld id="{C8B40B1B-DCF1-4E0F-A985-E71C45D4A1FA}" type="slidenum">
              <a:rPr lang="en-US" smtClean="0"/>
              <a:pPr/>
              <a:t>2</a:t>
            </a:fld>
            <a:endParaRPr lang="en-US"/>
          </a:p>
        </p:txBody>
      </p:sp>
      <p:sp>
        <p:nvSpPr>
          <p:cNvPr id="60" name="Rectangle 59">
            <a:extLst>
              <a:ext uri="{FF2B5EF4-FFF2-40B4-BE49-F238E27FC236}">
                <a16:creationId xmlns:a16="http://schemas.microsoft.com/office/drawing/2014/main" xmlns="" id="{952C2B6E-682B-4B84-AA19-F76672F82AA4}"/>
              </a:ext>
            </a:extLst>
          </p:cNvPr>
          <p:cNvSpPr/>
          <p:nvPr/>
        </p:nvSpPr>
        <p:spPr>
          <a:xfrm>
            <a:off x="504800" y="5834726"/>
            <a:ext cx="11311128" cy="276999"/>
          </a:xfrm>
          <a:prstGeom prst="rect">
            <a:avLst/>
          </a:prstGeom>
          <a:noFill/>
          <a:ln>
            <a:noFill/>
          </a:ln>
        </p:spPr>
        <p:style>
          <a:lnRef idx="0">
            <a:schemeClr val="accent1"/>
          </a:lnRef>
          <a:fillRef idx="1">
            <a:schemeClr val="accent1"/>
          </a:fillRef>
          <a:effectRef idx="0">
            <a:schemeClr val="dk1"/>
          </a:effectRef>
          <a:fontRef idx="minor">
            <a:schemeClr val="lt1"/>
          </a:fontRef>
        </p:style>
        <p:txBody>
          <a:bodyPr wrap="square" lIns="0" tIns="0" rIns="0" bIns="0" rtlCol="0" anchor="b">
            <a:spAutoFit/>
          </a:bodyPr>
          <a:lstStyle/>
          <a:p>
            <a:pPr>
              <a:lnSpc>
                <a:spcPct val="100000"/>
              </a:lnSpc>
              <a:spcAft>
                <a:spcPts val="300"/>
              </a:spcAft>
            </a:pPr>
            <a:r>
              <a:rPr lang="en-US" sz="900" dirty="0">
                <a:solidFill>
                  <a:schemeClr val="accent5"/>
                </a:solidFill>
              </a:rPr>
              <a:t>Source: 1-DCPC Annual Report, FICCI Knowledge Papers, 2-CEFIC 2020 Facts &amp; Figures, 3- Department for Promotion of Industry and Internal Trade (FY 21-22), 4- DCPC, 5- Ministry of Stats and Programme Implementation (At Current Prices, for FY 21-22 PE)</a:t>
            </a:r>
          </a:p>
        </p:txBody>
      </p:sp>
      <p:cxnSp>
        <p:nvCxnSpPr>
          <p:cNvPr id="61" name="Straight Connector 60">
            <a:extLst>
              <a:ext uri="{FF2B5EF4-FFF2-40B4-BE49-F238E27FC236}">
                <a16:creationId xmlns:a16="http://schemas.microsoft.com/office/drawing/2014/main" xmlns="" id="{607671C9-9223-40A3-A9AC-B0A4C2C432A8}"/>
              </a:ext>
            </a:extLst>
          </p:cNvPr>
          <p:cNvCxnSpPr>
            <a:cxnSpLocks/>
          </p:cNvCxnSpPr>
          <p:nvPr/>
        </p:nvCxnSpPr>
        <p:spPr>
          <a:xfrm flipV="1">
            <a:off x="442912" y="5759446"/>
            <a:ext cx="11311128" cy="0"/>
          </a:xfrm>
          <a:prstGeom prst="line">
            <a:avLst/>
          </a:prstGeom>
          <a:ln w="6350" cap="sq">
            <a:solidFill>
              <a:schemeClr val="accent6"/>
            </a:solidFill>
            <a:prstDash val="dashDot"/>
          </a:ln>
        </p:spPr>
        <p:style>
          <a:lnRef idx="1">
            <a:schemeClr val="accent1"/>
          </a:lnRef>
          <a:fillRef idx="0">
            <a:schemeClr val="accent1"/>
          </a:fillRef>
          <a:effectRef idx="0">
            <a:schemeClr val="dk1"/>
          </a:effectRef>
          <a:fontRef idx="minor">
            <a:schemeClr val="lt1"/>
          </a:fontRef>
        </p:style>
      </p:cxnSp>
      <p:sp>
        <p:nvSpPr>
          <p:cNvPr id="121" name="TextBox 120">
            <a:extLst>
              <a:ext uri="{FF2B5EF4-FFF2-40B4-BE49-F238E27FC236}">
                <a16:creationId xmlns:a16="http://schemas.microsoft.com/office/drawing/2014/main" xmlns="" id="{2BDDD8DF-B466-4430-B301-E70CE37ADA68}"/>
              </a:ext>
            </a:extLst>
          </p:cNvPr>
          <p:cNvSpPr txBox="1"/>
          <p:nvPr/>
        </p:nvSpPr>
        <p:spPr>
          <a:xfrm>
            <a:off x="684412" y="1318397"/>
            <a:ext cx="7255568" cy="369332"/>
          </a:xfrm>
          <a:prstGeom prst="rect">
            <a:avLst/>
          </a:prstGeom>
          <a:solidFill>
            <a:schemeClr val="accent2"/>
          </a:solidFill>
        </p:spPr>
        <p:txBody>
          <a:bodyPr wrap="square" lIns="0" tIns="0" rIns="0" bIns="0" rtlCol="0">
            <a:spAutoFit/>
          </a:bodyPr>
          <a:lstStyle/>
          <a:p>
            <a:pPr algn="ctr">
              <a:lnSpc>
                <a:spcPct val="100000"/>
              </a:lnSpc>
              <a:spcAft>
                <a:spcPts val="600"/>
              </a:spcAft>
              <a:buSzPct val="100000"/>
            </a:pPr>
            <a:r>
              <a:rPr lang="en-GB" sz="2400" b="1" dirty="0">
                <a:solidFill>
                  <a:schemeClr val="bg1"/>
                </a:solidFill>
              </a:rPr>
              <a:t>Contribution of the Indian Chemical Industry</a:t>
            </a:r>
          </a:p>
        </p:txBody>
      </p:sp>
      <p:sp>
        <p:nvSpPr>
          <p:cNvPr id="206" name="Freeform 24">
            <a:extLst>
              <a:ext uri="{FF2B5EF4-FFF2-40B4-BE49-F238E27FC236}">
                <a16:creationId xmlns:a16="http://schemas.microsoft.com/office/drawing/2014/main" xmlns="" id="{2655D529-CDF9-4191-A5B8-3541BDD5C3AA}"/>
              </a:ext>
            </a:extLst>
          </p:cNvPr>
          <p:cNvSpPr>
            <a:spLocks/>
          </p:cNvSpPr>
          <p:nvPr/>
        </p:nvSpPr>
        <p:spPr bwMode="auto">
          <a:xfrm>
            <a:off x="7112297" y="3301128"/>
            <a:ext cx="1130300" cy="669925"/>
          </a:xfrm>
          <a:custGeom>
            <a:avLst/>
            <a:gdLst>
              <a:gd name="T0" fmla="*/ 38 w 1426"/>
              <a:gd name="T1" fmla="*/ 844 h 844"/>
              <a:gd name="T2" fmla="*/ 0 w 1426"/>
              <a:gd name="T3" fmla="*/ 603 h 844"/>
              <a:gd name="T4" fmla="*/ 1426 w 1426"/>
              <a:gd name="T5" fmla="*/ 0 h 844"/>
              <a:gd name="T6" fmla="*/ 1426 w 1426"/>
              <a:gd name="T7" fmla="*/ 0 h 844"/>
              <a:gd name="T8" fmla="*/ 1426 w 1426"/>
              <a:gd name="T9" fmla="*/ 608 h 844"/>
              <a:gd name="T10" fmla="*/ 1426 w 1426"/>
              <a:gd name="T11" fmla="*/ 608 h 844"/>
              <a:gd name="T12" fmla="*/ 38 w 1426"/>
              <a:gd name="T13" fmla="*/ 844 h 844"/>
            </a:gdLst>
            <a:ahLst/>
            <a:cxnLst>
              <a:cxn ang="0">
                <a:pos x="T0" y="T1"/>
              </a:cxn>
              <a:cxn ang="0">
                <a:pos x="T2" y="T3"/>
              </a:cxn>
              <a:cxn ang="0">
                <a:pos x="T4" y="T5"/>
              </a:cxn>
              <a:cxn ang="0">
                <a:pos x="T6" y="T7"/>
              </a:cxn>
              <a:cxn ang="0">
                <a:pos x="T8" y="T9"/>
              </a:cxn>
              <a:cxn ang="0">
                <a:pos x="T10" y="T11"/>
              </a:cxn>
              <a:cxn ang="0">
                <a:pos x="T12" y="T13"/>
              </a:cxn>
            </a:cxnLst>
            <a:rect l="0" t="0" r="r" b="b"/>
            <a:pathLst>
              <a:path w="1426" h="844">
                <a:moveTo>
                  <a:pt x="38" y="844"/>
                </a:moveTo>
                <a:lnTo>
                  <a:pt x="0" y="603"/>
                </a:lnTo>
                <a:lnTo>
                  <a:pt x="1426" y="0"/>
                </a:lnTo>
                <a:lnTo>
                  <a:pt x="1426" y="0"/>
                </a:lnTo>
                <a:lnTo>
                  <a:pt x="1426" y="608"/>
                </a:lnTo>
                <a:lnTo>
                  <a:pt x="1426" y="608"/>
                </a:lnTo>
                <a:lnTo>
                  <a:pt x="38" y="844"/>
                </a:ln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207" name="Freeform 22">
            <a:extLst>
              <a:ext uri="{FF2B5EF4-FFF2-40B4-BE49-F238E27FC236}">
                <a16:creationId xmlns:a16="http://schemas.microsoft.com/office/drawing/2014/main" xmlns="" id="{D0E0CDFB-2E46-4B25-A03D-B469CF16AEBE}"/>
              </a:ext>
            </a:extLst>
          </p:cNvPr>
          <p:cNvSpPr>
            <a:spLocks/>
          </p:cNvSpPr>
          <p:nvPr/>
        </p:nvSpPr>
        <p:spPr bwMode="auto">
          <a:xfrm>
            <a:off x="7019088" y="2642993"/>
            <a:ext cx="1223963" cy="1128713"/>
          </a:xfrm>
          <a:custGeom>
            <a:avLst/>
            <a:gdLst>
              <a:gd name="T0" fmla="*/ 37 w 1544"/>
              <a:gd name="T1" fmla="*/ 1422 h 1422"/>
              <a:gd name="T2" fmla="*/ 0 w 1544"/>
              <a:gd name="T3" fmla="*/ 1213 h 1422"/>
              <a:gd name="T4" fmla="*/ 1544 w 1544"/>
              <a:gd name="T5" fmla="*/ 0 h 1422"/>
              <a:gd name="T6" fmla="*/ 1544 w 1544"/>
              <a:gd name="T7" fmla="*/ 0 h 1422"/>
              <a:gd name="T8" fmla="*/ 1544 w 1544"/>
              <a:gd name="T9" fmla="*/ 711 h 1422"/>
              <a:gd name="T10" fmla="*/ 1544 w 1544"/>
              <a:gd name="T11" fmla="*/ 711 h 1422"/>
              <a:gd name="T12" fmla="*/ 37 w 1544"/>
              <a:gd name="T13" fmla="*/ 1422 h 1422"/>
            </a:gdLst>
            <a:ahLst/>
            <a:cxnLst>
              <a:cxn ang="0">
                <a:pos x="T0" y="T1"/>
              </a:cxn>
              <a:cxn ang="0">
                <a:pos x="T2" y="T3"/>
              </a:cxn>
              <a:cxn ang="0">
                <a:pos x="T4" y="T5"/>
              </a:cxn>
              <a:cxn ang="0">
                <a:pos x="T6" y="T7"/>
              </a:cxn>
              <a:cxn ang="0">
                <a:pos x="T8" y="T9"/>
              </a:cxn>
              <a:cxn ang="0">
                <a:pos x="T10" y="T11"/>
              </a:cxn>
              <a:cxn ang="0">
                <a:pos x="T12" y="T13"/>
              </a:cxn>
            </a:cxnLst>
            <a:rect l="0" t="0" r="r" b="b"/>
            <a:pathLst>
              <a:path w="1544" h="1422">
                <a:moveTo>
                  <a:pt x="37" y="1422"/>
                </a:moveTo>
                <a:lnTo>
                  <a:pt x="0" y="1213"/>
                </a:lnTo>
                <a:lnTo>
                  <a:pt x="1544" y="0"/>
                </a:lnTo>
                <a:lnTo>
                  <a:pt x="1544" y="0"/>
                </a:lnTo>
                <a:lnTo>
                  <a:pt x="1544" y="711"/>
                </a:lnTo>
                <a:lnTo>
                  <a:pt x="1544" y="711"/>
                </a:lnTo>
                <a:lnTo>
                  <a:pt x="37" y="1422"/>
                </a:ln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208" name="Rectangle 7">
            <a:extLst>
              <a:ext uri="{FF2B5EF4-FFF2-40B4-BE49-F238E27FC236}">
                <a16:creationId xmlns:a16="http://schemas.microsoft.com/office/drawing/2014/main" xmlns="" id="{207C9646-8F7B-42D0-A8F1-C99888C80D28}"/>
              </a:ext>
            </a:extLst>
          </p:cNvPr>
          <p:cNvSpPr>
            <a:spLocks noChangeArrowheads="1"/>
          </p:cNvSpPr>
          <p:nvPr/>
        </p:nvSpPr>
        <p:spPr bwMode="auto">
          <a:xfrm>
            <a:off x="2409443" y="2642448"/>
            <a:ext cx="1643063" cy="563563"/>
          </a:xfrm>
          <a:prstGeom prst="rect">
            <a:avLst/>
          </a:prstGeom>
          <a:solidFill>
            <a:srgbClr val="D62E1C"/>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209" name="Freeform 8">
            <a:extLst>
              <a:ext uri="{FF2B5EF4-FFF2-40B4-BE49-F238E27FC236}">
                <a16:creationId xmlns:a16="http://schemas.microsoft.com/office/drawing/2014/main" xmlns="" id="{1E8EB3B8-3BC6-4778-BA37-487CA4E24416}"/>
              </a:ext>
            </a:extLst>
          </p:cNvPr>
          <p:cNvSpPr>
            <a:spLocks/>
          </p:cNvSpPr>
          <p:nvPr/>
        </p:nvSpPr>
        <p:spPr bwMode="auto">
          <a:xfrm>
            <a:off x="4052954" y="2644200"/>
            <a:ext cx="1225550" cy="1128713"/>
          </a:xfrm>
          <a:custGeom>
            <a:avLst/>
            <a:gdLst>
              <a:gd name="T0" fmla="*/ 1507 w 1546"/>
              <a:gd name="T1" fmla="*/ 1422 h 1422"/>
              <a:gd name="T2" fmla="*/ 1546 w 1546"/>
              <a:gd name="T3" fmla="*/ 1213 h 1422"/>
              <a:gd name="T4" fmla="*/ 2 w 1546"/>
              <a:gd name="T5" fmla="*/ 0 h 1422"/>
              <a:gd name="T6" fmla="*/ 0 w 1546"/>
              <a:gd name="T7" fmla="*/ 0 h 1422"/>
              <a:gd name="T8" fmla="*/ 0 w 1546"/>
              <a:gd name="T9" fmla="*/ 711 h 1422"/>
              <a:gd name="T10" fmla="*/ 2 w 1546"/>
              <a:gd name="T11" fmla="*/ 711 h 1422"/>
              <a:gd name="T12" fmla="*/ 1507 w 1546"/>
              <a:gd name="T13" fmla="*/ 1422 h 1422"/>
            </a:gdLst>
            <a:ahLst/>
            <a:cxnLst>
              <a:cxn ang="0">
                <a:pos x="T0" y="T1"/>
              </a:cxn>
              <a:cxn ang="0">
                <a:pos x="T2" y="T3"/>
              </a:cxn>
              <a:cxn ang="0">
                <a:pos x="T4" y="T5"/>
              </a:cxn>
              <a:cxn ang="0">
                <a:pos x="T6" y="T7"/>
              </a:cxn>
              <a:cxn ang="0">
                <a:pos x="T8" y="T9"/>
              </a:cxn>
              <a:cxn ang="0">
                <a:pos x="T10" y="T11"/>
              </a:cxn>
              <a:cxn ang="0">
                <a:pos x="T12" y="T13"/>
              </a:cxn>
            </a:cxnLst>
            <a:rect l="0" t="0" r="r" b="b"/>
            <a:pathLst>
              <a:path w="1546" h="1422">
                <a:moveTo>
                  <a:pt x="1507" y="1422"/>
                </a:moveTo>
                <a:lnTo>
                  <a:pt x="1546" y="1213"/>
                </a:lnTo>
                <a:lnTo>
                  <a:pt x="2" y="0"/>
                </a:lnTo>
                <a:lnTo>
                  <a:pt x="0" y="0"/>
                </a:lnTo>
                <a:lnTo>
                  <a:pt x="0" y="711"/>
                </a:lnTo>
                <a:lnTo>
                  <a:pt x="2" y="711"/>
                </a:lnTo>
                <a:lnTo>
                  <a:pt x="1507" y="1422"/>
                </a:ln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210" name="Rectangle 9">
            <a:extLst>
              <a:ext uri="{FF2B5EF4-FFF2-40B4-BE49-F238E27FC236}">
                <a16:creationId xmlns:a16="http://schemas.microsoft.com/office/drawing/2014/main" xmlns="" id="{C634F96A-309C-4569-86BB-1DF6E980C44F}"/>
              </a:ext>
            </a:extLst>
          </p:cNvPr>
          <p:cNvSpPr>
            <a:spLocks noChangeArrowheads="1"/>
          </p:cNvSpPr>
          <p:nvPr/>
        </p:nvSpPr>
        <p:spPr bwMode="auto">
          <a:xfrm>
            <a:off x="2410656" y="3299840"/>
            <a:ext cx="1643063" cy="482600"/>
          </a:xfrm>
          <a:prstGeom prst="rect">
            <a:avLst/>
          </a:prstGeom>
          <a:solidFill>
            <a:srgbClr val="E36A00"/>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211" name="Freeform 10">
            <a:extLst>
              <a:ext uri="{FF2B5EF4-FFF2-40B4-BE49-F238E27FC236}">
                <a16:creationId xmlns:a16="http://schemas.microsoft.com/office/drawing/2014/main" xmlns="" id="{9FAAA431-0A96-4D89-AA55-D653446EC73E}"/>
              </a:ext>
            </a:extLst>
          </p:cNvPr>
          <p:cNvSpPr>
            <a:spLocks/>
          </p:cNvSpPr>
          <p:nvPr/>
        </p:nvSpPr>
        <p:spPr bwMode="auto">
          <a:xfrm>
            <a:off x="4050389" y="3301128"/>
            <a:ext cx="1131888" cy="669925"/>
          </a:xfrm>
          <a:custGeom>
            <a:avLst/>
            <a:gdLst>
              <a:gd name="T0" fmla="*/ 1389 w 1428"/>
              <a:gd name="T1" fmla="*/ 844 h 844"/>
              <a:gd name="T2" fmla="*/ 1428 w 1428"/>
              <a:gd name="T3" fmla="*/ 603 h 844"/>
              <a:gd name="T4" fmla="*/ 2 w 1428"/>
              <a:gd name="T5" fmla="*/ 0 h 844"/>
              <a:gd name="T6" fmla="*/ 0 w 1428"/>
              <a:gd name="T7" fmla="*/ 0 h 844"/>
              <a:gd name="T8" fmla="*/ 0 w 1428"/>
              <a:gd name="T9" fmla="*/ 608 h 844"/>
              <a:gd name="T10" fmla="*/ 2 w 1428"/>
              <a:gd name="T11" fmla="*/ 608 h 844"/>
              <a:gd name="T12" fmla="*/ 1389 w 1428"/>
              <a:gd name="T13" fmla="*/ 844 h 844"/>
            </a:gdLst>
            <a:ahLst/>
            <a:cxnLst>
              <a:cxn ang="0">
                <a:pos x="T0" y="T1"/>
              </a:cxn>
              <a:cxn ang="0">
                <a:pos x="T2" y="T3"/>
              </a:cxn>
              <a:cxn ang="0">
                <a:pos x="T4" y="T5"/>
              </a:cxn>
              <a:cxn ang="0">
                <a:pos x="T6" y="T7"/>
              </a:cxn>
              <a:cxn ang="0">
                <a:pos x="T8" y="T9"/>
              </a:cxn>
              <a:cxn ang="0">
                <a:pos x="T10" y="T11"/>
              </a:cxn>
              <a:cxn ang="0">
                <a:pos x="T12" y="T13"/>
              </a:cxn>
            </a:cxnLst>
            <a:rect l="0" t="0" r="r" b="b"/>
            <a:pathLst>
              <a:path w="1428" h="844">
                <a:moveTo>
                  <a:pt x="1389" y="844"/>
                </a:moveTo>
                <a:lnTo>
                  <a:pt x="1428" y="603"/>
                </a:lnTo>
                <a:lnTo>
                  <a:pt x="2" y="0"/>
                </a:lnTo>
                <a:lnTo>
                  <a:pt x="0" y="0"/>
                </a:lnTo>
                <a:lnTo>
                  <a:pt x="0" y="608"/>
                </a:lnTo>
                <a:lnTo>
                  <a:pt x="2" y="608"/>
                </a:lnTo>
                <a:lnTo>
                  <a:pt x="1389" y="844"/>
                </a:ln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212" name="Rectangle 11">
            <a:extLst>
              <a:ext uri="{FF2B5EF4-FFF2-40B4-BE49-F238E27FC236}">
                <a16:creationId xmlns:a16="http://schemas.microsoft.com/office/drawing/2014/main" xmlns="" id="{5C1FA526-1F5E-46FB-B1F1-5EE08E5ECB38}"/>
              </a:ext>
            </a:extLst>
          </p:cNvPr>
          <p:cNvSpPr>
            <a:spLocks noChangeArrowheads="1"/>
          </p:cNvSpPr>
          <p:nvPr/>
        </p:nvSpPr>
        <p:spPr bwMode="auto">
          <a:xfrm>
            <a:off x="2409442" y="3858340"/>
            <a:ext cx="1643063" cy="527050"/>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213" name="Freeform 12">
            <a:extLst>
              <a:ext uri="{FF2B5EF4-FFF2-40B4-BE49-F238E27FC236}">
                <a16:creationId xmlns:a16="http://schemas.microsoft.com/office/drawing/2014/main" xmlns="" id="{E1B99FDE-075E-4C16-9183-2F4AA9F2AA87}"/>
              </a:ext>
            </a:extLst>
          </p:cNvPr>
          <p:cNvSpPr>
            <a:spLocks/>
          </p:cNvSpPr>
          <p:nvPr/>
        </p:nvSpPr>
        <p:spPr bwMode="auto">
          <a:xfrm>
            <a:off x="4050389" y="3858340"/>
            <a:ext cx="1301732" cy="527050"/>
          </a:xfrm>
          <a:custGeom>
            <a:avLst/>
            <a:gdLst>
              <a:gd name="T0" fmla="*/ 1371 w 1371"/>
              <a:gd name="T1" fmla="*/ 450 h 662"/>
              <a:gd name="T2" fmla="*/ 1346 w 1371"/>
              <a:gd name="T3" fmla="*/ 179 h 662"/>
              <a:gd name="T4" fmla="*/ 2 w 1371"/>
              <a:gd name="T5" fmla="*/ 0 h 662"/>
              <a:gd name="T6" fmla="*/ 0 w 1371"/>
              <a:gd name="T7" fmla="*/ 0 h 662"/>
              <a:gd name="T8" fmla="*/ 0 w 1371"/>
              <a:gd name="T9" fmla="*/ 662 h 662"/>
              <a:gd name="T10" fmla="*/ 2 w 1371"/>
              <a:gd name="T11" fmla="*/ 662 h 662"/>
              <a:gd name="T12" fmla="*/ 1371 w 1371"/>
              <a:gd name="T13" fmla="*/ 450 h 662"/>
            </a:gdLst>
            <a:ahLst/>
            <a:cxnLst>
              <a:cxn ang="0">
                <a:pos x="T0" y="T1"/>
              </a:cxn>
              <a:cxn ang="0">
                <a:pos x="T2" y="T3"/>
              </a:cxn>
              <a:cxn ang="0">
                <a:pos x="T4" y="T5"/>
              </a:cxn>
              <a:cxn ang="0">
                <a:pos x="T6" y="T7"/>
              </a:cxn>
              <a:cxn ang="0">
                <a:pos x="T8" y="T9"/>
              </a:cxn>
              <a:cxn ang="0">
                <a:pos x="T10" y="T11"/>
              </a:cxn>
              <a:cxn ang="0">
                <a:pos x="T12" y="T13"/>
              </a:cxn>
            </a:cxnLst>
            <a:rect l="0" t="0" r="r" b="b"/>
            <a:pathLst>
              <a:path w="1371" h="662">
                <a:moveTo>
                  <a:pt x="1371" y="450"/>
                </a:moveTo>
                <a:lnTo>
                  <a:pt x="1346" y="179"/>
                </a:lnTo>
                <a:lnTo>
                  <a:pt x="2" y="0"/>
                </a:lnTo>
                <a:lnTo>
                  <a:pt x="0" y="0"/>
                </a:lnTo>
                <a:lnTo>
                  <a:pt x="0" y="662"/>
                </a:lnTo>
                <a:lnTo>
                  <a:pt x="2" y="662"/>
                </a:lnTo>
                <a:lnTo>
                  <a:pt x="1371" y="450"/>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214" name="Freeform 13">
            <a:extLst>
              <a:ext uri="{FF2B5EF4-FFF2-40B4-BE49-F238E27FC236}">
                <a16:creationId xmlns:a16="http://schemas.microsoft.com/office/drawing/2014/main" xmlns="" id="{3BA6E82D-DC24-4A35-AECB-EB13A9A83118}"/>
              </a:ext>
            </a:extLst>
          </p:cNvPr>
          <p:cNvSpPr>
            <a:spLocks/>
          </p:cNvSpPr>
          <p:nvPr/>
        </p:nvSpPr>
        <p:spPr bwMode="auto">
          <a:xfrm>
            <a:off x="684412" y="4445369"/>
            <a:ext cx="3367427" cy="560388"/>
          </a:xfrm>
          <a:custGeom>
            <a:avLst/>
            <a:gdLst>
              <a:gd name="T0" fmla="*/ 1 w 2071"/>
              <a:gd name="T1" fmla="*/ 0 h 706"/>
              <a:gd name="T2" fmla="*/ 1 w 2071"/>
              <a:gd name="T3" fmla="*/ 0 h 706"/>
              <a:gd name="T4" fmla="*/ 0 w 2071"/>
              <a:gd name="T5" fmla="*/ 28 h 706"/>
              <a:gd name="T6" fmla="*/ 0 w 2071"/>
              <a:gd name="T7" fmla="*/ 108 h 706"/>
              <a:gd name="T8" fmla="*/ 0 w 2071"/>
              <a:gd name="T9" fmla="*/ 350 h 706"/>
              <a:gd name="T10" fmla="*/ 1 w 2071"/>
              <a:gd name="T11" fmla="*/ 706 h 706"/>
              <a:gd name="T12" fmla="*/ 2071 w 2071"/>
              <a:gd name="T13" fmla="*/ 706 h 706"/>
              <a:gd name="T14" fmla="*/ 2071 w 2071"/>
              <a:gd name="T15" fmla="*/ 0 h 706"/>
              <a:gd name="T16" fmla="*/ 1 w 2071"/>
              <a:gd name="T17" fmla="*/ 0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1" h="706">
                <a:moveTo>
                  <a:pt x="1" y="0"/>
                </a:moveTo>
                <a:lnTo>
                  <a:pt x="1" y="0"/>
                </a:lnTo>
                <a:lnTo>
                  <a:pt x="0" y="28"/>
                </a:lnTo>
                <a:lnTo>
                  <a:pt x="0" y="108"/>
                </a:lnTo>
                <a:lnTo>
                  <a:pt x="0" y="350"/>
                </a:lnTo>
                <a:lnTo>
                  <a:pt x="1" y="706"/>
                </a:lnTo>
                <a:lnTo>
                  <a:pt x="2071" y="706"/>
                </a:lnTo>
                <a:lnTo>
                  <a:pt x="2071" y="0"/>
                </a:lnTo>
                <a:lnTo>
                  <a:pt x="1"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215" name="Freeform 14">
            <a:extLst>
              <a:ext uri="{FF2B5EF4-FFF2-40B4-BE49-F238E27FC236}">
                <a16:creationId xmlns:a16="http://schemas.microsoft.com/office/drawing/2014/main" xmlns="" id="{74668DF9-B245-467F-9A5A-26AA8181FE91}"/>
              </a:ext>
            </a:extLst>
          </p:cNvPr>
          <p:cNvSpPr>
            <a:spLocks/>
          </p:cNvSpPr>
          <p:nvPr/>
        </p:nvSpPr>
        <p:spPr bwMode="auto">
          <a:xfrm>
            <a:off x="4051290" y="4245690"/>
            <a:ext cx="1391943" cy="760413"/>
          </a:xfrm>
          <a:custGeom>
            <a:avLst/>
            <a:gdLst>
              <a:gd name="T0" fmla="*/ 1433 w 1484"/>
              <a:gd name="T1" fmla="*/ 248 h 959"/>
              <a:gd name="T2" fmla="*/ 1484 w 1484"/>
              <a:gd name="T3" fmla="*/ 0 h 959"/>
              <a:gd name="T4" fmla="*/ 1341 w 1484"/>
              <a:gd name="T5" fmla="*/ 5 h 959"/>
              <a:gd name="T6" fmla="*/ 2 w 1484"/>
              <a:gd name="T7" fmla="*/ 253 h 959"/>
              <a:gd name="T8" fmla="*/ 0 w 1484"/>
              <a:gd name="T9" fmla="*/ 253 h 959"/>
              <a:gd name="T10" fmla="*/ 0 w 1484"/>
              <a:gd name="T11" fmla="*/ 959 h 959"/>
              <a:gd name="T12" fmla="*/ 2 w 1484"/>
              <a:gd name="T13" fmla="*/ 959 h 959"/>
              <a:gd name="T14" fmla="*/ 1433 w 1484"/>
              <a:gd name="T15" fmla="*/ 248 h 9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4" h="959">
                <a:moveTo>
                  <a:pt x="1433" y="248"/>
                </a:moveTo>
                <a:lnTo>
                  <a:pt x="1484" y="0"/>
                </a:lnTo>
                <a:lnTo>
                  <a:pt x="1341" y="5"/>
                </a:lnTo>
                <a:lnTo>
                  <a:pt x="2" y="253"/>
                </a:lnTo>
                <a:lnTo>
                  <a:pt x="0" y="253"/>
                </a:lnTo>
                <a:lnTo>
                  <a:pt x="0" y="959"/>
                </a:lnTo>
                <a:lnTo>
                  <a:pt x="2" y="959"/>
                </a:lnTo>
                <a:lnTo>
                  <a:pt x="1433" y="248"/>
                </a:lnTo>
                <a:close/>
              </a:path>
            </a:pathLst>
          </a:custGeom>
          <a:solidFill>
            <a:schemeClr val="accent5">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216" name="Rectangle 21">
            <a:extLst>
              <a:ext uri="{FF2B5EF4-FFF2-40B4-BE49-F238E27FC236}">
                <a16:creationId xmlns:a16="http://schemas.microsoft.com/office/drawing/2014/main" xmlns="" id="{2BBF2488-80F2-43AA-BEC9-8BC1011EB0D4}"/>
              </a:ext>
            </a:extLst>
          </p:cNvPr>
          <p:cNvSpPr>
            <a:spLocks noChangeArrowheads="1"/>
          </p:cNvSpPr>
          <p:nvPr/>
        </p:nvSpPr>
        <p:spPr bwMode="auto">
          <a:xfrm>
            <a:off x="8242597" y="2642449"/>
            <a:ext cx="1644650" cy="563563"/>
          </a:xfrm>
          <a:prstGeom prst="rect">
            <a:avLst/>
          </a:prstGeom>
          <a:solidFill>
            <a:srgbClr val="D62E1C"/>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217" name="Rectangle 23">
            <a:extLst>
              <a:ext uri="{FF2B5EF4-FFF2-40B4-BE49-F238E27FC236}">
                <a16:creationId xmlns:a16="http://schemas.microsoft.com/office/drawing/2014/main" xmlns="" id="{67914D9F-0022-404C-8788-0B3EA64D665A}"/>
              </a:ext>
            </a:extLst>
          </p:cNvPr>
          <p:cNvSpPr>
            <a:spLocks noChangeArrowheads="1"/>
          </p:cNvSpPr>
          <p:nvPr/>
        </p:nvSpPr>
        <p:spPr bwMode="auto">
          <a:xfrm>
            <a:off x="8242971" y="3299367"/>
            <a:ext cx="3208272" cy="482600"/>
          </a:xfrm>
          <a:prstGeom prst="rect">
            <a:avLst/>
          </a:prstGeom>
          <a:solidFill>
            <a:srgbClr val="E36A00"/>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218" name="Rectangle 25">
            <a:extLst>
              <a:ext uri="{FF2B5EF4-FFF2-40B4-BE49-F238E27FC236}">
                <a16:creationId xmlns:a16="http://schemas.microsoft.com/office/drawing/2014/main" xmlns="" id="{E1795BFC-FC26-4C07-B285-3935776A76ED}"/>
              </a:ext>
            </a:extLst>
          </p:cNvPr>
          <p:cNvSpPr>
            <a:spLocks noChangeArrowheads="1"/>
          </p:cNvSpPr>
          <p:nvPr/>
        </p:nvSpPr>
        <p:spPr bwMode="auto">
          <a:xfrm>
            <a:off x="8242597" y="3858340"/>
            <a:ext cx="1644650" cy="527050"/>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219" name="Freeform 26">
            <a:extLst>
              <a:ext uri="{FF2B5EF4-FFF2-40B4-BE49-F238E27FC236}">
                <a16:creationId xmlns:a16="http://schemas.microsoft.com/office/drawing/2014/main" xmlns="" id="{03C416FE-C0D1-4165-81A7-4F854E794C95}"/>
              </a:ext>
            </a:extLst>
          </p:cNvPr>
          <p:cNvSpPr>
            <a:spLocks/>
          </p:cNvSpPr>
          <p:nvPr/>
        </p:nvSpPr>
        <p:spPr bwMode="auto">
          <a:xfrm>
            <a:off x="7156747" y="3858340"/>
            <a:ext cx="1085850" cy="527050"/>
          </a:xfrm>
          <a:custGeom>
            <a:avLst/>
            <a:gdLst>
              <a:gd name="T0" fmla="*/ 0 w 1369"/>
              <a:gd name="T1" fmla="*/ 450 h 662"/>
              <a:gd name="T2" fmla="*/ 23 w 1369"/>
              <a:gd name="T3" fmla="*/ 179 h 662"/>
              <a:gd name="T4" fmla="*/ 1369 w 1369"/>
              <a:gd name="T5" fmla="*/ 0 h 662"/>
              <a:gd name="T6" fmla="*/ 1369 w 1369"/>
              <a:gd name="T7" fmla="*/ 0 h 662"/>
              <a:gd name="T8" fmla="*/ 1369 w 1369"/>
              <a:gd name="T9" fmla="*/ 662 h 662"/>
              <a:gd name="T10" fmla="*/ 1369 w 1369"/>
              <a:gd name="T11" fmla="*/ 662 h 662"/>
              <a:gd name="T12" fmla="*/ 0 w 1369"/>
              <a:gd name="T13" fmla="*/ 450 h 662"/>
            </a:gdLst>
            <a:ahLst/>
            <a:cxnLst>
              <a:cxn ang="0">
                <a:pos x="T0" y="T1"/>
              </a:cxn>
              <a:cxn ang="0">
                <a:pos x="T2" y="T3"/>
              </a:cxn>
              <a:cxn ang="0">
                <a:pos x="T4" y="T5"/>
              </a:cxn>
              <a:cxn ang="0">
                <a:pos x="T6" y="T7"/>
              </a:cxn>
              <a:cxn ang="0">
                <a:pos x="T8" y="T9"/>
              </a:cxn>
              <a:cxn ang="0">
                <a:pos x="T10" y="T11"/>
              </a:cxn>
              <a:cxn ang="0">
                <a:pos x="T12" y="T13"/>
              </a:cxn>
            </a:cxnLst>
            <a:rect l="0" t="0" r="r" b="b"/>
            <a:pathLst>
              <a:path w="1369" h="662">
                <a:moveTo>
                  <a:pt x="0" y="450"/>
                </a:moveTo>
                <a:lnTo>
                  <a:pt x="23" y="179"/>
                </a:lnTo>
                <a:lnTo>
                  <a:pt x="1369" y="0"/>
                </a:lnTo>
                <a:lnTo>
                  <a:pt x="1369" y="0"/>
                </a:lnTo>
                <a:lnTo>
                  <a:pt x="1369" y="662"/>
                </a:lnTo>
                <a:lnTo>
                  <a:pt x="1369" y="662"/>
                </a:lnTo>
                <a:lnTo>
                  <a:pt x="0" y="450"/>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220" name="Freeform 27">
            <a:extLst>
              <a:ext uri="{FF2B5EF4-FFF2-40B4-BE49-F238E27FC236}">
                <a16:creationId xmlns:a16="http://schemas.microsoft.com/office/drawing/2014/main" xmlns="" id="{040CDF03-7E84-4A8E-B940-5B53D47D3B55}"/>
              </a:ext>
            </a:extLst>
          </p:cNvPr>
          <p:cNvSpPr>
            <a:spLocks/>
          </p:cNvSpPr>
          <p:nvPr/>
        </p:nvSpPr>
        <p:spPr bwMode="auto">
          <a:xfrm>
            <a:off x="8242597" y="4445715"/>
            <a:ext cx="3211370" cy="560388"/>
          </a:xfrm>
          <a:custGeom>
            <a:avLst/>
            <a:gdLst>
              <a:gd name="T0" fmla="*/ 2071 w 2073"/>
              <a:gd name="T1" fmla="*/ 0 h 706"/>
              <a:gd name="T2" fmla="*/ 2071 w 2073"/>
              <a:gd name="T3" fmla="*/ 0 h 706"/>
              <a:gd name="T4" fmla="*/ 2073 w 2073"/>
              <a:gd name="T5" fmla="*/ 28 h 706"/>
              <a:gd name="T6" fmla="*/ 2073 w 2073"/>
              <a:gd name="T7" fmla="*/ 108 h 706"/>
              <a:gd name="T8" fmla="*/ 2073 w 2073"/>
              <a:gd name="T9" fmla="*/ 350 h 706"/>
              <a:gd name="T10" fmla="*/ 2071 w 2073"/>
              <a:gd name="T11" fmla="*/ 706 h 706"/>
              <a:gd name="T12" fmla="*/ 0 w 2073"/>
              <a:gd name="T13" fmla="*/ 706 h 706"/>
              <a:gd name="T14" fmla="*/ 0 w 2073"/>
              <a:gd name="T15" fmla="*/ 0 h 706"/>
              <a:gd name="T16" fmla="*/ 2071 w 2073"/>
              <a:gd name="T17" fmla="*/ 0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3" h="706">
                <a:moveTo>
                  <a:pt x="2071" y="0"/>
                </a:moveTo>
                <a:lnTo>
                  <a:pt x="2071" y="0"/>
                </a:lnTo>
                <a:lnTo>
                  <a:pt x="2073" y="28"/>
                </a:lnTo>
                <a:lnTo>
                  <a:pt x="2073" y="108"/>
                </a:lnTo>
                <a:lnTo>
                  <a:pt x="2073" y="350"/>
                </a:lnTo>
                <a:lnTo>
                  <a:pt x="2071" y="706"/>
                </a:lnTo>
                <a:lnTo>
                  <a:pt x="0" y="706"/>
                </a:lnTo>
                <a:lnTo>
                  <a:pt x="0" y="0"/>
                </a:lnTo>
                <a:lnTo>
                  <a:pt x="2071"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222" name="Rectangle 221">
            <a:extLst>
              <a:ext uri="{FF2B5EF4-FFF2-40B4-BE49-F238E27FC236}">
                <a16:creationId xmlns:a16="http://schemas.microsoft.com/office/drawing/2014/main" xmlns="" id="{38CE4AFB-BED3-462C-9DA3-424A44AB2517}"/>
              </a:ext>
            </a:extLst>
          </p:cNvPr>
          <p:cNvSpPr/>
          <p:nvPr/>
        </p:nvSpPr>
        <p:spPr>
          <a:xfrm>
            <a:off x="2466699" y="2787184"/>
            <a:ext cx="1295399" cy="307777"/>
          </a:xfrm>
          <a:prstGeom prst="rect">
            <a:avLst/>
          </a:prstGeom>
        </p:spPr>
        <p:txBody>
          <a:bodyPr wrap="square">
            <a:spAutoFit/>
          </a:bodyPr>
          <a:lstStyle/>
          <a:p>
            <a:pPr fontAlgn="base">
              <a:spcBef>
                <a:spcPts val="120"/>
              </a:spcBef>
              <a:spcAft>
                <a:spcPct val="0"/>
              </a:spcAft>
              <a:defRPr/>
            </a:pPr>
            <a:r>
              <a:rPr lang="en-IN" sz="1400">
                <a:solidFill>
                  <a:schemeClr val="bg1"/>
                </a:solidFill>
                <a:latin typeface="Franklin Gothic Medium Cond" panose="020B0606030402020204" pitchFamily="34" charset="0"/>
              </a:rPr>
              <a:t>a</a:t>
            </a:r>
          </a:p>
        </p:txBody>
      </p:sp>
      <p:sp>
        <p:nvSpPr>
          <p:cNvPr id="223" name="Rectangle 222">
            <a:extLst>
              <a:ext uri="{FF2B5EF4-FFF2-40B4-BE49-F238E27FC236}">
                <a16:creationId xmlns:a16="http://schemas.microsoft.com/office/drawing/2014/main" xmlns="" id="{AB70E371-8298-4013-9CD4-9B91260E9E50}"/>
              </a:ext>
            </a:extLst>
          </p:cNvPr>
          <p:cNvSpPr/>
          <p:nvPr/>
        </p:nvSpPr>
        <p:spPr>
          <a:xfrm>
            <a:off x="2466700" y="3403928"/>
            <a:ext cx="1295399" cy="307777"/>
          </a:xfrm>
          <a:prstGeom prst="rect">
            <a:avLst/>
          </a:prstGeom>
        </p:spPr>
        <p:txBody>
          <a:bodyPr wrap="square">
            <a:spAutoFit/>
          </a:bodyPr>
          <a:lstStyle/>
          <a:p>
            <a:pPr fontAlgn="base">
              <a:spcBef>
                <a:spcPts val="120"/>
              </a:spcBef>
              <a:spcAft>
                <a:spcPct val="0"/>
              </a:spcAft>
              <a:defRPr/>
            </a:pPr>
            <a:r>
              <a:rPr lang="en-IN" sz="1400">
                <a:solidFill>
                  <a:schemeClr val="bg1"/>
                </a:solidFill>
                <a:latin typeface="Franklin Gothic Medium Cond" panose="020B0606030402020204" pitchFamily="34" charset="0"/>
              </a:rPr>
              <a:t>a</a:t>
            </a:r>
          </a:p>
        </p:txBody>
      </p:sp>
      <p:sp>
        <p:nvSpPr>
          <p:cNvPr id="224" name="Rectangle 223">
            <a:extLst>
              <a:ext uri="{FF2B5EF4-FFF2-40B4-BE49-F238E27FC236}">
                <a16:creationId xmlns:a16="http://schemas.microsoft.com/office/drawing/2014/main" xmlns="" id="{E4DBD064-319E-4EED-B0C2-D64EE8A5BAC7}"/>
              </a:ext>
            </a:extLst>
          </p:cNvPr>
          <p:cNvSpPr/>
          <p:nvPr/>
        </p:nvSpPr>
        <p:spPr>
          <a:xfrm>
            <a:off x="2466699" y="3983365"/>
            <a:ext cx="1295399" cy="307777"/>
          </a:xfrm>
          <a:prstGeom prst="rect">
            <a:avLst/>
          </a:prstGeom>
        </p:spPr>
        <p:txBody>
          <a:bodyPr wrap="square">
            <a:spAutoFit/>
          </a:bodyPr>
          <a:lstStyle/>
          <a:p>
            <a:pPr fontAlgn="base">
              <a:spcBef>
                <a:spcPts val="120"/>
              </a:spcBef>
              <a:spcAft>
                <a:spcPct val="0"/>
              </a:spcAft>
              <a:defRPr/>
            </a:pPr>
            <a:r>
              <a:rPr lang="en-IN" sz="1400">
                <a:solidFill>
                  <a:schemeClr val="bg1"/>
                </a:solidFill>
                <a:latin typeface="Franklin Gothic Medium Cond" panose="020B0606030402020204" pitchFamily="34" charset="0"/>
              </a:rPr>
              <a:t>a</a:t>
            </a:r>
          </a:p>
        </p:txBody>
      </p:sp>
      <p:sp>
        <p:nvSpPr>
          <p:cNvPr id="226" name="Rectangle 225">
            <a:extLst>
              <a:ext uri="{FF2B5EF4-FFF2-40B4-BE49-F238E27FC236}">
                <a16:creationId xmlns:a16="http://schemas.microsoft.com/office/drawing/2014/main" xmlns="" id="{DA70AA77-BF34-4F50-9CCB-382E1030338E}"/>
              </a:ext>
            </a:extLst>
          </p:cNvPr>
          <p:cNvSpPr/>
          <p:nvPr/>
        </p:nvSpPr>
        <p:spPr>
          <a:xfrm>
            <a:off x="8978627" y="2787184"/>
            <a:ext cx="900302" cy="307777"/>
          </a:xfrm>
          <a:prstGeom prst="rect">
            <a:avLst/>
          </a:prstGeom>
        </p:spPr>
        <p:txBody>
          <a:bodyPr wrap="square">
            <a:spAutoFit/>
          </a:bodyPr>
          <a:lstStyle/>
          <a:p>
            <a:pPr algn="r" fontAlgn="base">
              <a:spcBef>
                <a:spcPts val="120"/>
              </a:spcBef>
              <a:spcAft>
                <a:spcPct val="0"/>
              </a:spcAft>
              <a:defRPr/>
            </a:pPr>
            <a:r>
              <a:rPr lang="en-IN" sz="1400">
                <a:solidFill>
                  <a:schemeClr val="bg1"/>
                </a:solidFill>
                <a:latin typeface="Franklin Gothic Medium Cond" panose="020B0606030402020204" pitchFamily="34" charset="0"/>
              </a:rPr>
              <a:t>a</a:t>
            </a:r>
          </a:p>
        </p:txBody>
      </p:sp>
      <p:sp>
        <p:nvSpPr>
          <p:cNvPr id="228" name="Rectangle 227">
            <a:extLst>
              <a:ext uri="{FF2B5EF4-FFF2-40B4-BE49-F238E27FC236}">
                <a16:creationId xmlns:a16="http://schemas.microsoft.com/office/drawing/2014/main" xmlns="" id="{3582982B-50C1-43BE-81DE-BCF847F758F1}"/>
              </a:ext>
            </a:extLst>
          </p:cNvPr>
          <p:cNvSpPr/>
          <p:nvPr/>
        </p:nvSpPr>
        <p:spPr>
          <a:xfrm>
            <a:off x="8902427" y="3983365"/>
            <a:ext cx="976502" cy="307777"/>
          </a:xfrm>
          <a:prstGeom prst="rect">
            <a:avLst/>
          </a:prstGeom>
        </p:spPr>
        <p:txBody>
          <a:bodyPr wrap="square">
            <a:spAutoFit/>
          </a:bodyPr>
          <a:lstStyle/>
          <a:p>
            <a:pPr algn="r" fontAlgn="base">
              <a:spcBef>
                <a:spcPts val="120"/>
              </a:spcBef>
              <a:spcAft>
                <a:spcPct val="0"/>
              </a:spcAft>
              <a:defRPr/>
            </a:pPr>
            <a:r>
              <a:rPr lang="en-IN" sz="1400">
                <a:solidFill>
                  <a:schemeClr val="bg1"/>
                </a:solidFill>
                <a:latin typeface="Franklin Gothic Medium Cond" panose="020B0606030402020204" pitchFamily="34" charset="0"/>
              </a:rPr>
              <a:t>a</a:t>
            </a:r>
          </a:p>
        </p:txBody>
      </p:sp>
      <p:sp>
        <p:nvSpPr>
          <p:cNvPr id="230" name="Freeform 13">
            <a:extLst>
              <a:ext uri="{FF2B5EF4-FFF2-40B4-BE49-F238E27FC236}">
                <a16:creationId xmlns:a16="http://schemas.microsoft.com/office/drawing/2014/main" xmlns="" id="{6FDB13E9-EF94-443B-8E67-6B38B777E338}"/>
              </a:ext>
            </a:extLst>
          </p:cNvPr>
          <p:cNvSpPr>
            <a:spLocks/>
          </p:cNvSpPr>
          <p:nvPr/>
        </p:nvSpPr>
        <p:spPr bwMode="auto">
          <a:xfrm>
            <a:off x="684412" y="5061799"/>
            <a:ext cx="3367427" cy="560388"/>
          </a:xfrm>
          <a:custGeom>
            <a:avLst/>
            <a:gdLst>
              <a:gd name="T0" fmla="*/ 1 w 2071"/>
              <a:gd name="T1" fmla="*/ 0 h 706"/>
              <a:gd name="T2" fmla="*/ 1 w 2071"/>
              <a:gd name="T3" fmla="*/ 0 h 706"/>
              <a:gd name="T4" fmla="*/ 0 w 2071"/>
              <a:gd name="T5" fmla="*/ 28 h 706"/>
              <a:gd name="T6" fmla="*/ 0 w 2071"/>
              <a:gd name="T7" fmla="*/ 108 h 706"/>
              <a:gd name="T8" fmla="*/ 0 w 2071"/>
              <a:gd name="T9" fmla="*/ 350 h 706"/>
              <a:gd name="T10" fmla="*/ 1 w 2071"/>
              <a:gd name="T11" fmla="*/ 706 h 706"/>
              <a:gd name="T12" fmla="*/ 2071 w 2071"/>
              <a:gd name="T13" fmla="*/ 706 h 706"/>
              <a:gd name="T14" fmla="*/ 2071 w 2071"/>
              <a:gd name="T15" fmla="*/ 0 h 706"/>
              <a:gd name="T16" fmla="*/ 1 w 2071"/>
              <a:gd name="T17" fmla="*/ 0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1" h="706">
                <a:moveTo>
                  <a:pt x="1" y="0"/>
                </a:moveTo>
                <a:lnTo>
                  <a:pt x="1" y="0"/>
                </a:lnTo>
                <a:lnTo>
                  <a:pt x="0" y="28"/>
                </a:lnTo>
                <a:lnTo>
                  <a:pt x="0" y="108"/>
                </a:lnTo>
                <a:lnTo>
                  <a:pt x="0" y="350"/>
                </a:lnTo>
                <a:lnTo>
                  <a:pt x="1" y="706"/>
                </a:lnTo>
                <a:lnTo>
                  <a:pt x="2071" y="706"/>
                </a:lnTo>
                <a:lnTo>
                  <a:pt x="2071" y="0"/>
                </a:lnTo>
                <a:lnTo>
                  <a:pt x="1" y="0"/>
                </a:lnTo>
                <a:close/>
              </a:path>
            </a:pathLst>
          </a:custGeom>
          <a:solidFill>
            <a:srgbClr val="877E62"/>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231" name="Rectangle 7">
            <a:extLst>
              <a:ext uri="{FF2B5EF4-FFF2-40B4-BE49-F238E27FC236}">
                <a16:creationId xmlns:a16="http://schemas.microsoft.com/office/drawing/2014/main" xmlns="" id="{BE6A9B0F-8CA6-4371-B278-5674DE3D24E5}"/>
              </a:ext>
            </a:extLst>
          </p:cNvPr>
          <p:cNvSpPr>
            <a:spLocks noChangeArrowheads="1"/>
          </p:cNvSpPr>
          <p:nvPr/>
        </p:nvSpPr>
        <p:spPr bwMode="auto">
          <a:xfrm>
            <a:off x="1248871" y="2024004"/>
            <a:ext cx="2801519" cy="56356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232" name="Freeform 8">
            <a:extLst>
              <a:ext uri="{FF2B5EF4-FFF2-40B4-BE49-F238E27FC236}">
                <a16:creationId xmlns:a16="http://schemas.microsoft.com/office/drawing/2014/main" xmlns="" id="{B42CA1DB-F6DD-4DDF-8C64-65DFCA366850}"/>
              </a:ext>
            </a:extLst>
          </p:cNvPr>
          <p:cNvSpPr>
            <a:spLocks/>
          </p:cNvSpPr>
          <p:nvPr/>
        </p:nvSpPr>
        <p:spPr bwMode="auto">
          <a:xfrm>
            <a:off x="4048860" y="2019826"/>
            <a:ext cx="1288072" cy="1464323"/>
          </a:xfrm>
          <a:custGeom>
            <a:avLst/>
            <a:gdLst>
              <a:gd name="T0" fmla="*/ 1507 w 1546"/>
              <a:gd name="T1" fmla="*/ 1422 h 1422"/>
              <a:gd name="T2" fmla="*/ 1546 w 1546"/>
              <a:gd name="T3" fmla="*/ 1213 h 1422"/>
              <a:gd name="T4" fmla="*/ 2 w 1546"/>
              <a:gd name="T5" fmla="*/ 0 h 1422"/>
              <a:gd name="T6" fmla="*/ 0 w 1546"/>
              <a:gd name="T7" fmla="*/ 0 h 1422"/>
              <a:gd name="T8" fmla="*/ 0 w 1546"/>
              <a:gd name="T9" fmla="*/ 711 h 1422"/>
              <a:gd name="T10" fmla="*/ 2 w 1546"/>
              <a:gd name="T11" fmla="*/ 711 h 1422"/>
              <a:gd name="T12" fmla="*/ 1507 w 1546"/>
              <a:gd name="T13" fmla="*/ 1422 h 1422"/>
              <a:gd name="connsiteX0" fmla="*/ 9659 w 10000"/>
              <a:gd name="connsiteY0" fmla="*/ 12797 h 12797"/>
              <a:gd name="connsiteX1" fmla="*/ 10000 w 10000"/>
              <a:gd name="connsiteY1" fmla="*/ 8530 h 12797"/>
              <a:gd name="connsiteX2" fmla="*/ 13 w 10000"/>
              <a:gd name="connsiteY2" fmla="*/ 0 h 12797"/>
              <a:gd name="connsiteX3" fmla="*/ 0 w 10000"/>
              <a:gd name="connsiteY3" fmla="*/ 0 h 12797"/>
              <a:gd name="connsiteX4" fmla="*/ 0 w 10000"/>
              <a:gd name="connsiteY4" fmla="*/ 5000 h 12797"/>
              <a:gd name="connsiteX5" fmla="*/ 13 w 10000"/>
              <a:gd name="connsiteY5" fmla="*/ 5000 h 12797"/>
              <a:gd name="connsiteX6" fmla="*/ 9659 w 10000"/>
              <a:gd name="connsiteY6" fmla="*/ 12797 h 12797"/>
              <a:gd name="connsiteX0" fmla="*/ 9659 w 10237"/>
              <a:gd name="connsiteY0" fmla="*/ 12797 h 12797"/>
              <a:gd name="connsiteX1" fmla="*/ 10237 w 10237"/>
              <a:gd name="connsiteY1" fmla="*/ 11970 h 12797"/>
              <a:gd name="connsiteX2" fmla="*/ 13 w 10237"/>
              <a:gd name="connsiteY2" fmla="*/ 0 h 12797"/>
              <a:gd name="connsiteX3" fmla="*/ 0 w 10237"/>
              <a:gd name="connsiteY3" fmla="*/ 0 h 12797"/>
              <a:gd name="connsiteX4" fmla="*/ 0 w 10237"/>
              <a:gd name="connsiteY4" fmla="*/ 5000 h 12797"/>
              <a:gd name="connsiteX5" fmla="*/ 13 w 10237"/>
              <a:gd name="connsiteY5" fmla="*/ 5000 h 12797"/>
              <a:gd name="connsiteX6" fmla="*/ 9659 w 10237"/>
              <a:gd name="connsiteY6" fmla="*/ 12797 h 1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37" h="12797">
                <a:moveTo>
                  <a:pt x="9659" y="12797"/>
                </a:moveTo>
                <a:cubicBezTo>
                  <a:pt x="9773" y="11375"/>
                  <a:pt x="10123" y="13392"/>
                  <a:pt x="10237" y="11970"/>
                </a:cubicBezTo>
                <a:lnTo>
                  <a:pt x="13" y="0"/>
                </a:lnTo>
                <a:lnTo>
                  <a:pt x="0" y="0"/>
                </a:lnTo>
                <a:lnTo>
                  <a:pt x="0" y="5000"/>
                </a:lnTo>
                <a:lnTo>
                  <a:pt x="13" y="5000"/>
                </a:lnTo>
                <a:lnTo>
                  <a:pt x="9659" y="12797"/>
                </a:ln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233" name="Rectangle 21">
            <a:extLst>
              <a:ext uri="{FF2B5EF4-FFF2-40B4-BE49-F238E27FC236}">
                <a16:creationId xmlns:a16="http://schemas.microsoft.com/office/drawing/2014/main" xmlns="" id="{5B3D8739-CDD9-4CA3-A8BA-9DB5BB446675}"/>
              </a:ext>
            </a:extLst>
          </p:cNvPr>
          <p:cNvSpPr>
            <a:spLocks noChangeArrowheads="1"/>
          </p:cNvSpPr>
          <p:nvPr/>
        </p:nvSpPr>
        <p:spPr bwMode="auto">
          <a:xfrm>
            <a:off x="8242597" y="2028684"/>
            <a:ext cx="1644650" cy="56356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234" name="Freeform 13">
            <a:extLst>
              <a:ext uri="{FF2B5EF4-FFF2-40B4-BE49-F238E27FC236}">
                <a16:creationId xmlns:a16="http://schemas.microsoft.com/office/drawing/2014/main" xmlns="" id="{7C113636-A449-4547-9297-9C4F2398B677}"/>
              </a:ext>
            </a:extLst>
          </p:cNvPr>
          <p:cNvSpPr>
            <a:spLocks/>
          </p:cNvSpPr>
          <p:nvPr/>
        </p:nvSpPr>
        <p:spPr bwMode="auto">
          <a:xfrm>
            <a:off x="8251264" y="5068394"/>
            <a:ext cx="3208272" cy="560388"/>
          </a:xfrm>
          <a:custGeom>
            <a:avLst/>
            <a:gdLst>
              <a:gd name="T0" fmla="*/ 1 w 2071"/>
              <a:gd name="T1" fmla="*/ 0 h 706"/>
              <a:gd name="T2" fmla="*/ 1 w 2071"/>
              <a:gd name="T3" fmla="*/ 0 h 706"/>
              <a:gd name="T4" fmla="*/ 0 w 2071"/>
              <a:gd name="T5" fmla="*/ 28 h 706"/>
              <a:gd name="T6" fmla="*/ 0 w 2071"/>
              <a:gd name="T7" fmla="*/ 108 h 706"/>
              <a:gd name="T8" fmla="*/ 0 w 2071"/>
              <a:gd name="T9" fmla="*/ 350 h 706"/>
              <a:gd name="T10" fmla="*/ 1 w 2071"/>
              <a:gd name="T11" fmla="*/ 706 h 706"/>
              <a:gd name="T12" fmla="*/ 2071 w 2071"/>
              <a:gd name="T13" fmla="*/ 706 h 706"/>
              <a:gd name="T14" fmla="*/ 2071 w 2071"/>
              <a:gd name="T15" fmla="*/ 0 h 706"/>
              <a:gd name="T16" fmla="*/ 1 w 2071"/>
              <a:gd name="T17" fmla="*/ 0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1" h="706">
                <a:moveTo>
                  <a:pt x="1" y="0"/>
                </a:moveTo>
                <a:lnTo>
                  <a:pt x="1" y="0"/>
                </a:lnTo>
                <a:lnTo>
                  <a:pt x="0" y="28"/>
                </a:lnTo>
                <a:lnTo>
                  <a:pt x="0" y="108"/>
                </a:lnTo>
                <a:lnTo>
                  <a:pt x="0" y="350"/>
                </a:lnTo>
                <a:lnTo>
                  <a:pt x="1" y="706"/>
                </a:lnTo>
                <a:lnTo>
                  <a:pt x="2071" y="706"/>
                </a:lnTo>
                <a:lnTo>
                  <a:pt x="2071" y="0"/>
                </a:lnTo>
                <a:lnTo>
                  <a:pt x="1" y="0"/>
                </a:lnTo>
                <a:close/>
              </a:path>
            </a:pathLst>
          </a:custGeom>
          <a:solidFill>
            <a:srgbClr val="877E62"/>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236" name="Freeform 22">
            <a:extLst>
              <a:ext uri="{FF2B5EF4-FFF2-40B4-BE49-F238E27FC236}">
                <a16:creationId xmlns:a16="http://schemas.microsoft.com/office/drawing/2014/main" xmlns="" id="{C1418FE7-32AA-4218-8060-352B6DA19848}"/>
              </a:ext>
            </a:extLst>
          </p:cNvPr>
          <p:cNvSpPr>
            <a:spLocks/>
          </p:cNvSpPr>
          <p:nvPr/>
        </p:nvSpPr>
        <p:spPr bwMode="auto">
          <a:xfrm>
            <a:off x="7213611" y="2022370"/>
            <a:ext cx="1036923" cy="1326296"/>
          </a:xfrm>
          <a:custGeom>
            <a:avLst/>
            <a:gdLst>
              <a:gd name="T0" fmla="*/ 37 w 1544"/>
              <a:gd name="T1" fmla="*/ 1422 h 1422"/>
              <a:gd name="T2" fmla="*/ 0 w 1544"/>
              <a:gd name="T3" fmla="*/ 1213 h 1422"/>
              <a:gd name="T4" fmla="*/ 1544 w 1544"/>
              <a:gd name="T5" fmla="*/ 0 h 1422"/>
              <a:gd name="T6" fmla="*/ 1544 w 1544"/>
              <a:gd name="T7" fmla="*/ 0 h 1422"/>
              <a:gd name="T8" fmla="*/ 1544 w 1544"/>
              <a:gd name="T9" fmla="*/ 711 h 1422"/>
              <a:gd name="T10" fmla="*/ 1544 w 1544"/>
              <a:gd name="T11" fmla="*/ 711 h 1422"/>
              <a:gd name="T12" fmla="*/ 37 w 1544"/>
              <a:gd name="T13" fmla="*/ 1422 h 1422"/>
              <a:gd name="connsiteX0" fmla="*/ 2407 w 10000"/>
              <a:gd name="connsiteY0" fmla="*/ 11175 h 11175"/>
              <a:gd name="connsiteX1" fmla="*/ 0 w 10000"/>
              <a:gd name="connsiteY1" fmla="*/ 8530 h 11175"/>
              <a:gd name="connsiteX2" fmla="*/ 10000 w 10000"/>
              <a:gd name="connsiteY2" fmla="*/ 0 h 11175"/>
              <a:gd name="connsiteX3" fmla="*/ 10000 w 10000"/>
              <a:gd name="connsiteY3" fmla="*/ 0 h 11175"/>
              <a:gd name="connsiteX4" fmla="*/ 10000 w 10000"/>
              <a:gd name="connsiteY4" fmla="*/ 5000 h 11175"/>
              <a:gd name="connsiteX5" fmla="*/ 10000 w 10000"/>
              <a:gd name="connsiteY5" fmla="*/ 5000 h 11175"/>
              <a:gd name="connsiteX6" fmla="*/ 2407 w 10000"/>
              <a:gd name="connsiteY6" fmla="*/ 11175 h 11175"/>
              <a:gd name="connsiteX0" fmla="*/ 867 w 8460"/>
              <a:gd name="connsiteY0" fmla="*/ 11175 h 11175"/>
              <a:gd name="connsiteX1" fmla="*/ 0 w 8460"/>
              <a:gd name="connsiteY1" fmla="*/ 10014 h 11175"/>
              <a:gd name="connsiteX2" fmla="*/ 8460 w 8460"/>
              <a:gd name="connsiteY2" fmla="*/ 0 h 11175"/>
              <a:gd name="connsiteX3" fmla="*/ 8460 w 8460"/>
              <a:gd name="connsiteY3" fmla="*/ 0 h 11175"/>
              <a:gd name="connsiteX4" fmla="*/ 8460 w 8460"/>
              <a:gd name="connsiteY4" fmla="*/ 5000 h 11175"/>
              <a:gd name="connsiteX5" fmla="*/ 8460 w 8460"/>
              <a:gd name="connsiteY5" fmla="*/ 5000 h 11175"/>
              <a:gd name="connsiteX6" fmla="*/ 867 w 8460"/>
              <a:gd name="connsiteY6" fmla="*/ 11175 h 11175"/>
              <a:gd name="connsiteX0" fmla="*/ 480 w 10000"/>
              <a:gd name="connsiteY0" fmla="*/ 10239 h 10239"/>
              <a:gd name="connsiteX1" fmla="*/ 0 w 10000"/>
              <a:gd name="connsiteY1" fmla="*/ 8961 h 10239"/>
              <a:gd name="connsiteX2" fmla="*/ 10000 w 10000"/>
              <a:gd name="connsiteY2" fmla="*/ 0 h 10239"/>
              <a:gd name="connsiteX3" fmla="*/ 10000 w 10000"/>
              <a:gd name="connsiteY3" fmla="*/ 0 h 10239"/>
              <a:gd name="connsiteX4" fmla="*/ 10000 w 10000"/>
              <a:gd name="connsiteY4" fmla="*/ 4474 h 10239"/>
              <a:gd name="connsiteX5" fmla="*/ 10000 w 10000"/>
              <a:gd name="connsiteY5" fmla="*/ 4474 h 10239"/>
              <a:gd name="connsiteX6" fmla="*/ 480 w 10000"/>
              <a:gd name="connsiteY6" fmla="*/ 10239 h 10239"/>
              <a:gd name="connsiteX0" fmla="*/ 662 w 10182"/>
              <a:gd name="connsiteY0" fmla="*/ 10239 h 10239"/>
              <a:gd name="connsiteX1" fmla="*/ 0 w 10182"/>
              <a:gd name="connsiteY1" fmla="*/ 9140 h 10239"/>
              <a:gd name="connsiteX2" fmla="*/ 10182 w 10182"/>
              <a:gd name="connsiteY2" fmla="*/ 0 h 10239"/>
              <a:gd name="connsiteX3" fmla="*/ 10182 w 10182"/>
              <a:gd name="connsiteY3" fmla="*/ 0 h 10239"/>
              <a:gd name="connsiteX4" fmla="*/ 10182 w 10182"/>
              <a:gd name="connsiteY4" fmla="*/ 4474 h 10239"/>
              <a:gd name="connsiteX5" fmla="*/ 10182 w 10182"/>
              <a:gd name="connsiteY5" fmla="*/ 4474 h 10239"/>
              <a:gd name="connsiteX6" fmla="*/ 662 w 10182"/>
              <a:gd name="connsiteY6" fmla="*/ 10239 h 10239"/>
              <a:gd name="connsiteX0" fmla="*/ 662 w 10182"/>
              <a:gd name="connsiteY0" fmla="*/ 10515 h 10515"/>
              <a:gd name="connsiteX1" fmla="*/ 0 w 10182"/>
              <a:gd name="connsiteY1" fmla="*/ 9140 h 10515"/>
              <a:gd name="connsiteX2" fmla="*/ 10182 w 10182"/>
              <a:gd name="connsiteY2" fmla="*/ 0 h 10515"/>
              <a:gd name="connsiteX3" fmla="*/ 10182 w 10182"/>
              <a:gd name="connsiteY3" fmla="*/ 0 h 10515"/>
              <a:gd name="connsiteX4" fmla="*/ 10182 w 10182"/>
              <a:gd name="connsiteY4" fmla="*/ 4474 h 10515"/>
              <a:gd name="connsiteX5" fmla="*/ 10182 w 10182"/>
              <a:gd name="connsiteY5" fmla="*/ 4474 h 10515"/>
              <a:gd name="connsiteX6" fmla="*/ 662 w 10182"/>
              <a:gd name="connsiteY6" fmla="*/ 10515 h 10515"/>
              <a:gd name="connsiteX0" fmla="*/ 494 w 10014"/>
              <a:gd name="connsiteY0" fmla="*/ 10515 h 10515"/>
              <a:gd name="connsiteX1" fmla="*/ 0 w 10014"/>
              <a:gd name="connsiteY1" fmla="*/ 9485 h 10515"/>
              <a:gd name="connsiteX2" fmla="*/ 10014 w 10014"/>
              <a:gd name="connsiteY2" fmla="*/ 0 h 10515"/>
              <a:gd name="connsiteX3" fmla="*/ 10014 w 10014"/>
              <a:gd name="connsiteY3" fmla="*/ 0 h 10515"/>
              <a:gd name="connsiteX4" fmla="*/ 10014 w 10014"/>
              <a:gd name="connsiteY4" fmla="*/ 4474 h 10515"/>
              <a:gd name="connsiteX5" fmla="*/ 10014 w 10014"/>
              <a:gd name="connsiteY5" fmla="*/ 4474 h 10515"/>
              <a:gd name="connsiteX6" fmla="*/ 494 w 10014"/>
              <a:gd name="connsiteY6" fmla="*/ 10515 h 1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4" h="10515">
                <a:moveTo>
                  <a:pt x="494" y="10515"/>
                </a:moveTo>
                <a:lnTo>
                  <a:pt x="0" y="9485"/>
                </a:lnTo>
                <a:lnTo>
                  <a:pt x="10014" y="0"/>
                </a:lnTo>
                <a:lnTo>
                  <a:pt x="10014" y="0"/>
                </a:lnTo>
                <a:lnTo>
                  <a:pt x="10014" y="4474"/>
                </a:lnTo>
                <a:lnTo>
                  <a:pt x="10014" y="4474"/>
                </a:lnTo>
                <a:lnTo>
                  <a:pt x="494" y="10515"/>
                </a:ln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237" name="Freeform 14">
            <a:extLst>
              <a:ext uri="{FF2B5EF4-FFF2-40B4-BE49-F238E27FC236}">
                <a16:creationId xmlns:a16="http://schemas.microsoft.com/office/drawing/2014/main" xmlns="" id="{236061EA-5487-4AF1-9FCF-2A0F342370CE}"/>
              </a:ext>
            </a:extLst>
          </p:cNvPr>
          <p:cNvSpPr>
            <a:spLocks/>
          </p:cNvSpPr>
          <p:nvPr/>
        </p:nvSpPr>
        <p:spPr bwMode="auto">
          <a:xfrm>
            <a:off x="4054080" y="4491860"/>
            <a:ext cx="1339578" cy="1130126"/>
          </a:xfrm>
          <a:custGeom>
            <a:avLst/>
            <a:gdLst>
              <a:gd name="T0" fmla="*/ 1433 w 1484"/>
              <a:gd name="T1" fmla="*/ 248 h 959"/>
              <a:gd name="T2" fmla="*/ 1484 w 1484"/>
              <a:gd name="T3" fmla="*/ 0 h 959"/>
              <a:gd name="T4" fmla="*/ 1341 w 1484"/>
              <a:gd name="T5" fmla="*/ 5 h 959"/>
              <a:gd name="T6" fmla="*/ 2 w 1484"/>
              <a:gd name="T7" fmla="*/ 253 h 959"/>
              <a:gd name="T8" fmla="*/ 0 w 1484"/>
              <a:gd name="T9" fmla="*/ 253 h 959"/>
              <a:gd name="T10" fmla="*/ 0 w 1484"/>
              <a:gd name="T11" fmla="*/ 959 h 959"/>
              <a:gd name="T12" fmla="*/ 2 w 1484"/>
              <a:gd name="T13" fmla="*/ 959 h 959"/>
              <a:gd name="T14" fmla="*/ 1433 w 1484"/>
              <a:gd name="T15" fmla="*/ 248 h 959"/>
              <a:gd name="connsiteX0" fmla="*/ 9656 w 10000"/>
              <a:gd name="connsiteY0" fmla="*/ 5462 h 12876"/>
              <a:gd name="connsiteX1" fmla="*/ 10000 w 10000"/>
              <a:gd name="connsiteY1" fmla="*/ 2876 h 12876"/>
              <a:gd name="connsiteX2" fmla="*/ 7751 w 10000"/>
              <a:gd name="connsiteY2" fmla="*/ 0 h 12876"/>
              <a:gd name="connsiteX3" fmla="*/ 13 w 10000"/>
              <a:gd name="connsiteY3" fmla="*/ 5514 h 12876"/>
              <a:gd name="connsiteX4" fmla="*/ 0 w 10000"/>
              <a:gd name="connsiteY4" fmla="*/ 5514 h 12876"/>
              <a:gd name="connsiteX5" fmla="*/ 0 w 10000"/>
              <a:gd name="connsiteY5" fmla="*/ 12876 h 12876"/>
              <a:gd name="connsiteX6" fmla="*/ 13 w 10000"/>
              <a:gd name="connsiteY6" fmla="*/ 12876 h 12876"/>
              <a:gd name="connsiteX7" fmla="*/ 9656 w 10000"/>
              <a:gd name="connsiteY7" fmla="*/ 5462 h 12876"/>
              <a:gd name="connsiteX0" fmla="*/ 9656 w 9678"/>
              <a:gd name="connsiteY0" fmla="*/ 7448 h 14862"/>
              <a:gd name="connsiteX1" fmla="*/ 9514 w 9678"/>
              <a:gd name="connsiteY1" fmla="*/ 0 h 14862"/>
              <a:gd name="connsiteX2" fmla="*/ 7751 w 9678"/>
              <a:gd name="connsiteY2" fmla="*/ 1986 h 14862"/>
              <a:gd name="connsiteX3" fmla="*/ 13 w 9678"/>
              <a:gd name="connsiteY3" fmla="*/ 7500 h 14862"/>
              <a:gd name="connsiteX4" fmla="*/ 0 w 9678"/>
              <a:gd name="connsiteY4" fmla="*/ 7500 h 14862"/>
              <a:gd name="connsiteX5" fmla="*/ 0 w 9678"/>
              <a:gd name="connsiteY5" fmla="*/ 14862 h 14862"/>
              <a:gd name="connsiteX6" fmla="*/ 13 w 9678"/>
              <a:gd name="connsiteY6" fmla="*/ 14862 h 14862"/>
              <a:gd name="connsiteX7" fmla="*/ 9656 w 9678"/>
              <a:gd name="connsiteY7" fmla="*/ 7448 h 14862"/>
              <a:gd name="connsiteX0" fmla="*/ 9977 w 10000"/>
              <a:gd name="connsiteY0" fmla="*/ 5011 h 10000"/>
              <a:gd name="connsiteX1" fmla="*/ 9831 w 10000"/>
              <a:gd name="connsiteY1" fmla="*/ 0 h 10000"/>
              <a:gd name="connsiteX2" fmla="*/ 7891 w 10000"/>
              <a:gd name="connsiteY2" fmla="*/ 1055 h 10000"/>
              <a:gd name="connsiteX3" fmla="*/ 13 w 10000"/>
              <a:gd name="connsiteY3" fmla="*/ 5046 h 10000"/>
              <a:gd name="connsiteX4" fmla="*/ 0 w 10000"/>
              <a:gd name="connsiteY4" fmla="*/ 5046 h 10000"/>
              <a:gd name="connsiteX5" fmla="*/ 0 w 10000"/>
              <a:gd name="connsiteY5" fmla="*/ 10000 h 10000"/>
              <a:gd name="connsiteX6" fmla="*/ 13 w 10000"/>
              <a:gd name="connsiteY6" fmla="*/ 10000 h 10000"/>
              <a:gd name="connsiteX7" fmla="*/ 9977 w 10000"/>
              <a:gd name="connsiteY7" fmla="*/ 5011 h 10000"/>
              <a:gd name="connsiteX0" fmla="*/ 9918 w 9944"/>
              <a:gd name="connsiteY0" fmla="*/ 930 h 10000"/>
              <a:gd name="connsiteX1" fmla="*/ 9831 w 9944"/>
              <a:gd name="connsiteY1" fmla="*/ 0 h 10000"/>
              <a:gd name="connsiteX2" fmla="*/ 7891 w 9944"/>
              <a:gd name="connsiteY2" fmla="*/ 1055 h 10000"/>
              <a:gd name="connsiteX3" fmla="*/ 13 w 9944"/>
              <a:gd name="connsiteY3" fmla="*/ 5046 h 10000"/>
              <a:gd name="connsiteX4" fmla="*/ 0 w 9944"/>
              <a:gd name="connsiteY4" fmla="*/ 5046 h 10000"/>
              <a:gd name="connsiteX5" fmla="*/ 0 w 9944"/>
              <a:gd name="connsiteY5" fmla="*/ 10000 h 10000"/>
              <a:gd name="connsiteX6" fmla="*/ 13 w 9944"/>
              <a:gd name="connsiteY6" fmla="*/ 10000 h 10000"/>
              <a:gd name="connsiteX7" fmla="*/ 9918 w 9944"/>
              <a:gd name="connsiteY7" fmla="*/ 93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44" h="10000">
                <a:moveTo>
                  <a:pt x="9918" y="930"/>
                </a:moveTo>
                <a:cubicBezTo>
                  <a:pt x="10037" y="350"/>
                  <a:pt x="9712" y="580"/>
                  <a:pt x="9831" y="0"/>
                </a:cubicBezTo>
                <a:lnTo>
                  <a:pt x="7891" y="1055"/>
                </a:lnTo>
                <a:lnTo>
                  <a:pt x="13" y="5046"/>
                </a:lnTo>
                <a:lnTo>
                  <a:pt x="0" y="5046"/>
                </a:lnTo>
                <a:lnTo>
                  <a:pt x="0" y="10000"/>
                </a:lnTo>
                <a:lnTo>
                  <a:pt x="13" y="10000"/>
                </a:lnTo>
                <a:lnTo>
                  <a:pt x="9918" y="930"/>
                </a:lnTo>
                <a:close/>
              </a:path>
            </a:pathLst>
          </a:custGeom>
          <a:solidFill>
            <a:schemeClr val="accent6">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273" name="Rectangle 7">
            <a:extLst>
              <a:ext uri="{FF2B5EF4-FFF2-40B4-BE49-F238E27FC236}">
                <a16:creationId xmlns:a16="http://schemas.microsoft.com/office/drawing/2014/main" xmlns="" id="{FBEE6105-54A8-46FB-9CE8-A6D59836AA57}"/>
              </a:ext>
            </a:extLst>
          </p:cNvPr>
          <p:cNvSpPr>
            <a:spLocks noChangeArrowheads="1"/>
          </p:cNvSpPr>
          <p:nvPr/>
        </p:nvSpPr>
        <p:spPr bwMode="auto">
          <a:xfrm>
            <a:off x="2407326" y="2642449"/>
            <a:ext cx="1643063" cy="563563"/>
          </a:xfrm>
          <a:prstGeom prst="rect">
            <a:avLst/>
          </a:prstGeom>
          <a:solidFill>
            <a:srgbClr val="D62E1C"/>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274" name="Rectangle 273">
            <a:extLst>
              <a:ext uri="{FF2B5EF4-FFF2-40B4-BE49-F238E27FC236}">
                <a16:creationId xmlns:a16="http://schemas.microsoft.com/office/drawing/2014/main" xmlns="" id="{3D2727BF-71F3-4E1B-BB78-F1A54B818361}"/>
              </a:ext>
            </a:extLst>
          </p:cNvPr>
          <p:cNvSpPr/>
          <p:nvPr/>
        </p:nvSpPr>
        <p:spPr>
          <a:xfrm>
            <a:off x="2466698" y="2787184"/>
            <a:ext cx="1295399" cy="307777"/>
          </a:xfrm>
          <a:prstGeom prst="rect">
            <a:avLst/>
          </a:prstGeom>
        </p:spPr>
        <p:txBody>
          <a:bodyPr wrap="square">
            <a:spAutoFit/>
          </a:bodyPr>
          <a:lstStyle/>
          <a:p>
            <a:pPr fontAlgn="base">
              <a:spcBef>
                <a:spcPts val="120"/>
              </a:spcBef>
              <a:spcAft>
                <a:spcPct val="0"/>
              </a:spcAft>
              <a:defRPr/>
            </a:pPr>
            <a:r>
              <a:rPr lang="en-IN" sz="1400">
                <a:solidFill>
                  <a:schemeClr val="bg1"/>
                </a:solidFill>
                <a:latin typeface="Franklin Gothic Medium Cond" panose="020B0606030402020204" pitchFamily="34" charset="0"/>
              </a:rPr>
              <a:t>a</a:t>
            </a:r>
          </a:p>
        </p:txBody>
      </p:sp>
      <p:sp>
        <p:nvSpPr>
          <p:cNvPr id="275" name="Rectangle 274">
            <a:extLst>
              <a:ext uri="{FF2B5EF4-FFF2-40B4-BE49-F238E27FC236}">
                <a16:creationId xmlns:a16="http://schemas.microsoft.com/office/drawing/2014/main" xmlns="" id="{39015119-91B1-4692-86DA-D5E933E721CB}"/>
              </a:ext>
            </a:extLst>
          </p:cNvPr>
          <p:cNvSpPr/>
          <p:nvPr/>
        </p:nvSpPr>
        <p:spPr>
          <a:xfrm>
            <a:off x="2466699" y="3403928"/>
            <a:ext cx="1295399" cy="307777"/>
          </a:xfrm>
          <a:prstGeom prst="rect">
            <a:avLst/>
          </a:prstGeom>
        </p:spPr>
        <p:txBody>
          <a:bodyPr wrap="square">
            <a:spAutoFit/>
          </a:bodyPr>
          <a:lstStyle/>
          <a:p>
            <a:pPr fontAlgn="base">
              <a:spcBef>
                <a:spcPts val="120"/>
              </a:spcBef>
              <a:spcAft>
                <a:spcPct val="0"/>
              </a:spcAft>
              <a:defRPr/>
            </a:pPr>
            <a:r>
              <a:rPr lang="en-IN" sz="1400">
                <a:solidFill>
                  <a:schemeClr val="bg1"/>
                </a:solidFill>
                <a:latin typeface="Franklin Gothic Medium Cond" panose="020B0606030402020204" pitchFamily="34" charset="0"/>
              </a:rPr>
              <a:t>a</a:t>
            </a:r>
          </a:p>
        </p:txBody>
      </p:sp>
      <p:sp>
        <p:nvSpPr>
          <p:cNvPr id="276" name="Rectangle 9">
            <a:extLst>
              <a:ext uri="{FF2B5EF4-FFF2-40B4-BE49-F238E27FC236}">
                <a16:creationId xmlns:a16="http://schemas.microsoft.com/office/drawing/2014/main" xmlns="" id="{735C5E51-E616-465A-9756-A1CE386AA818}"/>
              </a:ext>
            </a:extLst>
          </p:cNvPr>
          <p:cNvSpPr>
            <a:spLocks noChangeArrowheads="1"/>
          </p:cNvSpPr>
          <p:nvPr/>
        </p:nvSpPr>
        <p:spPr bwMode="auto">
          <a:xfrm>
            <a:off x="1252061" y="3298605"/>
            <a:ext cx="2801519" cy="482600"/>
          </a:xfrm>
          <a:prstGeom prst="rect">
            <a:avLst/>
          </a:prstGeom>
          <a:solidFill>
            <a:srgbClr val="E36A00"/>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277" name="Rectangle 11">
            <a:extLst>
              <a:ext uri="{FF2B5EF4-FFF2-40B4-BE49-F238E27FC236}">
                <a16:creationId xmlns:a16="http://schemas.microsoft.com/office/drawing/2014/main" xmlns="" id="{C249BE29-480B-4527-98FF-D4FDDBC4D03C}"/>
              </a:ext>
            </a:extLst>
          </p:cNvPr>
          <p:cNvSpPr>
            <a:spLocks noChangeArrowheads="1"/>
          </p:cNvSpPr>
          <p:nvPr/>
        </p:nvSpPr>
        <p:spPr bwMode="auto">
          <a:xfrm>
            <a:off x="1250847" y="3857105"/>
            <a:ext cx="2801519" cy="527050"/>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278" name="Rectangle 277">
            <a:extLst>
              <a:ext uri="{FF2B5EF4-FFF2-40B4-BE49-F238E27FC236}">
                <a16:creationId xmlns:a16="http://schemas.microsoft.com/office/drawing/2014/main" xmlns="" id="{F52E6C54-AD91-4B37-A335-54773B76F143}"/>
              </a:ext>
            </a:extLst>
          </p:cNvPr>
          <p:cNvSpPr/>
          <p:nvPr/>
        </p:nvSpPr>
        <p:spPr>
          <a:xfrm>
            <a:off x="1553228" y="3982130"/>
            <a:ext cx="2208731" cy="307777"/>
          </a:xfrm>
          <a:prstGeom prst="rect">
            <a:avLst/>
          </a:prstGeom>
        </p:spPr>
        <p:txBody>
          <a:bodyPr wrap="square">
            <a:spAutoFit/>
          </a:bodyPr>
          <a:lstStyle/>
          <a:p>
            <a:pPr fontAlgn="base">
              <a:spcBef>
                <a:spcPts val="120"/>
              </a:spcBef>
              <a:spcAft>
                <a:spcPct val="0"/>
              </a:spcAft>
              <a:defRPr/>
            </a:pPr>
            <a:r>
              <a:rPr lang="en-IN" sz="1400">
                <a:solidFill>
                  <a:schemeClr val="bg1"/>
                </a:solidFill>
                <a:latin typeface="Franklin Gothic Medium Cond" panose="020B0606030402020204" pitchFamily="34" charset="0"/>
              </a:rPr>
              <a:t>a</a:t>
            </a:r>
          </a:p>
        </p:txBody>
      </p:sp>
      <p:sp>
        <p:nvSpPr>
          <p:cNvPr id="279" name="Rectangle 7">
            <a:extLst>
              <a:ext uri="{FF2B5EF4-FFF2-40B4-BE49-F238E27FC236}">
                <a16:creationId xmlns:a16="http://schemas.microsoft.com/office/drawing/2014/main" xmlns="" id="{13C11342-7F83-4FC0-A78F-7030F9EAFB84}"/>
              </a:ext>
            </a:extLst>
          </p:cNvPr>
          <p:cNvSpPr>
            <a:spLocks noChangeArrowheads="1"/>
          </p:cNvSpPr>
          <p:nvPr/>
        </p:nvSpPr>
        <p:spPr bwMode="auto">
          <a:xfrm>
            <a:off x="1247341" y="2641214"/>
            <a:ext cx="2801519" cy="563563"/>
          </a:xfrm>
          <a:prstGeom prst="rect">
            <a:avLst/>
          </a:prstGeom>
          <a:solidFill>
            <a:srgbClr val="D62E1C"/>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280" name="Rectangle 279">
            <a:extLst>
              <a:ext uri="{FF2B5EF4-FFF2-40B4-BE49-F238E27FC236}">
                <a16:creationId xmlns:a16="http://schemas.microsoft.com/office/drawing/2014/main" xmlns="" id="{EE8F01A5-EE5D-4F45-B2F4-553DF5F2B4B2}"/>
              </a:ext>
            </a:extLst>
          </p:cNvPr>
          <p:cNvSpPr/>
          <p:nvPr/>
        </p:nvSpPr>
        <p:spPr>
          <a:xfrm>
            <a:off x="1553227" y="2785949"/>
            <a:ext cx="2208731" cy="307777"/>
          </a:xfrm>
          <a:prstGeom prst="rect">
            <a:avLst/>
          </a:prstGeom>
        </p:spPr>
        <p:txBody>
          <a:bodyPr wrap="square">
            <a:spAutoFit/>
          </a:bodyPr>
          <a:lstStyle/>
          <a:p>
            <a:pPr fontAlgn="base">
              <a:spcBef>
                <a:spcPts val="120"/>
              </a:spcBef>
              <a:spcAft>
                <a:spcPct val="0"/>
              </a:spcAft>
              <a:defRPr/>
            </a:pPr>
            <a:r>
              <a:rPr lang="en-IN" sz="1400">
                <a:solidFill>
                  <a:schemeClr val="bg1"/>
                </a:solidFill>
                <a:latin typeface="Franklin Gothic Medium Cond" panose="020B0606030402020204" pitchFamily="34" charset="0"/>
              </a:rPr>
              <a:t>a</a:t>
            </a:r>
          </a:p>
        </p:txBody>
      </p:sp>
      <p:sp>
        <p:nvSpPr>
          <p:cNvPr id="281" name="Rectangle 280">
            <a:extLst>
              <a:ext uri="{FF2B5EF4-FFF2-40B4-BE49-F238E27FC236}">
                <a16:creationId xmlns:a16="http://schemas.microsoft.com/office/drawing/2014/main" xmlns="" id="{AD9068F3-7D3E-47B5-902D-18DDF1FB8B02}"/>
              </a:ext>
            </a:extLst>
          </p:cNvPr>
          <p:cNvSpPr/>
          <p:nvPr/>
        </p:nvSpPr>
        <p:spPr>
          <a:xfrm>
            <a:off x="1553228" y="3402693"/>
            <a:ext cx="2208731" cy="307777"/>
          </a:xfrm>
          <a:prstGeom prst="rect">
            <a:avLst/>
          </a:prstGeom>
        </p:spPr>
        <p:txBody>
          <a:bodyPr wrap="square">
            <a:spAutoFit/>
          </a:bodyPr>
          <a:lstStyle/>
          <a:p>
            <a:pPr fontAlgn="base">
              <a:spcBef>
                <a:spcPts val="120"/>
              </a:spcBef>
              <a:spcAft>
                <a:spcPct val="0"/>
              </a:spcAft>
              <a:defRPr/>
            </a:pPr>
            <a:r>
              <a:rPr lang="en-IN" sz="1400">
                <a:solidFill>
                  <a:schemeClr val="bg1"/>
                </a:solidFill>
                <a:latin typeface="Franklin Gothic Medium Cond" panose="020B0606030402020204" pitchFamily="34" charset="0"/>
              </a:rPr>
              <a:t>a</a:t>
            </a:r>
          </a:p>
        </p:txBody>
      </p:sp>
      <p:sp>
        <p:nvSpPr>
          <p:cNvPr id="283" name="Rectangle 282">
            <a:extLst>
              <a:ext uri="{FF2B5EF4-FFF2-40B4-BE49-F238E27FC236}">
                <a16:creationId xmlns:a16="http://schemas.microsoft.com/office/drawing/2014/main" xmlns="" id="{37B40488-499F-4C05-B232-6B16B8522C43}"/>
              </a:ext>
            </a:extLst>
          </p:cNvPr>
          <p:cNvSpPr/>
          <p:nvPr/>
        </p:nvSpPr>
        <p:spPr>
          <a:xfrm>
            <a:off x="740757" y="5129019"/>
            <a:ext cx="3263748" cy="523220"/>
          </a:xfrm>
          <a:prstGeom prst="rect">
            <a:avLst/>
          </a:prstGeom>
        </p:spPr>
        <p:txBody>
          <a:bodyPr wrap="square">
            <a:spAutoFit/>
          </a:bodyPr>
          <a:lstStyle/>
          <a:p>
            <a:pPr>
              <a:spcAft>
                <a:spcPts val="200"/>
              </a:spcAft>
            </a:pPr>
            <a:r>
              <a:rPr lang="en-GB" sz="1400" dirty="0">
                <a:solidFill>
                  <a:schemeClr val="bg1"/>
                </a:solidFill>
              </a:rPr>
              <a:t>Contributes </a:t>
            </a:r>
            <a:r>
              <a:rPr lang="en-GB" sz="1400" b="1" dirty="0">
                <a:solidFill>
                  <a:schemeClr val="bg1"/>
                </a:solidFill>
              </a:rPr>
              <a:t>1.6%</a:t>
            </a:r>
            <a:r>
              <a:rPr lang="en-GB" sz="1400" dirty="0">
                <a:solidFill>
                  <a:schemeClr val="bg1"/>
                </a:solidFill>
              </a:rPr>
              <a:t> to total </a:t>
            </a:r>
            <a:r>
              <a:rPr lang="en-GB" sz="1400" b="1" dirty="0">
                <a:solidFill>
                  <a:schemeClr val="bg1"/>
                </a:solidFill>
              </a:rPr>
              <a:t>FDI Equity Inflows</a:t>
            </a:r>
            <a:r>
              <a:rPr lang="en-GB" sz="1400" baseline="50000" dirty="0">
                <a:solidFill>
                  <a:schemeClr val="bg1"/>
                </a:solidFill>
              </a:rPr>
              <a:t>3</a:t>
            </a:r>
          </a:p>
        </p:txBody>
      </p:sp>
      <p:sp>
        <p:nvSpPr>
          <p:cNvPr id="284" name="Rectangle 283">
            <a:extLst>
              <a:ext uri="{FF2B5EF4-FFF2-40B4-BE49-F238E27FC236}">
                <a16:creationId xmlns:a16="http://schemas.microsoft.com/office/drawing/2014/main" xmlns="" id="{58BDF5FD-88DA-42DC-97E6-E17F4526D2C6}"/>
              </a:ext>
            </a:extLst>
          </p:cNvPr>
          <p:cNvSpPr/>
          <p:nvPr/>
        </p:nvSpPr>
        <p:spPr>
          <a:xfrm>
            <a:off x="740757" y="4562794"/>
            <a:ext cx="3231168" cy="307777"/>
          </a:xfrm>
          <a:prstGeom prst="rect">
            <a:avLst/>
          </a:prstGeom>
        </p:spPr>
        <p:txBody>
          <a:bodyPr wrap="square">
            <a:spAutoFit/>
          </a:bodyPr>
          <a:lstStyle/>
          <a:p>
            <a:pPr>
              <a:spcAft>
                <a:spcPts val="200"/>
              </a:spcAft>
            </a:pPr>
            <a:r>
              <a:rPr lang="en-GB" sz="1400" dirty="0"/>
              <a:t>Contributes ~</a:t>
            </a:r>
            <a:r>
              <a:rPr lang="en-GB" sz="1400" b="1" dirty="0"/>
              <a:t>12%</a:t>
            </a:r>
            <a:r>
              <a:rPr lang="en-GB" sz="1400" dirty="0"/>
              <a:t> to India’s total exports</a:t>
            </a:r>
            <a:r>
              <a:rPr lang="en-GB" sz="1400" baseline="50000" dirty="0"/>
              <a:t>3</a:t>
            </a:r>
          </a:p>
        </p:txBody>
      </p:sp>
      <p:sp>
        <p:nvSpPr>
          <p:cNvPr id="285" name="Rectangle 7">
            <a:extLst>
              <a:ext uri="{FF2B5EF4-FFF2-40B4-BE49-F238E27FC236}">
                <a16:creationId xmlns:a16="http://schemas.microsoft.com/office/drawing/2014/main" xmlns="" id="{DCB6A8DE-C5CE-4FA7-A2B1-D560CF93C808}"/>
              </a:ext>
            </a:extLst>
          </p:cNvPr>
          <p:cNvSpPr>
            <a:spLocks noChangeArrowheads="1"/>
          </p:cNvSpPr>
          <p:nvPr/>
        </p:nvSpPr>
        <p:spPr bwMode="auto">
          <a:xfrm>
            <a:off x="685400" y="2022844"/>
            <a:ext cx="3364177" cy="56356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286" name="Rectangle 9">
            <a:extLst>
              <a:ext uri="{FF2B5EF4-FFF2-40B4-BE49-F238E27FC236}">
                <a16:creationId xmlns:a16="http://schemas.microsoft.com/office/drawing/2014/main" xmlns="" id="{A67CF38E-7883-482D-AB00-7667F6F8D7E2}"/>
              </a:ext>
            </a:extLst>
          </p:cNvPr>
          <p:cNvSpPr>
            <a:spLocks noChangeArrowheads="1"/>
          </p:cNvSpPr>
          <p:nvPr/>
        </p:nvSpPr>
        <p:spPr bwMode="auto">
          <a:xfrm>
            <a:off x="692921" y="3298605"/>
            <a:ext cx="3364177" cy="482600"/>
          </a:xfrm>
          <a:prstGeom prst="rect">
            <a:avLst/>
          </a:prstGeom>
          <a:solidFill>
            <a:srgbClr val="E36A00"/>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287" name="Rectangle 11">
            <a:extLst>
              <a:ext uri="{FF2B5EF4-FFF2-40B4-BE49-F238E27FC236}">
                <a16:creationId xmlns:a16="http://schemas.microsoft.com/office/drawing/2014/main" xmlns="" id="{CC894118-1C9E-447B-B40D-943CB6461C38}"/>
              </a:ext>
            </a:extLst>
          </p:cNvPr>
          <p:cNvSpPr>
            <a:spLocks noChangeArrowheads="1"/>
          </p:cNvSpPr>
          <p:nvPr/>
        </p:nvSpPr>
        <p:spPr bwMode="auto">
          <a:xfrm>
            <a:off x="688906" y="3857105"/>
            <a:ext cx="3364177" cy="527050"/>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288" name="Rectangle 287">
            <a:extLst>
              <a:ext uri="{FF2B5EF4-FFF2-40B4-BE49-F238E27FC236}">
                <a16:creationId xmlns:a16="http://schemas.microsoft.com/office/drawing/2014/main" xmlns="" id="{B1C6B422-1A6C-40B7-A242-6377CFFA03B7}"/>
              </a:ext>
            </a:extLst>
          </p:cNvPr>
          <p:cNvSpPr/>
          <p:nvPr/>
        </p:nvSpPr>
        <p:spPr>
          <a:xfrm>
            <a:off x="961157" y="3790665"/>
            <a:ext cx="2801520" cy="907941"/>
          </a:xfrm>
          <a:prstGeom prst="rect">
            <a:avLst/>
          </a:prstGeom>
        </p:spPr>
        <p:txBody>
          <a:bodyPr wrap="square">
            <a:spAutoFit/>
          </a:bodyPr>
          <a:lstStyle/>
          <a:p>
            <a:pPr>
              <a:spcAft>
                <a:spcPts val="200"/>
              </a:spcAft>
            </a:pPr>
            <a:r>
              <a:rPr lang="en-GB" sz="1400">
                <a:solidFill>
                  <a:schemeClr val="bg1"/>
                </a:solidFill>
              </a:rPr>
              <a:t>Covers </a:t>
            </a:r>
            <a:r>
              <a:rPr lang="en-GB" sz="1400" b="1">
                <a:solidFill>
                  <a:schemeClr val="bg1"/>
                </a:solidFill>
              </a:rPr>
              <a:t>&gt; 80,000 products</a:t>
            </a:r>
            <a:r>
              <a:rPr lang="en-GB" sz="1400">
                <a:solidFill>
                  <a:schemeClr val="bg1"/>
                </a:solidFill>
              </a:rPr>
              <a:t>, inevitable part of daily life</a:t>
            </a:r>
            <a:r>
              <a:rPr lang="en-GB" sz="1400" baseline="30000">
                <a:solidFill>
                  <a:schemeClr val="bg1"/>
                </a:solidFill>
              </a:rPr>
              <a:t>1</a:t>
            </a:r>
            <a:r>
              <a:rPr lang="en-GB" sz="1400">
                <a:solidFill>
                  <a:schemeClr val="bg1"/>
                </a:solidFill>
              </a:rPr>
              <a:t> &amp; Employs </a:t>
            </a:r>
            <a:r>
              <a:rPr lang="en-GB" sz="1400" b="1">
                <a:solidFill>
                  <a:schemeClr val="bg1"/>
                </a:solidFill>
              </a:rPr>
              <a:t>~2</a:t>
            </a:r>
            <a:r>
              <a:rPr lang="en-GB" sz="1400">
                <a:solidFill>
                  <a:schemeClr val="bg1"/>
                </a:solidFill>
              </a:rPr>
              <a:t> </a:t>
            </a:r>
            <a:r>
              <a:rPr lang="en-GB" sz="1400" b="1">
                <a:solidFill>
                  <a:schemeClr val="bg1"/>
                </a:solidFill>
              </a:rPr>
              <a:t>million</a:t>
            </a:r>
            <a:r>
              <a:rPr lang="en-GB" sz="1400">
                <a:solidFill>
                  <a:schemeClr val="bg1"/>
                </a:solidFill>
              </a:rPr>
              <a:t> people</a:t>
            </a:r>
            <a:r>
              <a:rPr lang="en-GB" sz="1400" baseline="50000">
                <a:solidFill>
                  <a:schemeClr val="bg1"/>
                </a:solidFill>
              </a:rPr>
              <a:t>1</a:t>
            </a:r>
          </a:p>
          <a:p>
            <a:pPr>
              <a:spcAft>
                <a:spcPts val="200"/>
              </a:spcAft>
            </a:pPr>
            <a:endParaRPr lang="en-GB" sz="1400" baseline="30000">
              <a:solidFill>
                <a:schemeClr val="bg1"/>
              </a:solidFill>
            </a:endParaRPr>
          </a:p>
        </p:txBody>
      </p:sp>
      <p:sp>
        <p:nvSpPr>
          <p:cNvPr id="289" name="Rectangle 7">
            <a:extLst>
              <a:ext uri="{FF2B5EF4-FFF2-40B4-BE49-F238E27FC236}">
                <a16:creationId xmlns:a16="http://schemas.microsoft.com/office/drawing/2014/main" xmlns="" id="{BBA77802-F156-401E-8272-C488988B700D}"/>
              </a:ext>
            </a:extLst>
          </p:cNvPr>
          <p:cNvSpPr>
            <a:spLocks noChangeArrowheads="1"/>
          </p:cNvSpPr>
          <p:nvPr/>
        </p:nvSpPr>
        <p:spPr bwMode="auto">
          <a:xfrm>
            <a:off x="685400" y="2641214"/>
            <a:ext cx="3364177" cy="563563"/>
          </a:xfrm>
          <a:prstGeom prst="rect">
            <a:avLst/>
          </a:prstGeom>
          <a:solidFill>
            <a:srgbClr val="D62E1C"/>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290" name="Rectangle 289">
            <a:extLst>
              <a:ext uri="{FF2B5EF4-FFF2-40B4-BE49-F238E27FC236}">
                <a16:creationId xmlns:a16="http://schemas.microsoft.com/office/drawing/2014/main" xmlns="" id="{C5B2A1D7-1D23-49E5-948C-B2E08333B8F4}"/>
              </a:ext>
            </a:extLst>
          </p:cNvPr>
          <p:cNvSpPr/>
          <p:nvPr/>
        </p:nvSpPr>
        <p:spPr>
          <a:xfrm>
            <a:off x="740757" y="2692167"/>
            <a:ext cx="3245987" cy="523220"/>
          </a:xfrm>
          <a:prstGeom prst="rect">
            <a:avLst/>
          </a:prstGeom>
        </p:spPr>
        <p:txBody>
          <a:bodyPr wrap="square">
            <a:spAutoFit/>
          </a:bodyPr>
          <a:lstStyle/>
          <a:p>
            <a:pPr>
              <a:spcAft>
                <a:spcPts val="200"/>
              </a:spcAft>
            </a:pPr>
            <a:r>
              <a:rPr lang="en-GB" sz="1400">
                <a:solidFill>
                  <a:schemeClr val="bg1"/>
                </a:solidFill>
              </a:rPr>
              <a:t>India contributes to ~</a:t>
            </a:r>
            <a:r>
              <a:rPr lang="en-GB" sz="1400" b="1">
                <a:solidFill>
                  <a:schemeClr val="bg1"/>
                </a:solidFill>
              </a:rPr>
              <a:t>3% </a:t>
            </a:r>
            <a:r>
              <a:rPr lang="en-GB" sz="1400">
                <a:solidFill>
                  <a:schemeClr val="bg1"/>
                </a:solidFill>
              </a:rPr>
              <a:t>of the </a:t>
            </a:r>
            <a:r>
              <a:rPr lang="en-GB" sz="1400" b="1">
                <a:solidFill>
                  <a:schemeClr val="bg1"/>
                </a:solidFill>
              </a:rPr>
              <a:t>global chemical sales</a:t>
            </a:r>
            <a:r>
              <a:rPr lang="en-GB" sz="1400" baseline="50000">
                <a:solidFill>
                  <a:schemeClr val="bg1"/>
                </a:solidFill>
              </a:rPr>
              <a:t>2</a:t>
            </a:r>
          </a:p>
        </p:txBody>
      </p:sp>
      <p:sp>
        <p:nvSpPr>
          <p:cNvPr id="291" name="Rectangle 290">
            <a:extLst>
              <a:ext uri="{FF2B5EF4-FFF2-40B4-BE49-F238E27FC236}">
                <a16:creationId xmlns:a16="http://schemas.microsoft.com/office/drawing/2014/main" xmlns="" id="{97ACCFB7-E0E0-45FD-9ECD-EA277402172D}"/>
              </a:ext>
            </a:extLst>
          </p:cNvPr>
          <p:cNvSpPr/>
          <p:nvPr/>
        </p:nvSpPr>
        <p:spPr>
          <a:xfrm>
            <a:off x="740757" y="3304250"/>
            <a:ext cx="3245987" cy="523220"/>
          </a:xfrm>
          <a:prstGeom prst="rect">
            <a:avLst/>
          </a:prstGeom>
        </p:spPr>
        <p:txBody>
          <a:bodyPr wrap="square">
            <a:spAutoFit/>
          </a:bodyPr>
          <a:lstStyle/>
          <a:p>
            <a:pPr>
              <a:spcAft>
                <a:spcPts val="200"/>
              </a:spcAft>
            </a:pPr>
            <a:r>
              <a:rPr lang="en-GB" sz="1400">
                <a:solidFill>
                  <a:schemeClr val="bg1"/>
                </a:solidFill>
              </a:rPr>
              <a:t>Ranks </a:t>
            </a:r>
            <a:r>
              <a:rPr lang="en-GB" sz="1400" b="1">
                <a:solidFill>
                  <a:schemeClr val="bg1"/>
                </a:solidFill>
              </a:rPr>
              <a:t>6</a:t>
            </a:r>
            <a:r>
              <a:rPr lang="en-GB" sz="1400" b="1" baseline="30000">
                <a:solidFill>
                  <a:schemeClr val="bg1"/>
                </a:solidFill>
              </a:rPr>
              <a:t>th</a:t>
            </a:r>
            <a:r>
              <a:rPr lang="en-GB" sz="1400">
                <a:solidFill>
                  <a:schemeClr val="bg1"/>
                </a:solidFill>
              </a:rPr>
              <a:t> in the World and </a:t>
            </a:r>
            <a:r>
              <a:rPr lang="en-GB" sz="1400" b="1">
                <a:solidFill>
                  <a:schemeClr val="bg1"/>
                </a:solidFill>
              </a:rPr>
              <a:t>4</a:t>
            </a:r>
            <a:r>
              <a:rPr lang="en-GB" sz="1400" b="1" baseline="30000">
                <a:solidFill>
                  <a:schemeClr val="bg1"/>
                </a:solidFill>
              </a:rPr>
              <a:t>th</a:t>
            </a:r>
            <a:r>
              <a:rPr lang="en-GB" sz="1400">
                <a:solidFill>
                  <a:schemeClr val="bg1"/>
                </a:solidFill>
              </a:rPr>
              <a:t> in Asia for Chemicals sales</a:t>
            </a:r>
            <a:r>
              <a:rPr lang="en-GB" sz="1400" baseline="50000">
                <a:solidFill>
                  <a:schemeClr val="bg1"/>
                </a:solidFill>
              </a:rPr>
              <a:t>2</a:t>
            </a:r>
          </a:p>
        </p:txBody>
      </p:sp>
      <p:sp>
        <p:nvSpPr>
          <p:cNvPr id="292" name="Rectangle 291">
            <a:extLst>
              <a:ext uri="{FF2B5EF4-FFF2-40B4-BE49-F238E27FC236}">
                <a16:creationId xmlns:a16="http://schemas.microsoft.com/office/drawing/2014/main" xmlns="" id="{FD17F9C4-9538-4E15-BCC7-3B1F21481C23}"/>
              </a:ext>
            </a:extLst>
          </p:cNvPr>
          <p:cNvSpPr/>
          <p:nvPr/>
        </p:nvSpPr>
        <p:spPr>
          <a:xfrm>
            <a:off x="740757" y="2098527"/>
            <a:ext cx="3231168" cy="480131"/>
          </a:xfrm>
          <a:prstGeom prst="rect">
            <a:avLst/>
          </a:prstGeom>
        </p:spPr>
        <p:txBody>
          <a:bodyPr wrap="square">
            <a:spAutoFit/>
          </a:bodyPr>
          <a:lstStyle/>
          <a:p>
            <a:pPr marL="0" lvl="1" defTabSz="533400">
              <a:lnSpc>
                <a:spcPct val="90000"/>
              </a:lnSpc>
              <a:spcBef>
                <a:spcPct val="0"/>
              </a:spcBef>
              <a:spcAft>
                <a:spcPts val="600"/>
              </a:spcAft>
            </a:pPr>
            <a:r>
              <a:rPr lang="en-US" sz="1400" dirty="0">
                <a:solidFill>
                  <a:schemeClr val="bg1"/>
                </a:solidFill>
                <a:cs typeface="Arial"/>
              </a:rPr>
              <a:t>Per capita consumption of chemical products is </a:t>
            </a:r>
            <a:r>
              <a:rPr lang="en-US" sz="1400" b="1" dirty="0">
                <a:solidFill>
                  <a:schemeClr val="bg1"/>
                </a:solidFill>
                <a:cs typeface="Arial"/>
              </a:rPr>
              <a:t>1/10</a:t>
            </a:r>
            <a:r>
              <a:rPr lang="en-US" sz="1400" b="1" baseline="30000" dirty="0">
                <a:solidFill>
                  <a:schemeClr val="bg1"/>
                </a:solidFill>
                <a:cs typeface="Arial"/>
              </a:rPr>
              <a:t>th </a:t>
            </a:r>
            <a:r>
              <a:rPr lang="en-US" sz="1400" dirty="0">
                <a:solidFill>
                  <a:schemeClr val="bg1"/>
                </a:solidFill>
                <a:cs typeface="Arial"/>
              </a:rPr>
              <a:t>of the global average</a:t>
            </a:r>
            <a:r>
              <a:rPr lang="en-US" sz="1400" baseline="30000" dirty="0">
                <a:solidFill>
                  <a:schemeClr val="bg1"/>
                </a:solidFill>
                <a:cs typeface="Arial"/>
              </a:rPr>
              <a:t>1</a:t>
            </a:r>
          </a:p>
        </p:txBody>
      </p:sp>
      <p:sp>
        <p:nvSpPr>
          <p:cNvPr id="297" name="Rectangle 11">
            <a:extLst>
              <a:ext uri="{FF2B5EF4-FFF2-40B4-BE49-F238E27FC236}">
                <a16:creationId xmlns:a16="http://schemas.microsoft.com/office/drawing/2014/main" xmlns="" id="{B611F32F-CD19-4858-B8EC-A8F1F822ACD1}"/>
              </a:ext>
            </a:extLst>
          </p:cNvPr>
          <p:cNvSpPr>
            <a:spLocks noChangeArrowheads="1"/>
          </p:cNvSpPr>
          <p:nvPr/>
        </p:nvSpPr>
        <p:spPr bwMode="auto">
          <a:xfrm>
            <a:off x="688553" y="3858340"/>
            <a:ext cx="3364177" cy="527050"/>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298" name="Rectangle 297">
            <a:extLst>
              <a:ext uri="{FF2B5EF4-FFF2-40B4-BE49-F238E27FC236}">
                <a16:creationId xmlns:a16="http://schemas.microsoft.com/office/drawing/2014/main" xmlns="" id="{00BD82C8-6991-4611-B853-ACCF5715DFAF}"/>
              </a:ext>
            </a:extLst>
          </p:cNvPr>
          <p:cNvSpPr/>
          <p:nvPr/>
        </p:nvSpPr>
        <p:spPr>
          <a:xfrm>
            <a:off x="740757" y="3889714"/>
            <a:ext cx="3245987" cy="523220"/>
          </a:xfrm>
          <a:prstGeom prst="rect">
            <a:avLst/>
          </a:prstGeom>
        </p:spPr>
        <p:txBody>
          <a:bodyPr wrap="square">
            <a:spAutoFit/>
          </a:bodyPr>
          <a:lstStyle/>
          <a:p>
            <a:pPr>
              <a:spcAft>
                <a:spcPts val="200"/>
              </a:spcAft>
            </a:pPr>
            <a:r>
              <a:rPr lang="en-GB" sz="1400"/>
              <a:t>Covers </a:t>
            </a:r>
            <a:r>
              <a:rPr lang="en-GB" sz="1400" b="1"/>
              <a:t>&gt; 80,000 products</a:t>
            </a:r>
            <a:r>
              <a:rPr lang="en-GB" sz="1400"/>
              <a:t>, inevitable part of daily life</a:t>
            </a:r>
            <a:r>
              <a:rPr lang="en-GB" sz="1400" baseline="30000"/>
              <a:t>1</a:t>
            </a:r>
            <a:r>
              <a:rPr lang="en-GB" sz="1400"/>
              <a:t> &amp; Employs </a:t>
            </a:r>
            <a:r>
              <a:rPr lang="en-GB" sz="1400" b="1"/>
              <a:t>~2</a:t>
            </a:r>
            <a:r>
              <a:rPr lang="en-GB" sz="1400"/>
              <a:t> </a:t>
            </a:r>
            <a:r>
              <a:rPr lang="en-GB" sz="1400" b="1"/>
              <a:t>million</a:t>
            </a:r>
            <a:r>
              <a:rPr lang="en-GB" sz="1400"/>
              <a:t> people</a:t>
            </a:r>
            <a:r>
              <a:rPr lang="en-GB" sz="1400" baseline="50000"/>
              <a:t>1</a:t>
            </a:r>
          </a:p>
        </p:txBody>
      </p:sp>
      <p:sp>
        <p:nvSpPr>
          <p:cNvPr id="302" name="Rectangle 21">
            <a:extLst>
              <a:ext uri="{FF2B5EF4-FFF2-40B4-BE49-F238E27FC236}">
                <a16:creationId xmlns:a16="http://schemas.microsoft.com/office/drawing/2014/main" xmlns="" id="{E8A078CA-259E-46B6-BA13-8FDFE6339608}"/>
              </a:ext>
            </a:extLst>
          </p:cNvPr>
          <p:cNvSpPr>
            <a:spLocks noChangeArrowheads="1"/>
          </p:cNvSpPr>
          <p:nvPr/>
        </p:nvSpPr>
        <p:spPr bwMode="auto">
          <a:xfrm>
            <a:off x="8242971" y="2639392"/>
            <a:ext cx="3208272" cy="563563"/>
          </a:xfrm>
          <a:prstGeom prst="rect">
            <a:avLst/>
          </a:prstGeom>
          <a:solidFill>
            <a:srgbClr val="D62E1C"/>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303" name="Rectangle 25">
            <a:extLst>
              <a:ext uri="{FF2B5EF4-FFF2-40B4-BE49-F238E27FC236}">
                <a16:creationId xmlns:a16="http://schemas.microsoft.com/office/drawing/2014/main" xmlns="" id="{3770DFA9-2B82-4A4B-A65C-137C81BFE2C0}"/>
              </a:ext>
            </a:extLst>
          </p:cNvPr>
          <p:cNvSpPr>
            <a:spLocks noChangeArrowheads="1"/>
          </p:cNvSpPr>
          <p:nvPr/>
        </p:nvSpPr>
        <p:spPr bwMode="auto">
          <a:xfrm>
            <a:off x="8242971" y="3856518"/>
            <a:ext cx="3208272" cy="527050"/>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304" name="Rectangle 21">
            <a:extLst>
              <a:ext uri="{FF2B5EF4-FFF2-40B4-BE49-F238E27FC236}">
                <a16:creationId xmlns:a16="http://schemas.microsoft.com/office/drawing/2014/main" xmlns="" id="{C4CBA8D7-BBAE-4A9C-891A-73904C692699}"/>
              </a:ext>
            </a:extLst>
          </p:cNvPr>
          <p:cNvSpPr>
            <a:spLocks noChangeArrowheads="1"/>
          </p:cNvSpPr>
          <p:nvPr/>
        </p:nvSpPr>
        <p:spPr bwMode="auto">
          <a:xfrm>
            <a:off x="8242971" y="2026862"/>
            <a:ext cx="3208272" cy="56356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305" name="Rectangle 304">
            <a:extLst>
              <a:ext uri="{FF2B5EF4-FFF2-40B4-BE49-F238E27FC236}">
                <a16:creationId xmlns:a16="http://schemas.microsoft.com/office/drawing/2014/main" xmlns="" id="{5F9CEEEC-7656-4574-964B-61505A38B9B9}"/>
              </a:ext>
            </a:extLst>
          </p:cNvPr>
          <p:cNvSpPr/>
          <p:nvPr/>
        </p:nvSpPr>
        <p:spPr>
          <a:xfrm>
            <a:off x="8410094" y="3305207"/>
            <a:ext cx="2939224" cy="523220"/>
          </a:xfrm>
          <a:prstGeom prst="rect">
            <a:avLst/>
          </a:prstGeom>
        </p:spPr>
        <p:txBody>
          <a:bodyPr wrap="square">
            <a:spAutoFit/>
          </a:bodyPr>
          <a:lstStyle/>
          <a:p>
            <a:pPr>
              <a:spcAft>
                <a:spcPts val="200"/>
              </a:spcAft>
            </a:pPr>
            <a:r>
              <a:rPr lang="en-GB" sz="1400" b="1" dirty="0">
                <a:solidFill>
                  <a:schemeClr val="bg1"/>
                </a:solidFill>
              </a:rPr>
              <a:t>4</a:t>
            </a:r>
            <a:r>
              <a:rPr lang="en-GB" sz="1400" b="1" baseline="30000" dirty="0">
                <a:solidFill>
                  <a:schemeClr val="bg1"/>
                </a:solidFill>
              </a:rPr>
              <a:t>th</a:t>
            </a:r>
            <a:r>
              <a:rPr lang="en-GB" sz="1400" dirty="0">
                <a:solidFill>
                  <a:schemeClr val="bg1"/>
                </a:solidFill>
              </a:rPr>
              <a:t> largest producer of agrochemicals globally</a:t>
            </a:r>
            <a:r>
              <a:rPr lang="en-GB" sz="1400" baseline="30000" dirty="0">
                <a:solidFill>
                  <a:schemeClr val="bg1"/>
                </a:solidFill>
              </a:rPr>
              <a:t>4</a:t>
            </a:r>
          </a:p>
        </p:txBody>
      </p:sp>
      <p:sp>
        <p:nvSpPr>
          <p:cNvPr id="306" name="Rectangle 25">
            <a:extLst>
              <a:ext uri="{FF2B5EF4-FFF2-40B4-BE49-F238E27FC236}">
                <a16:creationId xmlns:a16="http://schemas.microsoft.com/office/drawing/2014/main" xmlns="" id="{C6596141-F1E5-40C5-9AFD-177A23517A1B}"/>
              </a:ext>
            </a:extLst>
          </p:cNvPr>
          <p:cNvSpPr>
            <a:spLocks noChangeArrowheads="1"/>
          </p:cNvSpPr>
          <p:nvPr/>
        </p:nvSpPr>
        <p:spPr bwMode="auto">
          <a:xfrm>
            <a:off x="8242971" y="3856374"/>
            <a:ext cx="3208272" cy="527050"/>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307" name="Rectangle 306">
            <a:extLst>
              <a:ext uri="{FF2B5EF4-FFF2-40B4-BE49-F238E27FC236}">
                <a16:creationId xmlns:a16="http://schemas.microsoft.com/office/drawing/2014/main" xmlns="" id="{373C140F-D123-45AD-8D00-AA16E1988729}"/>
              </a:ext>
            </a:extLst>
          </p:cNvPr>
          <p:cNvSpPr/>
          <p:nvPr/>
        </p:nvSpPr>
        <p:spPr>
          <a:xfrm>
            <a:off x="8409317" y="3967703"/>
            <a:ext cx="2939224" cy="523220"/>
          </a:xfrm>
          <a:prstGeom prst="rect">
            <a:avLst/>
          </a:prstGeom>
        </p:spPr>
        <p:txBody>
          <a:bodyPr wrap="square">
            <a:spAutoFit/>
          </a:bodyPr>
          <a:lstStyle/>
          <a:p>
            <a:pPr>
              <a:spcAft>
                <a:spcPts val="200"/>
              </a:spcAft>
            </a:pPr>
            <a:r>
              <a:rPr lang="en-GB" sz="1400" dirty="0"/>
              <a:t>Contributes</a:t>
            </a:r>
            <a:r>
              <a:rPr lang="en-GB" sz="1400" b="1" dirty="0"/>
              <a:t> 1.5% </a:t>
            </a:r>
            <a:r>
              <a:rPr lang="en-GB" sz="1400" dirty="0"/>
              <a:t>to the </a:t>
            </a:r>
            <a:r>
              <a:rPr lang="en-GB" sz="1400" b="1" dirty="0"/>
              <a:t>National GVA</a:t>
            </a:r>
            <a:r>
              <a:rPr lang="en-GB" sz="1400" b="1" baseline="50000" dirty="0"/>
              <a:t>5</a:t>
            </a:r>
            <a:endParaRPr lang="en-GB" sz="1400" baseline="50000" dirty="0"/>
          </a:p>
        </p:txBody>
      </p:sp>
      <p:sp>
        <p:nvSpPr>
          <p:cNvPr id="308" name="Rectangle 307">
            <a:extLst>
              <a:ext uri="{FF2B5EF4-FFF2-40B4-BE49-F238E27FC236}">
                <a16:creationId xmlns:a16="http://schemas.microsoft.com/office/drawing/2014/main" xmlns="" id="{7EBF32B2-1DBA-4D80-98C9-E3905A3BED40}"/>
              </a:ext>
            </a:extLst>
          </p:cNvPr>
          <p:cNvSpPr/>
          <p:nvPr/>
        </p:nvSpPr>
        <p:spPr>
          <a:xfrm>
            <a:off x="8410094" y="4493558"/>
            <a:ext cx="2939224" cy="523220"/>
          </a:xfrm>
          <a:prstGeom prst="rect">
            <a:avLst/>
          </a:prstGeom>
        </p:spPr>
        <p:txBody>
          <a:bodyPr wrap="square">
            <a:spAutoFit/>
          </a:bodyPr>
          <a:lstStyle/>
          <a:p>
            <a:pPr>
              <a:spcAft>
                <a:spcPts val="200"/>
              </a:spcAft>
            </a:pPr>
            <a:r>
              <a:rPr lang="en-GB" sz="1400" dirty="0"/>
              <a:t>Contributes</a:t>
            </a:r>
            <a:r>
              <a:rPr lang="en-GB" sz="1400" b="1" dirty="0"/>
              <a:t> ~10% </a:t>
            </a:r>
            <a:r>
              <a:rPr lang="en-GB" sz="1400" dirty="0"/>
              <a:t>to the </a:t>
            </a:r>
            <a:r>
              <a:rPr lang="en-GB" sz="1400" b="1" dirty="0"/>
              <a:t>manufacturing GVA</a:t>
            </a:r>
            <a:r>
              <a:rPr lang="en-GB" sz="1400" b="1" baseline="50000" dirty="0"/>
              <a:t>5</a:t>
            </a:r>
            <a:endParaRPr lang="en-GB" sz="1400" baseline="30000" dirty="0"/>
          </a:p>
        </p:txBody>
      </p:sp>
      <p:sp>
        <p:nvSpPr>
          <p:cNvPr id="309" name="Rectangle 308">
            <a:extLst>
              <a:ext uri="{FF2B5EF4-FFF2-40B4-BE49-F238E27FC236}">
                <a16:creationId xmlns:a16="http://schemas.microsoft.com/office/drawing/2014/main" xmlns="" id="{EAEB0734-7424-4FE5-9865-FC3D14C6C0DA}"/>
              </a:ext>
            </a:extLst>
          </p:cNvPr>
          <p:cNvSpPr/>
          <p:nvPr/>
        </p:nvSpPr>
        <p:spPr>
          <a:xfrm>
            <a:off x="8409317" y="5182662"/>
            <a:ext cx="2939224" cy="307777"/>
          </a:xfrm>
          <a:prstGeom prst="rect">
            <a:avLst/>
          </a:prstGeom>
        </p:spPr>
        <p:txBody>
          <a:bodyPr wrap="square">
            <a:spAutoFit/>
          </a:bodyPr>
          <a:lstStyle/>
          <a:p>
            <a:pPr>
              <a:spcAft>
                <a:spcPts val="200"/>
              </a:spcAft>
            </a:pPr>
            <a:r>
              <a:rPr lang="en-GB" sz="1400" dirty="0">
                <a:solidFill>
                  <a:schemeClr val="bg1"/>
                </a:solidFill>
              </a:rPr>
              <a:t>Weightage of</a:t>
            </a:r>
            <a:r>
              <a:rPr lang="en-GB" sz="1400" b="1" dirty="0">
                <a:solidFill>
                  <a:schemeClr val="bg1"/>
                </a:solidFill>
              </a:rPr>
              <a:t> ~7.87% -</a:t>
            </a:r>
            <a:r>
              <a:rPr lang="en-GB" sz="1400" dirty="0">
                <a:solidFill>
                  <a:schemeClr val="bg1"/>
                </a:solidFill>
              </a:rPr>
              <a:t> </a:t>
            </a:r>
            <a:r>
              <a:rPr lang="en-GB" sz="1400" b="1" dirty="0">
                <a:solidFill>
                  <a:schemeClr val="bg1"/>
                </a:solidFill>
              </a:rPr>
              <a:t>IIP</a:t>
            </a:r>
            <a:r>
              <a:rPr lang="en-GB" sz="1400" baseline="50000" dirty="0">
                <a:solidFill>
                  <a:schemeClr val="bg1"/>
                </a:solidFill>
              </a:rPr>
              <a:t>5</a:t>
            </a:r>
          </a:p>
        </p:txBody>
      </p:sp>
      <p:sp>
        <p:nvSpPr>
          <p:cNvPr id="310" name="Rectangle 309">
            <a:extLst>
              <a:ext uri="{FF2B5EF4-FFF2-40B4-BE49-F238E27FC236}">
                <a16:creationId xmlns:a16="http://schemas.microsoft.com/office/drawing/2014/main" xmlns="" id="{732EECB9-045A-4FA8-9E15-78F3B3B5E150}"/>
              </a:ext>
            </a:extLst>
          </p:cNvPr>
          <p:cNvSpPr/>
          <p:nvPr/>
        </p:nvSpPr>
        <p:spPr>
          <a:xfrm>
            <a:off x="8409317" y="2687516"/>
            <a:ext cx="2939224" cy="523220"/>
          </a:xfrm>
          <a:prstGeom prst="rect">
            <a:avLst/>
          </a:prstGeom>
        </p:spPr>
        <p:txBody>
          <a:bodyPr wrap="square">
            <a:spAutoFit/>
          </a:bodyPr>
          <a:lstStyle/>
          <a:p>
            <a:pPr>
              <a:spcAft>
                <a:spcPts val="200"/>
              </a:spcAft>
            </a:pPr>
            <a:r>
              <a:rPr lang="en-GB" sz="1400" b="1" dirty="0">
                <a:solidFill>
                  <a:schemeClr val="bg1"/>
                </a:solidFill>
              </a:rPr>
              <a:t>3</a:t>
            </a:r>
            <a:r>
              <a:rPr lang="en-GB" sz="1400" b="1" baseline="30000" dirty="0">
                <a:solidFill>
                  <a:schemeClr val="bg1"/>
                </a:solidFill>
              </a:rPr>
              <a:t>rd</a:t>
            </a:r>
            <a:r>
              <a:rPr lang="en-GB" sz="1400" dirty="0">
                <a:solidFill>
                  <a:schemeClr val="bg1"/>
                </a:solidFill>
              </a:rPr>
              <a:t> largest consumer of polymers globally</a:t>
            </a:r>
            <a:r>
              <a:rPr lang="en-GB" sz="1400" baseline="30000" dirty="0">
                <a:solidFill>
                  <a:schemeClr val="bg1"/>
                </a:solidFill>
              </a:rPr>
              <a:t>4</a:t>
            </a:r>
          </a:p>
        </p:txBody>
      </p:sp>
      <p:sp>
        <p:nvSpPr>
          <p:cNvPr id="311" name="Rectangle 310">
            <a:extLst>
              <a:ext uri="{FF2B5EF4-FFF2-40B4-BE49-F238E27FC236}">
                <a16:creationId xmlns:a16="http://schemas.microsoft.com/office/drawing/2014/main" xmlns="" id="{47ED5DC2-C90F-4998-BB8D-2620C09DE36B}"/>
              </a:ext>
            </a:extLst>
          </p:cNvPr>
          <p:cNvSpPr/>
          <p:nvPr/>
        </p:nvSpPr>
        <p:spPr>
          <a:xfrm>
            <a:off x="8381276" y="2078041"/>
            <a:ext cx="2939224" cy="523220"/>
          </a:xfrm>
          <a:prstGeom prst="rect">
            <a:avLst/>
          </a:prstGeom>
        </p:spPr>
        <p:txBody>
          <a:bodyPr wrap="square">
            <a:spAutoFit/>
          </a:bodyPr>
          <a:lstStyle/>
          <a:p>
            <a:pPr>
              <a:spcAft>
                <a:spcPts val="200"/>
              </a:spcAft>
            </a:pPr>
            <a:r>
              <a:rPr lang="en-GB" sz="1400" b="1" dirty="0">
                <a:solidFill>
                  <a:schemeClr val="bg1"/>
                </a:solidFill>
              </a:rPr>
              <a:t>2</a:t>
            </a:r>
            <a:r>
              <a:rPr lang="en-GB" sz="1400" b="1" baseline="30000" dirty="0">
                <a:solidFill>
                  <a:schemeClr val="bg1"/>
                </a:solidFill>
              </a:rPr>
              <a:t>nd</a:t>
            </a:r>
            <a:r>
              <a:rPr lang="en-GB" sz="1400" dirty="0">
                <a:solidFill>
                  <a:schemeClr val="bg1"/>
                </a:solidFill>
              </a:rPr>
              <a:t> largest manufacturer and exporter of </a:t>
            </a:r>
            <a:r>
              <a:rPr lang="en-GB" sz="1400" b="1" dirty="0">
                <a:solidFill>
                  <a:schemeClr val="bg1"/>
                </a:solidFill>
              </a:rPr>
              <a:t>dyes</a:t>
            </a:r>
            <a:r>
              <a:rPr lang="en-GB" sz="1400" baseline="30000" dirty="0">
                <a:solidFill>
                  <a:schemeClr val="bg1"/>
                </a:solidFill>
              </a:rPr>
              <a:t>4</a:t>
            </a:r>
          </a:p>
        </p:txBody>
      </p:sp>
      <p:grpSp>
        <p:nvGrpSpPr>
          <p:cNvPr id="238" name="Group 237">
            <a:extLst>
              <a:ext uri="{FF2B5EF4-FFF2-40B4-BE49-F238E27FC236}">
                <a16:creationId xmlns:a16="http://schemas.microsoft.com/office/drawing/2014/main" xmlns="" id="{C8D644E0-C9D1-4F26-8CC2-B211DCA5FAEE}"/>
              </a:ext>
            </a:extLst>
          </p:cNvPr>
          <p:cNvGrpSpPr/>
          <p:nvPr/>
        </p:nvGrpSpPr>
        <p:grpSpPr>
          <a:xfrm>
            <a:off x="4666820" y="2407741"/>
            <a:ext cx="2801519" cy="3589934"/>
            <a:chOff x="219019" y="2189085"/>
            <a:chExt cx="2410364" cy="2961074"/>
          </a:xfrm>
          <a:solidFill>
            <a:schemeClr val="accent2">
              <a:lumMod val="75000"/>
            </a:schemeClr>
          </a:solidFill>
        </p:grpSpPr>
        <p:graphicFrame>
          <p:nvGraphicFramePr>
            <p:cNvPr id="239" name="Chart 238">
              <a:extLst>
                <a:ext uri="{FF2B5EF4-FFF2-40B4-BE49-F238E27FC236}">
                  <a16:creationId xmlns:a16="http://schemas.microsoft.com/office/drawing/2014/main" xmlns="" id="{561FB79A-B313-4D74-AA11-FEF0591CF71E}"/>
                </a:ext>
              </a:extLst>
            </p:cNvPr>
            <p:cNvGraphicFramePr>
              <a:graphicFrameLocks/>
            </p:cNvGraphicFramePr>
            <p:nvPr/>
          </p:nvGraphicFramePr>
          <p:xfrm>
            <a:off x="219019" y="2189085"/>
            <a:ext cx="2410364" cy="2181061"/>
          </p:xfrm>
          <a:graphic>
            <a:graphicData uri="http://schemas.openxmlformats.org/drawingml/2006/chart">
              <c:chart xmlns:c="http://schemas.openxmlformats.org/drawingml/2006/chart" xmlns:r="http://schemas.openxmlformats.org/officeDocument/2006/relationships" r:id="rId7"/>
            </a:graphicData>
          </a:graphic>
        </p:graphicFrame>
        <p:grpSp>
          <p:nvGrpSpPr>
            <p:cNvPr id="240" name="Group 4">
              <a:extLst>
                <a:ext uri="{FF2B5EF4-FFF2-40B4-BE49-F238E27FC236}">
                  <a16:creationId xmlns:a16="http://schemas.microsoft.com/office/drawing/2014/main" xmlns="" id="{7F653019-DBB6-433C-8AD6-91309FD4B710}"/>
                </a:ext>
              </a:extLst>
            </p:cNvPr>
            <p:cNvGrpSpPr>
              <a:grpSpLocks noChangeAspect="1"/>
            </p:cNvGrpSpPr>
            <p:nvPr/>
          </p:nvGrpSpPr>
          <p:grpSpPr bwMode="auto">
            <a:xfrm>
              <a:off x="443371" y="2307545"/>
              <a:ext cx="2164480" cy="2842614"/>
              <a:chOff x="1207" y="279"/>
              <a:chExt cx="3035" cy="3986"/>
            </a:xfrm>
            <a:grpFill/>
          </p:grpSpPr>
          <p:sp>
            <p:nvSpPr>
              <p:cNvPr id="241" name="Freeform 6">
                <a:extLst>
                  <a:ext uri="{FF2B5EF4-FFF2-40B4-BE49-F238E27FC236}">
                    <a16:creationId xmlns:a16="http://schemas.microsoft.com/office/drawing/2014/main" xmlns="" id="{1F9A16C7-8059-4BDB-B18C-065429744DFE}"/>
                  </a:ext>
                </a:extLst>
              </p:cNvPr>
              <p:cNvSpPr>
                <a:spLocks/>
              </p:cNvSpPr>
              <p:nvPr/>
            </p:nvSpPr>
            <p:spPr bwMode="auto">
              <a:xfrm>
                <a:off x="4098" y="3390"/>
                <a:ext cx="39" cy="143"/>
              </a:xfrm>
              <a:custGeom>
                <a:avLst/>
                <a:gdLst>
                  <a:gd name="T0" fmla="*/ 64 w 157"/>
                  <a:gd name="T1" fmla="*/ 543 h 575"/>
                  <a:gd name="T2" fmla="*/ 63 w 157"/>
                  <a:gd name="T3" fmla="*/ 525 h 575"/>
                  <a:gd name="T4" fmla="*/ 66 w 157"/>
                  <a:gd name="T5" fmla="*/ 518 h 575"/>
                  <a:gd name="T6" fmla="*/ 84 w 157"/>
                  <a:gd name="T7" fmla="*/ 512 h 575"/>
                  <a:gd name="T8" fmla="*/ 101 w 157"/>
                  <a:gd name="T9" fmla="*/ 517 h 575"/>
                  <a:gd name="T10" fmla="*/ 121 w 157"/>
                  <a:gd name="T11" fmla="*/ 516 h 575"/>
                  <a:gd name="T12" fmla="*/ 134 w 157"/>
                  <a:gd name="T13" fmla="*/ 502 h 575"/>
                  <a:gd name="T14" fmla="*/ 135 w 157"/>
                  <a:gd name="T15" fmla="*/ 479 h 575"/>
                  <a:gd name="T16" fmla="*/ 120 w 157"/>
                  <a:gd name="T17" fmla="*/ 412 h 575"/>
                  <a:gd name="T18" fmla="*/ 130 w 157"/>
                  <a:gd name="T19" fmla="*/ 369 h 575"/>
                  <a:gd name="T20" fmla="*/ 129 w 157"/>
                  <a:gd name="T21" fmla="*/ 344 h 575"/>
                  <a:gd name="T22" fmla="*/ 119 w 157"/>
                  <a:gd name="T23" fmla="*/ 324 h 575"/>
                  <a:gd name="T24" fmla="*/ 102 w 157"/>
                  <a:gd name="T25" fmla="*/ 306 h 575"/>
                  <a:gd name="T26" fmla="*/ 95 w 157"/>
                  <a:gd name="T27" fmla="*/ 296 h 575"/>
                  <a:gd name="T28" fmla="*/ 97 w 157"/>
                  <a:gd name="T29" fmla="*/ 281 h 575"/>
                  <a:gd name="T30" fmla="*/ 104 w 157"/>
                  <a:gd name="T31" fmla="*/ 261 h 575"/>
                  <a:gd name="T32" fmla="*/ 104 w 157"/>
                  <a:gd name="T33" fmla="*/ 244 h 575"/>
                  <a:gd name="T34" fmla="*/ 104 w 157"/>
                  <a:gd name="T35" fmla="*/ 228 h 575"/>
                  <a:gd name="T36" fmla="*/ 110 w 157"/>
                  <a:gd name="T37" fmla="*/ 217 h 575"/>
                  <a:gd name="T38" fmla="*/ 124 w 157"/>
                  <a:gd name="T39" fmla="*/ 216 h 575"/>
                  <a:gd name="T40" fmla="*/ 146 w 157"/>
                  <a:gd name="T41" fmla="*/ 219 h 575"/>
                  <a:gd name="T42" fmla="*/ 155 w 157"/>
                  <a:gd name="T43" fmla="*/ 215 h 575"/>
                  <a:gd name="T44" fmla="*/ 156 w 157"/>
                  <a:gd name="T45" fmla="*/ 200 h 575"/>
                  <a:gd name="T46" fmla="*/ 151 w 157"/>
                  <a:gd name="T47" fmla="*/ 157 h 575"/>
                  <a:gd name="T48" fmla="*/ 149 w 157"/>
                  <a:gd name="T49" fmla="*/ 131 h 575"/>
                  <a:gd name="T50" fmla="*/ 143 w 157"/>
                  <a:gd name="T51" fmla="*/ 118 h 575"/>
                  <a:gd name="T52" fmla="*/ 126 w 157"/>
                  <a:gd name="T53" fmla="*/ 105 h 575"/>
                  <a:gd name="T54" fmla="*/ 118 w 157"/>
                  <a:gd name="T55" fmla="*/ 90 h 575"/>
                  <a:gd name="T56" fmla="*/ 127 w 157"/>
                  <a:gd name="T57" fmla="*/ 78 h 575"/>
                  <a:gd name="T58" fmla="*/ 146 w 157"/>
                  <a:gd name="T59" fmla="*/ 64 h 575"/>
                  <a:gd name="T60" fmla="*/ 154 w 157"/>
                  <a:gd name="T61" fmla="*/ 52 h 575"/>
                  <a:gd name="T62" fmla="*/ 152 w 157"/>
                  <a:gd name="T63" fmla="*/ 21 h 575"/>
                  <a:gd name="T64" fmla="*/ 142 w 157"/>
                  <a:gd name="T65" fmla="*/ 5 h 575"/>
                  <a:gd name="T66" fmla="*/ 133 w 157"/>
                  <a:gd name="T67" fmla="*/ 6 h 575"/>
                  <a:gd name="T68" fmla="*/ 112 w 157"/>
                  <a:gd name="T69" fmla="*/ 31 h 575"/>
                  <a:gd name="T70" fmla="*/ 80 w 157"/>
                  <a:gd name="T71" fmla="*/ 70 h 575"/>
                  <a:gd name="T72" fmla="*/ 75 w 157"/>
                  <a:gd name="T73" fmla="*/ 87 h 575"/>
                  <a:gd name="T74" fmla="*/ 79 w 157"/>
                  <a:gd name="T75" fmla="*/ 115 h 575"/>
                  <a:gd name="T76" fmla="*/ 87 w 157"/>
                  <a:gd name="T77" fmla="*/ 146 h 575"/>
                  <a:gd name="T78" fmla="*/ 84 w 157"/>
                  <a:gd name="T79" fmla="*/ 171 h 575"/>
                  <a:gd name="T80" fmla="*/ 72 w 157"/>
                  <a:gd name="T81" fmla="*/ 209 h 575"/>
                  <a:gd name="T82" fmla="*/ 67 w 157"/>
                  <a:gd name="T83" fmla="*/ 246 h 575"/>
                  <a:gd name="T84" fmla="*/ 66 w 157"/>
                  <a:gd name="T85" fmla="*/ 281 h 575"/>
                  <a:gd name="T86" fmla="*/ 60 w 157"/>
                  <a:gd name="T87" fmla="*/ 311 h 575"/>
                  <a:gd name="T88" fmla="*/ 47 w 157"/>
                  <a:gd name="T89" fmla="*/ 329 h 575"/>
                  <a:gd name="T90" fmla="*/ 24 w 157"/>
                  <a:gd name="T91" fmla="*/ 360 h 575"/>
                  <a:gd name="T92" fmla="*/ 22 w 157"/>
                  <a:gd name="T93" fmla="*/ 381 h 575"/>
                  <a:gd name="T94" fmla="*/ 39 w 157"/>
                  <a:gd name="T95" fmla="*/ 402 h 575"/>
                  <a:gd name="T96" fmla="*/ 50 w 157"/>
                  <a:gd name="T97" fmla="*/ 415 h 575"/>
                  <a:gd name="T98" fmla="*/ 43 w 157"/>
                  <a:gd name="T99" fmla="*/ 423 h 575"/>
                  <a:gd name="T100" fmla="*/ 22 w 157"/>
                  <a:gd name="T101" fmla="*/ 428 h 575"/>
                  <a:gd name="T102" fmla="*/ 8 w 157"/>
                  <a:gd name="T103" fmla="*/ 441 h 575"/>
                  <a:gd name="T104" fmla="*/ 8 w 157"/>
                  <a:gd name="T105" fmla="*/ 457 h 575"/>
                  <a:gd name="T106" fmla="*/ 14 w 157"/>
                  <a:gd name="T107" fmla="*/ 487 h 575"/>
                  <a:gd name="T108" fmla="*/ 8 w 157"/>
                  <a:gd name="T109" fmla="*/ 511 h 575"/>
                  <a:gd name="T110" fmla="*/ 0 w 157"/>
                  <a:gd name="T111" fmla="*/ 536 h 575"/>
                  <a:gd name="T112" fmla="*/ 0 w 157"/>
                  <a:gd name="T113" fmla="*/ 554 h 575"/>
                  <a:gd name="T114" fmla="*/ 6 w 157"/>
                  <a:gd name="T115" fmla="*/ 565 h 575"/>
                  <a:gd name="T116" fmla="*/ 16 w 157"/>
                  <a:gd name="T117" fmla="*/ 572 h 575"/>
                  <a:gd name="T118" fmla="*/ 40 w 157"/>
                  <a:gd name="T119" fmla="*/ 57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7" h="575">
                    <a:moveTo>
                      <a:pt x="71" y="573"/>
                    </a:moveTo>
                    <a:lnTo>
                      <a:pt x="68" y="559"/>
                    </a:lnTo>
                    <a:lnTo>
                      <a:pt x="64" y="543"/>
                    </a:lnTo>
                    <a:lnTo>
                      <a:pt x="63" y="535"/>
                    </a:lnTo>
                    <a:lnTo>
                      <a:pt x="62" y="529"/>
                    </a:lnTo>
                    <a:lnTo>
                      <a:pt x="63" y="525"/>
                    </a:lnTo>
                    <a:lnTo>
                      <a:pt x="63" y="522"/>
                    </a:lnTo>
                    <a:lnTo>
                      <a:pt x="64" y="520"/>
                    </a:lnTo>
                    <a:lnTo>
                      <a:pt x="66" y="518"/>
                    </a:lnTo>
                    <a:lnTo>
                      <a:pt x="72" y="513"/>
                    </a:lnTo>
                    <a:lnTo>
                      <a:pt x="78" y="512"/>
                    </a:lnTo>
                    <a:lnTo>
                      <a:pt x="84" y="512"/>
                    </a:lnTo>
                    <a:lnTo>
                      <a:pt x="89" y="513"/>
                    </a:lnTo>
                    <a:lnTo>
                      <a:pt x="95" y="516"/>
                    </a:lnTo>
                    <a:lnTo>
                      <a:pt x="101" y="517"/>
                    </a:lnTo>
                    <a:lnTo>
                      <a:pt x="107" y="518"/>
                    </a:lnTo>
                    <a:lnTo>
                      <a:pt x="114" y="518"/>
                    </a:lnTo>
                    <a:lnTo>
                      <a:pt x="121" y="516"/>
                    </a:lnTo>
                    <a:lnTo>
                      <a:pt x="127" y="511"/>
                    </a:lnTo>
                    <a:lnTo>
                      <a:pt x="131" y="507"/>
                    </a:lnTo>
                    <a:lnTo>
                      <a:pt x="134" y="502"/>
                    </a:lnTo>
                    <a:lnTo>
                      <a:pt x="135" y="494"/>
                    </a:lnTo>
                    <a:lnTo>
                      <a:pt x="135" y="486"/>
                    </a:lnTo>
                    <a:lnTo>
                      <a:pt x="135" y="479"/>
                    </a:lnTo>
                    <a:lnTo>
                      <a:pt x="134" y="471"/>
                    </a:lnTo>
                    <a:lnTo>
                      <a:pt x="126" y="438"/>
                    </a:lnTo>
                    <a:lnTo>
                      <a:pt x="120" y="412"/>
                    </a:lnTo>
                    <a:lnTo>
                      <a:pt x="124" y="396"/>
                    </a:lnTo>
                    <a:lnTo>
                      <a:pt x="128" y="377"/>
                    </a:lnTo>
                    <a:lnTo>
                      <a:pt x="130" y="369"/>
                    </a:lnTo>
                    <a:lnTo>
                      <a:pt x="131" y="360"/>
                    </a:lnTo>
                    <a:lnTo>
                      <a:pt x="131" y="351"/>
                    </a:lnTo>
                    <a:lnTo>
                      <a:pt x="129" y="344"/>
                    </a:lnTo>
                    <a:lnTo>
                      <a:pt x="127" y="336"/>
                    </a:lnTo>
                    <a:lnTo>
                      <a:pt x="122" y="330"/>
                    </a:lnTo>
                    <a:lnTo>
                      <a:pt x="119" y="324"/>
                    </a:lnTo>
                    <a:lnTo>
                      <a:pt x="116" y="319"/>
                    </a:lnTo>
                    <a:lnTo>
                      <a:pt x="108" y="313"/>
                    </a:lnTo>
                    <a:lnTo>
                      <a:pt x="102" y="306"/>
                    </a:lnTo>
                    <a:lnTo>
                      <a:pt x="99" y="303"/>
                    </a:lnTo>
                    <a:lnTo>
                      <a:pt x="97" y="300"/>
                    </a:lnTo>
                    <a:lnTo>
                      <a:pt x="95" y="296"/>
                    </a:lnTo>
                    <a:lnTo>
                      <a:pt x="95" y="292"/>
                    </a:lnTo>
                    <a:lnTo>
                      <a:pt x="95" y="287"/>
                    </a:lnTo>
                    <a:lnTo>
                      <a:pt x="97" y="281"/>
                    </a:lnTo>
                    <a:lnTo>
                      <a:pt x="99" y="274"/>
                    </a:lnTo>
                    <a:lnTo>
                      <a:pt x="103" y="265"/>
                    </a:lnTo>
                    <a:lnTo>
                      <a:pt x="104" y="261"/>
                    </a:lnTo>
                    <a:lnTo>
                      <a:pt x="105" y="255"/>
                    </a:lnTo>
                    <a:lnTo>
                      <a:pt x="104" y="250"/>
                    </a:lnTo>
                    <a:lnTo>
                      <a:pt x="104" y="244"/>
                    </a:lnTo>
                    <a:lnTo>
                      <a:pt x="103" y="239"/>
                    </a:lnTo>
                    <a:lnTo>
                      <a:pt x="103" y="234"/>
                    </a:lnTo>
                    <a:lnTo>
                      <a:pt x="104" y="228"/>
                    </a:lnTo>
                    <a:lnTo>
                      <a:pt x="105" y="223"/>
                    </a:lnTo>
                    <a:lnTo>
                      <a:pt x="107" y="220"/>
                    </a:lnTo>
                    <a:lnTo>
                      <a:pt x="110" y="217"/>
                    </a:lnTo>
                    <a:lnTo>
                      <a:pt x="113" y="216"/>
                    </a:lnTo>
                    <a:lnTo>
                      <a:pt x="116" y="216"/>
                    </a:lnTo>
                    <a:lnTo>
                      <a:pt x="124" y="216"/>
                    </a:lnTo>
                    <a:lnTo>
                      <a:pt x="131" y="217"/>
                    </a:lnTo>
                    <a:lnTo>
                      <a:pt x="140" y="219"/>
                    </a:lnTo>
                    <a:lnTo>
                      <a:pt x="146" y="219"/>
                    </a:lnTo>
                    <a:lnTo>
                      <a:pt x="149" y="217"/>
                    </a:lnTo>
                    <a:lnTo>
                      <a:pt x="153" y="217"/>
                    </a:lnTo>
                    <a:lnTo>
                      <a:pt x="155" y="215"/>
                    </a:lnTo>
                    <a:lnTo>
                      <a:pt x="156" y="213"/>
                    </a:lnTo>
                    <a:lnTo>
                      <a:pt x="157" y="208"/>
                    </a:lnTo>
                    <a:lnTo>
                      <a:pt x="156" y="200"/>
                    </a:lnTo>
                    <a:lnTo>
                      <a:pt x="155" y="190"/>
                    </a:lnTo>
                    <a:lnTo>
                      <a:pt x="154" y="180"/>
                    </a:lnTo>
                    <a:lnTo>
                      <a:pt x="151" y="157"/>
                    </a:lnTo>
                    <a:lnTo>
                      <a:pt x="149" y="141"/>
                    </a:lnTo>
                    <a:lnTo>
                      <a:pt x="149" y="135"/>
                    </a:lnTo>
                    <a:lnTo>
                      <a:pt x="149" y="131"/>
                    </a:lnTo>
                    <a:lnTo>
                      <a:pt x="148" y="127"/>
                    </a:lnTo>
                    <a:lnTo>
                      <a:pt x="147" y="124"/>
                    </a:lnTo>
                    <a:lnTo>
                      <a:pt x="143" y="118"/>
                    </a:lnTo>
                    <a:lnTo>
                      <a:pt x="138" y="114"/>
                    </a:lnTo>
                    <a:lnTo>
                      <a:pt x="132" y="109"/>
                    </a:lnTo>
                    <a:lnTo>
                      <a:pt x="126" y="105"/>
                    </a:lnTo>
                    <a:lnTo>
                      <a:pt x="121" y="101"/>
                    </a:lnTo>
                    <a:lnTo>
                      <a:pt x="118" y="94"/>
                    </a:lnTo>
                    <a:lnTo>
                      <a:pt x="118" y="90"/>
                    </a:lnTo>
                    <a:lnTo>
                      <a:pt x="119" y="86"/>
                    </a:lnTo>
                    <a:lnTo>
                      <a:pt x="122" y="81"/>
                    </a:lnTo>
                    <a:lnTo>
                      <a:pt x="127" y="78"/>
                    </a:lnTo>
                    <a:lnTo>
                      <a:pt x="135" y="72"/>
                    </a:lnTo>
                    <a:lnTo>
                      <a:pt x="143" y="67"/>
                    </a:lnTo>
                    <a:lnTo>
                      <a:pt x="146" y="64"/>
                    </a:lnTo>
                    <a:lnTo>
                      <a:pt x="149" y="61"/>
                    </a:lnTo>
                    <a:lnTo>
                      <a:pt x="152" y="57"/>
                    </a:lnTo>
                    <a:lnTo>
                      <a:pt x="154" y="52"/>
                    </a:lnTo>
                    <a:lnTo>
                      <a:pt x="155" y="41"/>
                    </a:lnTo>
                    <a:lnTo>
                      <a:pt x="154" y="31"/>
                    </a:lnTo>
                    <a:lnTo>
                      <a:pt x="152" y="21"/>
                    </a:lnTo>
                    <a:lnTo>
                      <a:pt x="147" y="12"/>
                    </a:lnTo>
                    <a:lnTo>
                      <a:pt x="145" y="8"/>
                    </a:lnTo>
                    <a:lnTo>
                      <a:pt x="142" y="5"/>
                    </a:lnTo>
                    <a:lnTo>
                      <a:pt x="140" y="3"/>
                    </a:lnTo>
                    <a:lnTo>
                      <a:pt x="137" y="0"/>
                    </a:lnTo>
                    <a:lnTo>
                      <a:pt x="133" y="6"/>
                    </a:lnTo>
                    <a:lnTo>
                      <a:pt x="128" y="13"/>
                    </a:lnTo>
                    <a:lnTo>
                      <a:pt x="120" y="21"/>
                    </a:lnTo>
                    <a:lnTo>
                      <a:pt x="112" y="31"/>
                    </a:lnTo>
                    <a:lnTo>
                      <a:pt x="95" y="49"/>
                    </a:lnTo>
                    <a:lnTo>
                      <a:pt x="84" y="63"/>
                    </a:lnTo>
                    <a:lnTo>
                      <a:pt x="80" y="70"/>
                    </a:lnTo>
                    <a:lnTo>
                      <a:pt x="77" y="76"/>
                    </a:lnTo>
                    <a:lnTo>
                      <a:pt x="76" y="81"/>
                    </a:lnTo>
                    <a:lnTo>
                      <a:pt x="75" y="87"/>
                    </a:lnTo>
                    <a:lnTo>
                      <a:pt x="74" y="97"/>
                    </a:lnTo>
                    <a:lnTo>
                      <a:pt x="76" y="106"/>
                    </a:lnTo>
                    <a:lnTo>
                      <a:pt x="79" y="115"/>
                    </a:lnTo>
                    <a:lnTo>
                      <a:pt x="83" y="125"/>
                    </a:lnTo>
                    <a:lnTo>
                      <a:pt x="85" y="135"/>
                    </a:lnTo>
                    <a:lnTo>
                      <a:pt x="87" y="146"/>
                    </a:lnTo>
                    <a:lnTo>
                      <a:pt x="86" y="155"/>
                    </a:lnTo>
                    <a:lnTo>
                      <a:pt x="86" y="162"/>
                    </a:lnTo>
                    <a:lnTo>
                      <a:pt x="84" y="171"/>
                    </a:lnTo>
                    <a:lnTo>
                      <a:pt x="81" y="179"/>
                    </a:lnTo>
                    <a:lnTo>
                      <a:pt x="77" y="194"/>
                    </a:lnTo>
                    <a:lnTo>
                      <a:pt x="72" y="209"/>
                    </a:lnTo>
                    <a:lnTo>
                      <a:pt x="70" y="221"/>
                    </a:lnTo>
                    <a:lnTo>
                      <a:pt x="67" y="234"/>
                    </a:lnTo>
                    <a:lnTo>
                      <a:pt x="67" y="246"/>
                    </a:lnTo>
                    <a:lnTo>
                      <a:pt x="67" y="257"/>
                    </a:lnTo>
                    <a:lnTo>
                      <a:pt x="67" y="269"/>
                    </a:lnTo>
                    <a:lnTo>
                      <a:pt x="66" y="281"/>
                    </a:lnTo>
                    <a:lnTo>
                      <a:pt x="65" y="294"/>
                    </a:lnTo>
                    <a:lnTo>
                      <a:pt x="62" y="306"/>
                    </a:lnTo>
                    <a:lnTo>
                      <a:pt x="60" y="311"/>
                    </a:lnTo>
                    <a:lnTo>
                      <a:pt x="57" y="317"/>
                    </a:lnTo>
                    <a:lnTo>
                      <a:pt x="52" y="323"/>
                    </a:lnTo>
                    <a:lnTo>
                      <a:pt x="47" y="329"/>
                    </a:lnTo>
                    <a:lnTo>
                      <a:pt x="37" y="342"/>
                    </a:lnTo>
                    <a:lnTo>
                      <a:pt x="27" y="354"/>
                    </a:lnTo>
                    <a:lnTo>
                      <a:pt x="24" y="360"/>
                    </a:lnTo>
                    <a:lnTo>
                      <a:pt x="22" y="368"/>
                    </a:lnTo>
                    <a:lnTo>
                      <a:pt x="21" y="374"/>
                    </a:lnTo>
                    <a:lnTo>
                      <a:pt x="22" y="381"/>
                    </a:lnTo>
                    <a:lnTo>
                      <a:pt x="25" y="388"/>
                    </a:lnTo>
                    <a:lnTo>
                      <a:pt x="31" y="395"/>
                    </a:lnTo>
                    <a:lnTo>
                      <a:pt x="39" y="402"/>
                    </a:lnTo>
                    <a:lnTo>
                      <a:pt x="50" y="410"/>
                    </a:lnTo>
                    <a:lnTo>
                      <a:pt x="50" y="413"/>
                    </a:lnTo>
                    <a:lnTo>
                      <a:pt x="50" y="415"/>
                    </a:lnTo>
                    <a:lnTo>
                      <a:pt x="49" y="417"/>
                    </a:lnTo>
                    <a:lnTo>
                      <a:pt x="48" y="419"/>
                    </a:lnTo>
                    <a:lnTo>
                      <a:pt x="43" y="423"/>
                    </a:lnTo>
                    <a:lnTo>
                      <a:pt x="36" y="425"/>
                    </a:lnTo>
                    <a:lnTo>
                      <a:pt x="30" y="426"/>
                    </a:lnTo>
                    <a:lnTo>
                      <a:pt x="22" y="428"/>
                    </a:lnTo>
                    <a:lnTo>
                      <a:pt x="16" y="431"/>
                    </a:lnTo>
                    <a:lnTo>
                      <a:pt x="10" y="437"/>
                    </a:lnTo>
                    <a:lnTo>
                      <a:pt x="8" y="441"/>
                    </a:lnTo>
                    <a:lnTo>
                      <a:pt x="7" y="445"/>
                    </a:lnTo>
                    <a:lnTo>
                      <a:pt x="7" y="451"/>
                    </a:lnTo>
                    <a:lnTo>
                      <a:pt x="8" y="457"/>
                    </a:lnTo>
                    <a:lnTo>
                      <a:pt x="11" y="468"/>
                    </a:lnTo>
                    <a:lnTo>
                      <a:pt x="13" y="478"/>
                    </a:lnTo>
                    <a:lnTo>
                      <a:pt x="14" y="487"/>
                    </a:lnTo>
                    <a:lnTo>
                      <a:pt x="13" y="496"/>
                    </a:lnTo>
                    <a:lnTo>
                      <a:pt x="11" y="504"/>
                    </a:lnTo>
                    <a:lnTo>
                      <a:pt x="8" y="511"/>
                    </a:lnTo>
                    <a:lnTo>
                      <a:pt x="6" y="520"/>
                    </a:lnTo>
                    <a:lnTo>
                      <a:pt x="3" y="527"/>
                    </a:lnTo>
                    <a:lnTo>
                      <a:pt x="0" y="536"/>
                    </a:lnTo>
                    <a:lnTo>
                      <a:pt x="0" y="545"/>
                    </a:lnTo>
                    <a:lnTo>
                      <a:pt x="0" y="550"/>
                    </a:lnTo>
                    <a:lnTo>
                      <a:pt x="0" y="554"/>
                    </a:lnTo>
                    <a:lnTo>
                      <a:pt x="3" y="559"/>
                    </a:lnTo>
                    <a:lnTo>
                      <a:pt x="4" y="562"/>
                    </a:lnTo>
                    <a:lnTo>
                      <a:pt x="6" y="565"/>
                    </a:lnTo>
                    <a:lnTo>
                      <a:pt x="9" y="567"/>
                    </a:lnTo>
                    <a:lnTo>
                      <a:pt x="12" y="570"/>
                    </a:lnTo>
                    <a:lnTo>
                      <a:pt x="16" y="572"/>
                    </a:lnTo>
                    <a:lnTo>
                      <a:pt x="23" y="574"/>
                    </a:lnTo>
                    <a:lnTo>
                      <a:pt x="32" y="575"/>
                    </a:lnTo>
                    <a:lnTo>
                      <a:pt x="40" y="575"/>
                    </a:lnTo>
                    <a:lnTo>
                      <a:pt x="50" y="575"/>
                    </a:lnTo>
                    <a:lnTo>
                      <a:pt x="71" y="573"/>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2" name="Freeform 7">
                <a:extLst>
                  <a:ext uri="{FF2B5EF4-FFF2-40B4-BE49-F238E27FC236}">
                    <a16:creationId xmlns:a16="http://schemas.microsoft.com/office/drawing/2014/main" xmlns="" id="{CB6303E2-E886-4861-A532-3F867510C0B4}"/>
                  </a:ext>
                </a:extLst>
              </p:cNvPr>
              <p:cNvSpPr>
                <a:spLocks/>
              </p:cNvSpPr>
              <p:nvPr/>
            </p:nvSpPr>
            <p:spPr bwMode="auto">
              <a:xfrm>
                <a:off x="4105" y="3538"/>
                <a:ext cx="16" cy="28"/>
              </a:xfrm>
              <a:custGeom>
                <a:avLst/>
                <a:gdLst>
                  <a:gd name="T0" fmla="*/ 14 w 62"/>
                  <a:gd name="T1" fmla="*/ 66 h 113"/>
                  <a:gd name="T2" fmla="*/ 15 w 62"/>
                  <a:gd name="T3" fmla="*/ 55 h 113"/>
                  <a:gd name="T4" fmla="*/ 18 w 62"/>
                  <a:gd name="T5" fmla="*/ 43 h 113"/>
                  <a:gd name="T6" fmla="*/ 17 w 62"/>
                  <a:gd name="T7" fmla="*/ 32 h 113"/>
                  <a:gd name="T8" fmla="*/ 15 w 62"/>
                  <a:gd name="T9" fmla="*/ 20 h 113"/>
                  <a:gd name="T10" fmla="*/ 17 w 62"/>
                  <a:gd name="T11" fmla="*/ 10 h 113"/>
                  <a:gd name="T12" fmla="*/ 20 w 62"/>
                  <a:gd name="T13" fmla="*/ 0 h 113"/>
                  <a:gd name="T14" fmla="*/ 29 w 62"/>
                  <a:gd name="T15" fmla="*/ 1 h 113"/>
                  <a:gd name="T16" fmla="*/ 40 w 62"/>
                  <a:gd name="T17" fmla="*/ 2 h 113"/>
                  <a:gd name="T18" fmla="*/ 50 w 62"/>
                  <a:gd name="T19" fmla="*/ 1 h 113"/>
                  <a:gd name="T20" fmla="*/ 62 w 62"/>
                  <a:gd name="T21" fmla="*/ 1 h 113"/>
                  <a:gd name="T22" fmla="*/ 60 w 62"/>
                  <a:gd name="T23" fmla="*/ 10 h 113"/>
                  <a:gd name="T24" fmla="*/ 56 w 62"/>
                  <a:gd name="T25" fmla="*/ 19 h 113"/>
                  <a:gd name="T26" fmla="*/ 51 w 62"/>
                  <a:gd name="T27" fmla="*/ 27 h 113"/>
                  <a:gd name="T28" fmla="*/ 48 w 62"/>
                  <a:gd name="T29" fmla="*/ 36 h 113"/>
                  <a:gd name="T30" fmla="*/ 44 w 62"/>
                  <a:gd name="T31" fmla="*/ 48 h 113"/>
                  <a:gd name="T32" fmla="*/ 40 w 62"/>
                  <a:gd name="T33" fmla="*/ 60 h 113"/>
                  <a:gd name="T34" fmla="*/ 35 w 62"/>
                  <a:gd name="T35" fmla="*/ 72 h 113"/>
                  <a:gd name="T36" fmla="*/ 31 w 62"/>
                  <a:gd name="T37" fmla="*/ 83 h 113"/>
                  <a:gd name="T38" fmla="*/ 26 w 62"/>
                  <a:gd name="T39" fmla="*/ 95 h 113"/>
                  <a:gd name="T40" fmla="*/ 20 w 62"/>
                  <a:gd name="T41" fmla="*/ 108 h 113"/>
                  <a:gd name="T42" fmla="*/ 17 w 62"/>
                  <a:gd name="T43" fmla="*/ 111 h 113"/>
                  <a:gd name="T44" fmla="*/ 14 w 62"/>
                  <a:gd name="T45" fmla="*/ 113 h 113"/>
                  <a:gd name="T46" fmla="*/ 10 w 62"/>
                  <a:gd name="T47" fmla="*/ 113 h 113"/>
                  <a:gd name="T48" fmla="*/ 8 w 62"/>
                  <a:gd name="T49" fmla="*/ 111 h 113"/>
                  <a:gd name="T50" fmla="*/ 5 w 62"/>
                  <a:gd name="T51" fmla="*/ 109 h 113"/>
                  <a:gd name="T52" fmla="*/ 3 w 62"/>
                  <a:gd name="T53" fmla="*/ 107 h 113"/>
                  <a:gd name="T54" fmla="*/ 1 w 62"/>
                  <a:gd name="T55" fmla="*/ 103 h 113"/>
                  <a:gd name="T56" fmla="*/ 0 w 62"/>
                  <a:gd name="T57" fmla="*/ 100 h 113"/>
                  <a:gd name="T58" fmla="*/ 14 w 62"/>
                  <a:gd name="T59" fmla="*/ 6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2" h="113">
                    <a:moveTo>
                      <a:pt x="14" y="66"/>
                    </a:moveTo>
                    <a:lnTo>
                      <a:pt x="15" y="55"/>
                    </a:lnTo>
                    <a:lnTo>
                      <a:pt x="18" y="43"/>
                    </a:lnTo>
                    <a:lnTo>
                      <a:pt x="17" y="32"/>
                    </a:lnTo>
                    <a:lnTo>
                      <a:pt x="15" y="20"/>
                    </a:lnTo>
                    <a:lnTo>
                      <a:pt x="17" y="10"/>
                    </a:lnTo>
                    <a:lnTo>
                      <a:pt x="20" y="0"/>
                    </a:lnTo>
                    <a:lnTo>
                      <a:pt x="29" y="1"/>
                    </a:lnTo>
                    <a:lnTo>
                      <a:pt x="40" y="2"/>
                    </a:lnTo>
                    <a:lnTo>
                      <a:pt x="50" y="1"/>
                    </a:lnTo>
                    <a:lnTo>
                      <a:pt x="62" y="1"/>
                    </a:lnTo>
                    <a:lnTo>
                      <a:pt x="60" y="10"/>
                    </a:lnTo>
                    <a:lnTo>
                      <a:pt x="56" y="19"/>
                    </a:lnTo>
                    <a:lnTo>
                      <a:pt x="51" y="27"/>
                    </a:lnTo>
                    <a:lnTo>
                      <a:pt x="48" y="36"/>
                    </a:lnTo>
                    <a:lnTo>
                      <a:pt x="44" y="48"/>
                    </a:lnTo>
                    <a:lnTo>
                      <a:pt x="40" y="60"/>
                    </a:lnTo>
                    <a:lnTo>
                      <a:pt x="35" y="72"/>
                    </a:lnTo>
                    <a:lnTo>
                      <a:pt x="31" y="83"/>
                    </a:lnTo>
                    <a:lnTo>
                      <a:pt x="26" y="95"/>
                    </a:lnTo>
                    <a:lnTo>
                      <a:pt x="20" y="108"/>
                    </a:lnTo>
                    <a:lnTo>
                      <a:pt x="17" y="111"/>
                    </a:lnTo>
                    <a:lnTo>
                      <a:pt x="14" y="113"/>
                    </a:lnTo>
                    <a:lnTo>
                      <a:pt x="10" y="113"/>
                    </a:lnTo>
                    <a:lnTo>
                      <a:pt x="8" y="111"/>
                    </a:lnTo>
                    <a:lnTo>
                      <a:pt x="5" y="109"/>
                    </a:lnTo>
                    <a:lnTo>
                      <a:pt x="3" y="107"/>
                    </a:lnTo>
                    <a:lnTo>
                      <a:pt x="1" y="103"/>
                    </a:lnTo>
                    <a:lnTo>
                      <a:pt x="0" y="100"/>
                    </a:lnTo>
                    <a:lnTo>
                      <a:pt x="14" y="66"/>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3" name="Freeform 8">
                <a:extLst>
                  <a:ext uri="{FF2B5EF4-FFF2-40B4-BE49-F238E27FC236}">
                    <a16:creationId xmlns:a16="http://schemas.microsoft.com/office/drawing/2014/main" xmlns="" id="{C32F3E62-AD72-4140-9B28-A4A9A24124E3}"/>
                  </a:ext>
                </a:extLst>
              </p:cNvPr>
              <p:cNvSpPr>
                <a:spLocks/>
              </p:cNvSpPr>
              <p:nvPr/>
            </p:nvSpPr>
            <p:spPr bwMode="auto">
              <a:xfrm>
                <a:off x="4081" y="3550"/>
                <a:ext cx="30" cy="62"/>
              </a:xfrm>
              <a:custGeom>
                <a:avLst/>
                <a:gdLst>
                  <a:gd name="T0" fmla="*/ 78 w 120"/>
                  <a:gd name="T1" fmla="*/ 16 h 246"/>
                  <a:gd name="T2" fmla="*/ 72 w 120"/>
                  <a:gd name="T3" fmla="*/ 13 h 246"/>
                  <a:gd name="T4" fmla="*/ 66 w 120"/>
                  <a:gd name="T5" fmla="*/ 6 h 246"/>
                  <a:gd name="T6" fmla="*/ 61 w 120"/>
                  <a:gd name="T7" fmla="*/ 1 h 246"/>
                  <a:gd name="T8" fmla="*/ 54 w 120"/>
                  <a:gd name="T9" fmla="*/ 1 h 246"/>
                  <a:gd name="T10" fmla="*/ 49 w 120"/>
                  <a:gd name="T11" fmla="*/ 6 h 246"/>
                  <a:gd name="T12" fmla="*/ 46 w 120"/>
                  <a:gd name="T13" fmla="*/ 20 h 246"/>
                  <a:gd name="T14" fmla="*/ 45 w 120"/>
                  <a:gd name="T15" fmla="*/ 58 h 246"/>
                  <a:gd name="T16" fmla="*/ 41 w 120"/>
                  <a:gd name="T17" fmla="*/ 92 h 246"/>
                  <a:gd name="T18" fmla="*/ 38 w 120"/>
                  <a:gd name="T19" fmla="*/ 126 h 246"/>
                  <a:gd name="T20" fmla="*/ 37 w 120"/>
                  <a:gd name="T21" fmla="*/ 155 h 246"/>
                  <a:gd name="T22" fmla="*/ 35 w 120"/>
                  <a:gd name="T23" fmla="*/ 166 h 246"/>
                  <a:gd name="T24" fmla="*/ 33 w 120"/>
                  <a:gd name="T25" fmla="*/ 166 h 246"/>
                  <a:gd name="T26" fmla="*/ 27 w 120"/>
                  <a:gd name="T27" fmla="*/ 163 h 246"/>
                  <a:gd name="T28" fmla="*/ 14 w 120"/>
                  <a:gd name="T29" fmla="*/ 149 h 246"/>
                  <a:gd name="T30" fmla="*/ 7 w 120"/>
                  <a:gd name="T31" fmla="*/ 138 h 246"/>
                  <a:gd name="T32" fmla="*/ 4 w 120"/>
                  <a:gd name="T33" fmla="*/ 137 h 246"/>
                  <a:gd name="T34" fmla="*/ 2 w 120"/>
                  <a:gd name="T35" fmla="*/ 142 h 246"/>
                  <a:gd name="T36" fmla="*/ 3 w 120"/>
                  <a:gd name="T37" fmla="*/ 161 h 246"/>
                  <a:gd name="T38" fmla="*/ 10 w 120"/>
                  <a:gd name="T39" fmla="*/ 181 h 246"/>
                  <a:gd name="T40" fmla="*/ 24 w 120"/>
                  <a:gd name="T41" fmla="*/ 196 h 246"/>
                  <a:gd name="T42" fmla="*/ 37 w 120"/>
                  <a:gd name="T43" fmla="*/ 214 h 246"/>
                  <a:gd name="T44" fmla="*/ 41 w 120"/>
                  <a:gd name="T45" fmla="*/ 234 h 246"/>
                  <a:gd name="T46" fmla="*/ 45 w 120"/>
                  <a:gd name="T47" fmla="*/ 243 h 246"/>
                  <a:gd name="T48" fmla="*/ 49 w 120"/>
                  <a:gd name="T49" fmla="*/ 245 h 246"/>
                  <a:gd name="T50" fmla="*/ 54 w 120"/>
                  <a:gd name="T51" fmla="*/ 242 h 246"/>
                  <a:gd name="T52" fmla="*/ 62 w 120"/>
                  <a:gd name="T53" fmla="*/ 226 h 246"/>
                  <a:gd name="T54" fmla="*/ 68 w 120"/>
                  <a:gd name="T55" fmla="*/ 216 h 246"/>
                  <a:gd name="T56" fmla="*/ 74 w 120"/>
                  <a:gd name="T57" fmla="*/ 213 h 246"/>
                  <a:gd name="T58" fmla="*/ 78 w 120"/>
                  <a:gd name="T59" fmla="*/ 214 h 246"/>
                  <a:gd name="T60" fmla="*/ 84 w 120"/>
                  <a:gd name="T61" fmla="*/ 220 h 246"/>
                  <a:gd name="T62" fmla="*/ 88 w 120"/>
                  <a:gd name="T63" fmla="*/ 231 h 246"/>
                  <a:gd name="T64" fmla="*/ 92 w 120"/>
                  <a:gd name="T65" fmla="*/ 241 h 246"/>
                  <a:gd name="T66" fmla="*/ 95 w 120"/>
                  <a:gd name="T67" fmla="*/ 243 h 246"/>
                  <a:gd name="T68" fmla="*/ 98 w 120"/>
                  <a:gd name="T69" fmla="*/ 243 h 246"/>
                  <a:gd name="T70" fmla="*/ 100 w 120"/>
                  <a:gd name="T71" fmla="*/ 236 h 246"/>
                  <a:gd name="T72" fmla="*/ 105 w 120"/>
                  <a:gd name="T73" fmla="*/ 211 h 246"/>
                  <a:gd name="T74" fmla="*/ 116 w 120"/>
                  <a:gd name="T75" fmla="*/ 175 h 246"/>
                  <a:gd name="T76" fmla="*/ 113 w 120"/>
                  <a:gd name="T77" fmla="*/ 163 h 246"/>
                  <a:gd name="T78" fmla="*/ 93 w 120"/>
                  <a:gd name="T79" fmla="*/ 175 h 246"/>
                  <a:gd name="T80" fmla="*/ 85 w 120"/>
                  <a:gd name="T81" fmla="*/ 176 h 246"/>
                  <a:gd name="T82" fmla="*/ 81 w 120"/>
                  <a:gd name="T83" fmla="*/ 174 h 246"/>
                  <a:gd name="T84" fmla="*/ 79 w 120"/>
                  <a:gd name="T85" fmla="*/ 162 h 246"/>
                  <a:gd name="T86" fmla="*/ 84 w 120"/>
                  <a:gd name="T87" fmla="*/ 140 h 246"/>
                  <a:gd name="T88" fmla="*/ 90 w 120"/>
                  <a:gd name="T89" fmla="*/ 120 h 246"/>
                  <a:gd name="T90" fmla="*/ 95 w 120"/>
                  <a:gd name="T91" fmla="*/ 98 h 246"/>
                  <a:gd name="T92" fmla="*/ 95 w 120"/>
                  <a:gd name="T93" fmla="*/ 81 h 246"/>
                  <a:gd name="T94" fmla="*/ 90 w 120"/>
                  <a:gd name="T95" fmla="*/ 70 h 246"/>
                  <a:gd name="T96" fmla="*/ 85 w 120"/>
                  <a:gd name="T97" fmla="*/ 55 h 246"/>
                  <a:gd name="T98" fmla="*/ 85 w 120"/>
                  <a:gd name="T99" fmla="*/ 36 h 246"/>
                  <a:gd name="T100" fmla="*/ 84 w 120"/>
                  <a:gd name="T101" fmla="*/ 1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0" h="246">
                    <a:moveTo>
                      <a:pt x="84" y="15"/>
                    </a:moveTo>
                    <a:lnTo>
                      <a:pt x="78" y="16"/>
                    </a:lnTo>
                    <a:lnTo>
                      <a:pt x="75" y="15"/>
                    </a:lnTo>
                    <a:lnTo>
                      <a:pt x="72" y="13"/>
                    </a:lnTo>
                    <a:lnTo>
                      <a:pt x="68" y="10"/>
                    </a:lnTo>
                    <a:lnTo>
                      <a:pt x="66" y="6"/>
                    </a:lnTo>
                    <a:lnTo>
                      <a:pt x="64" y="3"/>
                    </a:lnTo>
                    <a:lnTo>
                      <a:pt x="61" y="1"/>
                    </a:lnTo>
                    <a:lnTo>
                      <a:pt x="58" y="0"/>
                    </a:lnTo>
                    <a:lnTo>
                      <a:pt x="54" y="1"/>
                    </a:lnTo>
                    <a:lnTo>
                      <a:pt x="51" y="3"/>
                    </a:lnTo>
                    <a:lnTo>
                      <a:pt x="49" y="6"/>
                    </a:lnTo>
                    <a:lnTo>
                      <a:pt x="48" y="11"/>
                    </a:lnTo>
                    <a:lnTo>
                      <a:pt x="46" y="20"/>
                    </a:lnTo>
                    <a:lnTo>
                      <a:pt x="45" y="33"/>
                    </a:lnTo>
                    <a:lnTo>
                      <a:pt x="45" y="58"/>
                    </a:lnTo>
                    <a:lnTo>
                      <a:pt x="44" y="76"/>
                    </a:lnTo>
                    <a:lnTo>
                      <a:pt x="41" y="92"/>
                    </a:lnTo>
                    <a:lnTo>
                      <a:pt x="39" y="109"/>
                    </a:lnTo>
                    <a:lnTo>
                      <a:pt x="38" y="126"/>
                    </a:lnTo>
                    <a:lnTo>
                      <a:pt x="37" y="144"/>
                    </a:lnTo>
                    <a:lnTo>
                      <a:pt x="37" y="155"/>
                    </a:lnTo>
                    <a:lnTo>
                      <a:pt x="36" y="164"/>
                    </a:lnTo>
                    <a:lnTo>
                      <a:pt x="35" y="166"/>
                    </a:lnTo>
                    <a:lnTo>
                      <a:pt x="34" y="166"/>
                    </a:lnTo>
                    <a:lnTo>
                      <a:pt x="33" y="166"/>
                    </a:lnTo>
                    <a:lnTo>
                      <a:pt x="31" y="166"/>
                    </a:lnTo>
                    <a:lnTo>
                      <a:pt x="27" y="163"/>
                    </a:lnTo>
                    <a:lnTo>
                      <a:pt x="21" y="158"/>
                    </a:lnTo>
                    <a:lnTo>
                      <a:pt x="14" y="149"/>
                    </a:lnTo>
                    <a:lnTo>
                      <a:pt x="8" y="140"/>
                    </a:lnTo>
                    <a:lnTo>
                      <a:pt x="7" y="138"/>
                    </a:lnTo>
                    <a:lnTo>
                      <a:pt x="5" y="138"/>
                    </a:lnTo>
                    <a:lnTo>
                      <a:pt x="4" y="137"/>
                    </a:lnTo>
                    <a:lnTo>
                      <a:pt x="3" y="138"/>
                    </a:lnTo>
                    <a:lnTo>
                      <a:pt x="2" y="142"/>
                    </a:lnTo>
                    <a:lnTo>
                      <a:pt x="0" y="152"/>
                    </a:lnTo>
                    <a:lnTo>
                      <a:pt x="3" y="161"/>
                    </a:lnTo>
                    <a:lnTo>
                      <a:pt x="6" y="172"/>
                    </a:lnTo>
                    <a:lnTo>
                      <a:pt x="10" y="181"/>
                    </a:lnTo>
                    <a:lnTo>
                      <a:pt x="14" y="189"/>
                    </a:lnTo>
                    <a:lnTo>
                      <a:pt x="24" y="196"/>
                    </a:lnTo>
                    <a:lnTo>
                      <a:pt x="34" y="204"/>
                    </a:lnTo>
                    <a:lnTo>
                      <a:pt x="37" y="214"/>
                    </a:lnTo>
                    <a:lnTo>
                      <a:pt x="39" y="228"/>
                    </a:lnTo>
                    <a:lnTo>
                      <a:pt x="41" y="234"/>
                    </a:lnTo>
                    <a:lnTo>
                      <a:pt x="44" y="241"/>
                    </a:lnTo>
                    <a:lnTo>
                      <a:pt x="45" y="243"/>
                    </a:lnTo>
                    <a:lnTo>
                      <a:pt x="47" y="244"/>
                    </a:lnTo>
                    <a:lnTo>
                      <a:pt x="49" y="245"/>
                    </a:lnTo>
                    <a:lnTo>
                      <a:pt x="51" y="246"/>
                    </a:lnTo>
                    <a:lnTo>
                      <a:pt x="54" y="242"/>
                    </a:lnTo>
                    <a:lnTo>
                      <a:pt x="59" y="232"/>
                    </a:lnTo>
                    <a:lnTo>
                      <a:pt x="62" y="226"/>
                    </a:lnTo>
                    <a:lnTo>
                      <a:pt x="65" y="220"/>
                    </a:lnTo>
                    <a:lnTo>
                      <a:pt x="68" y="216"/>
                    </a:lnTo>
                    <a:lnTo>
                      <a:pt x="72" y="213"/>
                    </a:lnTo>
                    <a:lnTo>
                      <a:pt x="74" y="213"/>
                    </a:lnTo>
                    <a:lnTo>
                      <a:pt x="76" y="213"/>
                    </a:lnTo>
                    <a:lnTo>
                      <a:pt x="78" y="214"/>
                    </a:lnTo>
                    <a:lnTo>
                      <a:pt x="80" y="216"/>
                    </a:lnTo>
                    <a:lnTo>
                      <a:pt x="84" y="220"/>
                    </a:lnTo>
                    <a:lnTo>
                      <a:pt x="86" y="225"/>
                    </a:lnTo>
                    <a:lnTo>
                      <a:pt x="88" y="231"/>
                    </a:lnTo>
                    <a:lnTo>
                      <a:pt x="90" y="236"/>
                    </a:lnTo>
                    <a:lnTo>
                      <a:pt x="92" y="241"/>
                    </a:lnTo>
                    <a:lnTo>
                      <a:pt x="94" y="243"/>
                    </a:lnTo>
                    <a:lnTo>
                      <a:pt x="95" y="243"/>
                    </a:lnTo>
                    <a:lnTo>
                      <a:pt x="97" y="243"/>
                    </a:lnTo>
                    <a:lnTo>
                      <a:pt x="98" y="243"/>
                    </a:lnTo>
                    <a:lnTo>
                      <a:pt x="99" y="242"/>
                    </a:lnTo>
                    <a:lnTo>
                      <a:pt x="100" y="236"/>
                    </a:lnTo>
                    <a:lnTo>
                      <a:pt x="102" y="230"/>
                    </a:lnTo>
                    <a:lnTo>
                      <a:pt x="105" y="211"/>
                    </a:lnTo>
                    <a:lnTo>
                      <a:pt x="111" y="192"/>
                    </a:lnTo>
                    <a:lnTo>
                      <a:pt x="116" y="175"/>
                    </a:lnTo>
                    <a:lnTo>
                      <a:pt x="120" y="157"/>
                    </a:lnTo>
                    <a:lnTo>
                      <a:pt x="113" y="163"/>
                    </a:lnTo>
                    <a:lnTo>
                      <a:pt x="100" y="172"/>
                    </a:lnTo>
                    <a:lnTo>
                      <a:pt x="93" y="175"/>
                    </a:lnTo>
                    <a:lnTo>
                      <a:pt x="87" y="176"/>
                    </a:lnTo>
                    <a:lnTo>
                      <a:pt x="85" y="176"/>
                    </a:lnTo>
                    <a:lnTo>
                      <a:pt x="82" y="175"/>
                    </a:lnTo>
                    <a:lnTo>
                      <a:pt x="81" y="174"/>
                    </a:lnTo>
                    <a:lnTo>
                      <a:pt x="80" y="172"/>
                    </a:lnTo>
                    <a:lnTo>
                      <a:pt x="79" y="162"/>
                    </a:lnTo>
                    <a:lnTo>
                      <a:pt x="80" y="151"/>
                    </a:lnTo>
                    <a:lnTo>
                      <a:pt x="84" y="140"/>
                    </a:lnTo>
                    <a:lnTo>
                      <a:pt x="86" y="130"/>
                    </a:lnTo>
                    <a:lnTo>
                      <a:pt x="90" y="120"/>
                    </a:lnTo>
                    <a:lnTo>
                      <a:pt x="92" y="109"/>
                    </a:lnTo>
                    <a:lnTo>
                      <a:pt x="95" y="98"/>
                    </a:lnTo>
                    <a:lnTo>
                      <a:pt x="95" y="88"/>
                    </a:lnTo>
                    <a:lnTo>
                      <a:pt x="95" y="81"/>
                    </a:lnTo>
                    <a:lnTo>
                      <a:pt x="93" y="76"/>
                    </a:lnTo>
                    <a:lnTo>
                      <a:pt x="90" y="70"/>
                    </a:lnTo>
                    <a:lnTo>
                      <a:pt x="87" y="65"/>
                    </a:lnTo>
                    <a:lnTo>
                      <a:pt x="85" y="55"/>
                    </a:lnTo>
                    <a:lnTo>
                      <a:pt x="84" y="45"/>
                    </a:lnTo>
                    <a:lnTo>
                      <a:pt x="85" y="36"/>
                    </a:lnTo>
                    <a:lnTo>
                      <a:pt x="86" y="26"/>
                    </a:lnTo>
                    <a:lnTo>
                      <a:pt x="84" y="15"/>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4" name="Freeform 9">
                <a:extLst>
                  <a:ext uri="{FF2B5EF4-FFF2-40B4-BE49-F238E27FC236}">
                    <a16:creationId xmlns:a16="http://schemas.microsoft.com/office/drawing/2014/main" xmlns="" id="{BC523F8E-57AE-4EFC-BFB0-F6ABA97467A8}"/>
                  </a:ext>
                </a:extLst>
              </p:cNvPr>
              <p:cNvSpPr>
                <a:spLocks/>
              </p:cNvSpPr>
              <p:nvPr/>
            </p:nvSpPr>
            <p:spPr bwMode="auto">
              <a:xfrm>
                <a:off x="4094" y="3618"/>
                <a:ext cx="10" cy="14"/>
              </a:xfrm>
              <a:custGeom>
                <a:avLst/>
                <a:gdLst>
                  <a:gd name="T0" fmla="*/ 40 w 42"/>
                  <a:gd name="T1" fmla="*/ 0 h 55"/>
                  <a:gd name="T2" fmla="*/ 36 w 42"/>
                  <a:gd name="T3" fmla="*/ 4 h 55"/>
                  <a:gd name="T4" fmla="*/ 32 w 42"/>
                  <a:gd name="T5" fmla="*/ 9 h 55"/>
                  <a:gd name="T6" fmla="*/ 25 w 42"/>
                  <a:gd name="T7" fmla="*/ 14 h 55"/>
                  <a:gd name="T8" fmla="*/ 18 w 42"/>
                  <a:gd name="T9" fmla="*/ 18 h 55"/>
                  <a:gd name="T10" fmla="*/ 13 w 42"/>
                  <a:gd name="T11" fmla="*/ 17 h 55"/>
                  <a:gd name="T12" fmla="*/ 7 w 42"/>
                  <a:gd name="T13" fmla="*/ 16 h 55"/>
                  <a:gd name="T14" fmla="*/ 5 w 42"/>
                  <a:gd name="T15" fmla="*/ 16 h 55"/>
                  <a:gd name="T16" fmla="*/ 2 w 42"/>
                  <a:gd name="T17" fmla="*/ 16 h 55"/>
                  <a:gd name="T18" fmla="*/ 0 w 42"/>
                  <a:gd name="T19" fmla="*/ 17 h 55"/>
                  <a:gd name="T20" fmla="*/ 0 w 42"/>
                  <a:gd name="T21" fmla="*/ 19 h 55"/>
                  <a:gd name="T22" fmla="*/ 1 w 42"/>
                  <a:gd name="T23" fmla="*/ 29 h 55"/>
                  <a:gd name="T24" fmla="*/ 1 w 42"/>
                  <a:gd name="T25" fmla="*/ 39 h 55"/>
                  <a:gd name="T26" fmla="*/ 2 w 42"/>
                  <a:gd name="T27" fmla="*/ 43 h 55"/>
                  <a:gd name="T28" fmla="*/ 2 w 42"/>
                  <a:gd name="T29" fmla="*/ 47 h 55"/>
                  <a:gd name="T30" fmla="*/ 5 w 42"/>
                  <a:gd name="T31" fmla="*/ 51 h 55"/>
                  <a:gd name="T32" fmla="*/ 9 w 42"/>
                  <a:gd name="T33" fmla="*/ 54 h 55"/>
                  <a:gd name="T34" fmla="*/ 13 w 42"/>
                  <a:gd name="T35" fmla="*/ 55 h 55"/>
                  <a:gd name="T36" fmla="*/ 19 w 42"/>
                  <a:gd name="T37" fmla="*/ 55 h 55"/>
                  <a:gd name="T38" fmla="*/ 26 w 42"/>
                  <a:gd name="T39" fmla="*/ 53 h 55"/>
                  <a:gd name="T40" fmla="*/ 33 w 42"/>
                  <a:gd name="T41" fmla="*/ 49 h 55"/>
                  <a:gd name="T42" fmla="*/ 35 w 42"/>
                  <a:gd name="T43" fmla="*/ 41 h 55"/>
                  <a:gd name="T44" fmla="*/ 37 w 42"/>
                  <a:gd name="T45" fmla="*/ 33 h 55"/>
                  <a:gd name="T46" fmla="*/ 40 w 42"/>
                  <a:gd name="T47" fmla="*/ 28 h 55"/>
                  <a:gd name="T48" fmla="*/ 42 w 42"/>
                  <a:gd name="T49" fmla="*/ 23 h 55"/>
                  <a:gd name="T50" fmla="*/ 40 w 42"/>
                  <a:gd name="T5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 h="55">
                    <a:moveTo>
                      <a:pt x="40" y="0"/>
                    </a:moveTo>
                    <a:lnTo>
                      <a:pt x="36" y="4"/>
                    </a:lnTo>
                    <a:lnTo>
                      <a:pt x="32" y="9"/>
                    </a:lnTo>
                    <a:lnTo>
                      <a:pt x="25" y="14"/>
                    </a:lnTo>
                    <a:lnTo>
                      <a:pt x="18" y="18"/>
                    </a:lnTo>
                    <a:lnTo>
                      <a:pt x="13" y="17"/>
                    </a:lnTo>
                    <a:lnTo>
                      <a:pt x="7" y="16"/>
                    </a:lnTo>
                    <a:lnTo>
                      <a:pt x="5" y="16"/>
                    </a:lnTo>
                    <a:lnTo>
                      <a:pt x="2" y="16"/>
                    </a:lnTo>
                    <a:lnTo>
                      <a:pt x="0" y="17"/>
                    </a:lnTo>
                    <a:lnTo>
                      <a:pt x="0" y="19"/>
                    </a:lnTo>
                    <a:lnTo>
                      <a:pt x="1" y="29"/>
                    </a:lnTo>
                    <a:lnTo>
                      <a:pt x="1" y="39"/>
                    </a:lnTo>
                    <a:lnTo>
                      <a:pt x="2" y="43"/>
                    </a:lnTo>
                    <a:lnTo>
                      <a:pt x="2" y="47"/>
                    </a:lnTo>
                    <a:lnTo>
                      <a:pt x="5" y="51"/>
                    </a:lnTo>
                    <a:lnTo>
                      <a:pt x="9" y="54"/>
                    </a:lnTo>
                    <a:lnTo>
                      <a:pt x="13" y="55"/>
                    </a:lnTo>
                    <a:lnTo>
                      <a:pt x="19" y="55"/>
                    </a:lnTo>
                    <a:lnTo>
                      <a:pt x="26" y="53"/>
                    </a:lnTo>
                    <a:lnTo>
                      <a:pt x="33" y="49"/>
                    </a:lnTo>
                    <a:lnTo>
                      <a:pt x="35" y="41"/>
                    </a:lnTo>
                    <a:lnTo>
                      <a:pt x="37" y="33"/>
                    </a:lnTo>
                    <a:lnTo>
                      <a:pt x="40" y="28"/>
                    </a:lnTo>
                    <a:lnTo>
                      <a:pt x="42" y="23"/>
                    </a:lnTo>
                    <a:lnTo>
                      <a:pt x="40" y="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5" name="Freeform 10">
                <a:extLst>
                  <a:ext uri="{FF2B5EF4-FFF2-40B4-BE49-F238E27FC236}">
                    <a16:creationId xmlns:a16="http://schemas.microsoft.com/office/drawing/2014/main" xmlns="" id="{DBA66BF6-6905-4A6A-8BFC-083746C85E0C}"/>
                  </a:ext>
                </a:extLst>
              </p:cNvPr>
              <p:cNvSpPr>
                <a:spLocks/>
              </p:cNvSpPr>
              <p:nvPr/>
            </p:nvSpPr>
            <p:spPr bwMode="auto">
              <a:xfrm>
                <a:off x="4057" y="3709"/>
                <a:ext cx="22" cy="42"/>
              </a:xfrm>
              <a:custGeom>
                <a:avLst/>
                <a:gdLst>
                  <a:gd name="T0" fmla="*/ 7 w 86"/>
                  <a:gd name="T1" fmla="*/ 139 h 168"/>
                  <a:gd name="T2" fmla="*/ 4 w 86"/>
                  <a:gd name="T3" fmla="*/ 116 h 168"/>
                  <a:gd name="T4" fmla="*/ 0 w 86"/>
                  <a:gd name="T5" fmla="*/ 87 h 168"/>
                  <a:gd name="T6" fmla="*/ 0 w 86"/>
                  <a:gd name="T7" fmla="*/ 72 h 168"/>
                  <a:gd name="T8" fmla="*/ 1 w 86"/>
                  <a:gd name="T9" fmla="*/ 59 h 168"/>
                  <a:gd name="T10" fmla="*/ 3 w 86"/>
                  <a:gd name="T11" fmla="*/ 54 h 168"/>
                  <a:gd name="T12" fmla="*/ 5 w 86"/>
                  <a:gd name="T13" fmla="*/ 49 h 168"/>
                  <a:gd name="T14" fmla="*/ 8 w 86"/>
                  <a:gd name="T15" fmla="*/ 44 h 168"/>
                  <a:gd name="T16" fmla="*/ 13 w 86"/>
                  <a:gd name="T17" fmla="*/ 40 h 168"/>
                  <a:gd name="T18" fmla="*/ 25 w 86"/>
                  <a:gd name="T19" fmla="*/ 31 h 168"/>
                  <a:gd name="T20" fmla="*/ 40 w 86"/>
                  <a:gd name="T21" fmla="*/ 23 h 168"/>
                  <a:gd name="T22" fmla="*/ 48 w 86"/>
                  <a:gd name="T23" fmla="*/ 15 h 168"/>
                  <a:gd name="T24" fmla="*/ 60 w 86"/>
                  <a:gd name="T25" fmla="*/ 5 h 168"/>
                  <a:gd name="T26" fmla="*/ 67 w 86"/>
                  <a:gd name="T27" fmla="*/ 1 h 168"/>
                  <a:gd name="T28" fmla="*/ 71 w 86"/>
                  <a:gd name="T29" fmla="*/ 0 h 168"/>
                  <a:gd name="T30" fmla="*/ 74 w 86"/>
                  <a:gd name="T31" fmla="*/ 0 h 168"/>
                  <a:gd name="T32" fmla="*/ 75 w 86"/>
                  <a:gd name="T33" fmla="*/ 1 h 168"/>
                  <a:gd name="T34" fmla="*/ 77 w 86"/>
                  <a:gd name="T35" fmla="*/ 4 h 168"/>
                  <a:gd name="T36" fmla="*/ 78 w 86"/>
                  <a:gd name="T37" fmla="*/ 8 h 168"/>
                  <a:gd name="T38" fmla="*/ 82 w 86"/>
                  <a:gd name="T39" fmla="*/ 22 h 168"/>
                  <a:gd name="T40" fmla="*/ 84 w 86"/>
                  <a:gd name="T41" fmla="*/ 35 h 168"/>
                  <a:gd name="T42" fmla="*/ 85 w 86"/>
                  <a:gd name="T43" fmla="*/ 49 h 168"/>
                  <a:gd name="T44" fmla="*/ 86 w 86"/>
                  <a:gd name="T45" fmla="*/ 63 h 168"/>
                  <a:gd name="T46" fmla="*/ 86 w 86"/>
                  <a:gd name="T47" fmla="*/ 90 h 168"/>
                  <a:gd name="T48" fmla="*/ 85 w 86"/>
                  <a:gd name="T49" fmla="*/ 118 h 168"/>
                  <a:gd name="T50" fmla="*/ 85 w 86"/>
                  <a:gd name="T51" fmla="*/ 128 h 168"/>
                  <a:gd name="T52" fmla="*/ 85 w 86"/>
                  <a:gd name="T53" fmla="*/ 141 h 168"/>
                  <a:gd name="T54" fmla="*/ 84 w 86"/>
                  <a:gd name="T55" fmla="*/ 147 h 168"/>
                  <a:gd name="T56" fmla="*/ 83 w 86"/>
                  <a:gd name="T57" fmla="*/ 152 h 168"/>
                  <a:gd name="T58" fmla="*/ 82 w 86"/>
                  <a:gd name="T59" fmla="*/ 158 h 168"/>
                  <a:gd name="T60" fmla="*/ 78 w 86"/>
                  <a:gd name="T61" fmla="*/ 161 h 168"/>
                  <a:gd name="T62" fmla="*/ 75 w 86"/>
                  <a:gd name="T63" fmla="*/ 163 h 168"/>
                  <a:gd name="T64" fmla="*/ 72 w 86"/>
                  <a:gd name="T65" fmla="*/ 165 h 168"/>
                  <a:gd name="T66" fmla="*/ 69 w 86"/>
                  <a:gd name="T67" fmla="*/ 167 h 168"/>
                  <a:gd name="T68" fmla="*/ 65 w 86"/>
                  <a:gd name="T69" fmla="*/ 167 h 168"/>
                  <a:gd name="T70" fmla="*/ 58 w 86"/>
                  <a:gd name="T71" fmla="*/ 168 h 168"/>
                  <a:gd name="T72" fmla="*/ 49 w 86"/>
                  <a:gd name="T73" fmla="*/ 167 h 168"/>
                  <a:gd name="T74" fmla="*/ 42 w 86"/>
                  <a:gd name="T75" fmla="*/ 164 h 168"/>
                  <a:gd name="T76" fmla="*/ 34 w 86"/>
                  <a:gd name="T77" fmla="*/ 161 h 168"/>
                  <a:gd name="T78" fmla="*/ 27 w 86"/>
                  <a:gd name="T79" fmla="*/ 157 h 168"/>
                  <a:gd name="T80" fmla="*/ 21 w 86"/>
                  <a:gd name="T81" fmla="*/ 151 h 168"/>
                  <a:gd name="T82" fmla="*/ 7 w 86"/>
                  <a:gd name="T83" fmla="*/ 139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 h="168">
                    <a:moveTo>
                      <a:pt x="7" y="139"/>
                    </a:moveTo>
                    <a:lnTo>
                      <a:pt x="4" y="116"/>
                    </a:lnTo>
                    <a:lnTo>
                      <a:pt x="0" y="87"/>
                    </a:lnTo>
                    <a:lnTo>
                      <a:pt x="0" y="72"/>
                    </a:lnTo>
                    <a:lnTo>
                      <a:pt x="1" y="59"/>
                    </a:lnTo>
                    <a:lnTo>
                      <a:pt x="3" y="54"/>
                    </a:lnTo>
                    <a:lnTo>
                      <a:pt x="5" y="49"/>
                    </a:lnTo>
                    <a:lnTo>
                      <a:pt x="8" y="44"/>
                    </a:lnTo>
                    <a:lnTo>
                      <a:pt x="13" y="40"/>
                    </a:lnTo>
                    <a:lnTo>
                      <a:pt x="25" y="31"/>
                    </a:lnTo>
                    <a:lnTo>
                      <a:pt x="40" y="23"/>
                    </a:lnTo>
                    <a:lnTo>
                      <a:pt x="48" y="15"/>
                    </a:lnTo>
                    <a:lnTo>
                      <a:pt x="60" y="5"/>
                    </a:lnTo>
                    <a:lnTo>
                      <a:pt x="67" y="1"/>
                    </a:lnTo>
                    <a:lnTo>
                      <a:pt x="71" y="0"/>
                    </a:lnTo>
                    <a:lnTo>
                      <a:pt x="74" y="0"/>
                    </a:lnTo>
                    <a:lnTo>
                      <a:pt x="75" y="1"/>
                    </a:lnTo>
                    <a:lnTo>
                      <a:pt x="77" y="4"/>
                    </a:lnTo>
                    <a:lnTo>
                      <a:pt x="78" y="8"/>
                    </a:lnTo>
                    <a:lnTo>
                      <a:pt x="82" y="22"/>
                    </a:lnTo>
                    <a:lnTo>
                      <a:pt x="84" y="35"/>
                    </a:lnTo>
                    <a:lnTo>
                      <a:pt x="85" y="49"/>
                    </a:lnTo>
                    <a:lnTo>
                      <a:pt x="86" y="63"/>
                    </a:lnTo>
                    <a:lnTo>
                      <a:pt x="86" y="90"/>
                    </a:lnTo>
                    <a:lnTo>
                      <a:pt x="85" y="118"/>
                    </a:lnTo>
                    <a:lnTo>
                      <a:pt x="85" y="128"/>
                    </a:lnTo>
                    <a:lnTo>
                      <a:pt x="85" y="141"/>
                    </a:lnTo>
                    <a:lnTo>
                      <a:pt x="84" y="147"/>
                    </a:lnTo>
                    <a:lnTo>
                      <a:pt x="83" y="152"/>
                    </a:lnTo>
                    <a:lnTo>
                      <a:pt x="82" y="158"/>
                    </a:lnTo>
                    <a:lnTo>
                      <a:pt x="78" y="161"/>
                    </a:lnTo>
                    <a:lnTo>
                      <a:pt x="75" y="163"/>
                    </a:lnTo>
                    <a:lnTo>
                      <a:pt x="72" y="165"/>
                    </a:lnTo>
                    <a:lnTo>
                      <a:pt x="69" y="167"/>
                    </a:lnTo>
                    <a:lnTo>
                      <a:pt x="65" y="167"/>
                    </a:lnTo>
                    <a:lnTo>
                      <a:pt x="58" y="168"/>
                    </a:lnTo>
                    <a:lnTo>
                      <a:pt x="49" y="167"/>
                    </a:lnTo>
                    <a:lnTo>
                      <a:pt x="42" y="164"/>
                    </a:lnTo>
                    <a:lnTo>
                      <a:pt x="34" y="161"/>
                    </a:lnTo>
                    <a:lnTo>
                      <a:pt x="27" y="157"/>
                    </a:lnTo>
                    <a:lnTo>
                      <a:pt x="21" y="151"/>
                    </a:lnTo>
                    <a:lnTo>
                      <a:pt x="7" y="139"/>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6" name="Freeform 11">
                <a:extLst>
                  <a:ext uri="{FF2B5EF4-FFF2-40B4-BE49-F238E27FC236}">
                    <a16:creationId xmlns:a16="http://schemas.microsoft.com/office/drawing/2014/main" xmlns="" id="{57808771-5F6A-4481-BFB8-37AB077AE579}"/>
                  </a:ext>
                </a:extLst>
              </p:cNvPr>
              <p:cNvSpPr>
                <a:spLocks/>
              </p:cNvSpPr>
              <p:nvPr/>
            </p:nvSpPr>
            <p:spPr bwMode="auto">
              <a:xfrm>
                <a:off x="4102" y="3904"/>
                <a:ext cx="9" cy="14"/>
              </a:xfrm>
              <a:custGeom>
                <a:avLst/>
                <a:gdLst>
                  <a:gd name="T0" fmla="*/ 23 w 36"/>
                  <a:gd name="T1" fmla="*/ 47 h 55"/>
                  <a:gd name="T2" fmla="*/ 18 w 36"/>
                  <a:gd name="T3" fmla="*/ 51 h 55"/>
                  <a:gd name="T4" fmla="*/ 12 w 36"/>
                  <a:gd name="T5" fmla="*/ 54 h 55"/>
                  <a:gd name="T6" fmla="*/ 7 w 36"/>
                  <a:gd name="T7" fmla="*/ 55 h 55"/>
                  <a:gd name="T8" fmla="*/ 5 w 36"/>
                  <a:gd name="T9" fmla="*/ 54 h 55"/>
                  <a:gd name="T10" fmla="*/ 3 w 36"/>
                  <a:gd name="T11" fmla="*/ 53 h 55"/>
                  <a:gd name="T12" fmla="*/ 2 w 36"/>
                  <a:gd name="T13" fmla="*/ 50 h 55"/>
                  <a:gd name="T14" fmla="*/ 1 w 36"/>
                  <a:gd name="T15" fmla="*/ 43 h 55"/>
                  <a:gd name="T16" fmla="*/ 1 w 36"/>
                  <a:gd name="T17" fmla="*/ 37 h 55"/>
                  <a:gd name="T18" fmla="*/ 0 w 36"/>
                  <a:gd name="T19" fmla="*/ 32 h 55"/>
                  <a:gd name="T20" fmla="*/ 1 w 36"/>
                  <a:gd name="T21" fmla="*/ 29 h 55"/>
                  <a:gd name="T22" fmla="*/ 2 w 36"/>
                  <a:gd name="T23" fmla="*/ 27 h 55"/>
                  <a:gd name="T24" fmla="*/ 4 w 36"/>
                  <a:gd name="T25" fmla="*/ 25 h 55"/>
                  <a:gd name="T26" fmla="*/ 8 w 36"/>
                  <a:gd name="T27" fmla="*/ 20 h 55"/>
                  <a:gd name="T28" fmla="*/ 13 w 36"/>
                  <a:gd name="T29" fmla="*/ 16 h 55"/>
                  <a:gd name="T30" fmla="*/ 17 w 36"/>
                  <a:gd name="T31" fmla="*/ 7 h 55"/>
                  <a:gd name="T32" fmla="*/ 21 w 36"/>
                  <a:gd name="T33" fmla="*/ 1 h 55"/>
                  <a:gd name="T34" fmla="*/ 23 w 36"/>
                  <a:gd name="T35" fmla="*/ 0 h 55"/>
                  <a:gd name="T36" fmla="*/ 25 w 36"/>
                  <a:gd name="T37" fmla="*/ 2 h 55"/>
                  <a:gd name="T38" fmla="*/ 27 w 36"/>
                  <a:gd name="T39" fmla="*/ 4 h 55"/>
                  <a:gd name="T40" fmla="*/ 28 w 36"/>
                  <a:gd name="T41" fmla="*/ 7 h 55"/>
                  <a:gd name="T42" fmla="*/ 31 w 36"/>
                  <a:gd name="T43" fmla="*/ 15 h 55"/>
                  <a:gd name="T44" fmla="*/ 32 w 36"/>
                  <a:gd name="T45" fmla="*/ 19 h 55"/>
                  <a:gd name="T46" fmla="*/ 35 w 36"/>
                  <a:gd name="T47" fmla="*/ 25 h 55"/>
                  <a:gd name="T48" fmla="*/ 36 w 36"/>
                  <a:gd name="T49" fmla="*/ 30 h 55"/>
                  <a:gd name="T50" fmla="*/ 36 w 36"/>
                  <a:gd name="T51" fmla="*/ 32 h 55"/>
                  <a:gd name="T52" fmla="*/ 35 w 36"/>
                  <a:gd name="T53" fmla="*/ 36 h 55"/>
                  <a:gd name="T54" fmla="*/ 34 w 36"/>
                  <a:gd name="T55" fmla="*/ 38 h 55"/>
                  <a:gd name="T56" fmla="*/ 32 w 36"/>
                  <a:gd name="T57" fmla="*/ 40 h 55"/>
                  <a:gd name="T58" fmla="*/ 23 w 36"/>
                  <a:gd name="T59" fmla="*/ 4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55">
                    <a:moveTo>
                      <a:pt x="23" y="47"/>
                    </a:moveTo>
                    <a:lnTo>
                      <a:pt x="18" y="51"/>
                    </a:lnTo>
                    <a:lnTo>
                      <a:pt x="12" y="54"/>
                    </a:lnTo>
                    <a:lnTo>
                      <a:pt x="7" y="55"/>
                    </a:lnTo>
                    <a:lnTo>
                      <a:pt x="5" y="54"/>
                    </a:lnTo>
                    <a:lnTo>
                      <a:pt x="3" y="53"/>
                    </a:lnTo>
                    <a:lnTo>
                      <a:pt x="2" y="50"/>
                    </a:lnTo>
                    <a:lnTo>
                      <a:pt x="1" y="43"/>
                    </a:lnTo>
                    <a:lnTo>
                      <a:pt x="1" y="37"/>
                    </a:lnTo>
                    <a:lnTo>
                      <a:pt x="0" y="32"/>
                    </a:lnTo>
                    <a:lnTo>
                      <a:pt x="1" y="29"/>
                    </a:lnTo>
                    <a:lnTo>
                      <a:pt x="2" y="27"/>
                    </a:lnTo>
                    <a:lnTo>
                      <a:pt x="4" y="25"/>
                    </a:lnTo>
                    <a:lnTo>
                      <a:pt x="8" y="20"/>
                    </a:lnTo>
                    <a:lnTo>
                      <a:pt x="13" y="16"/>
                    </a:lnTo>
                    <a:lnTo>
                      <a:pt x="17" y="7"/>
                    </a:lnTo>
                    <a:lnTo>
                      <a:pt x="21" y="1"/>
                    </a:lnTo>
                    <a:lnTo>
                      <a:pt x="23" y="0"/>
                    </a:lnTo>
                    <a:lnTo>
                      <a:pt x="25" y="2"/>
                    </a:lnTo>
                    <a:lnTo>
                      <a:pt x="27" y="4"/>
                    </a:lnTo>
                    <a:lnTo>
                      <a:pt x="28" y="7"/>
                    </a:lnTo>
                    <a:lnTo>
                      <a:pt x="31" y="15"/>
                    </a:lnTo>
                    <a:lnTo>
                      <a:pt x="32" y="19"/>
                    </a:lnTo>
                    <a:lnTo>
                      <a:pt x="35" y="25"/>
                    </a:lnTo>
                    <a:lnTo>
                      <a:pt x="36" y="30"/>
                    </a:lnTo>
                    <a:lnTo>
                      <a:pt x="36" y="32"/>
                    </a:lnTo>
                    <a:lnTo>
                      <a:pt x="35" y="36"/>
                    </a:lnTo>
                    <a:lnTo>
                      <a:pt x="34" y="38"/>
                    </a:lnTo>
                    <a:lnTo>
                      <a:pt x="32" y="40"/>
                    </a:lnTo>
                    <a:lnTo>
                      <a:pt x="23" y="47"/>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7" name="Freeform 12">
                <a:extLst>
                  <a:ext uri="{FF2B5EF4-FFF2-40B4-BE49-F238E27FC236}">
                    <a16:creationId xmlns:a16="http://schemas.microsoft.com/office/drawing/2014/main" xmlns="" id="{866CE9AE-2F40-4951-969E-06DEDFE12E10}"/>
                  </a:ext>
                </a:extLst>
              </p:cNvPr>
              <p:cNvSpPr>
                <a:spLocks/>
              </p:cNvSpPr>
              <p:nvPr/>
            </p:nvSpPr>
            <p:spPr bwMode="auto">
              <a:xfrm>
                <a:off x="4141" y="4013"/>
                <a:ext cx="13" cy="17"/>
              </a:xfrm>
              <a:custGeom>
                <a:avLst/>
                <a:gdLst>
                  <a:gd name="T0" fmla="*/ 30 w 51"/>
                  <a:gd name="T1" fmla="*/ 70 h 70"/>
                  <a:gd name="T2" fmla="*/ 28 w 51"/>
                  <a:gd name="T3" fmla="*/ 65 h 70"/>
                  <a:gd name="T4" fmla="*/ 25 w 51"/>
                  <a:gd name="T5" fmla="*/ 59 h 70"/>
                  <a:gd name="T6" fmla="*/ 23 w 51"/>
                  <a:gd name="T7" fmla="*/ 54 h 70"/>
                  <a:gd name="T8" fmla="*/ 19 w 51"/>
                  <a:gd name="T9" fmla="*/ 50 h 70"/>
                  <a:gd name="T10" fmla="*/ 12 w 51"/>
                  <a:gd name="T11" fmla="*/ 45 h 70"/>
                  <a:gd name="T12" fmla="*/ 6 w 51"/>
                  <a:gd name="T13" fmla="*/ 42 h 70"/>
                  <a:gd name="T14" fmla="*/ 3 w 51"/>
                  <a:gd name="T15" fmla="*/ 40 h 70"/>
                  <a:gd name="T16" fmla="*/ 0 w 51"/>
                  <a:gd name="T17" fmla="*/ 37 h 70"/>
                  <a:gd name="T18" fmla="*/ 0 w 51"/>
                  <a:gd name="T19" fmla="*/ 32 h 70"/>
                  <a:gd name="T20" fmla="*/ 0 w 51"/>
                  <a:gd name="T21" fmla="*/ 27 h 70"/>
                  <a:gd name="T22" fmla="*/ 3 w 51"/>
                  <a:gd name="T23" fmla="*/ 20 h 70"/>
                  <a:gd name="T24" fmla="*/ 6 w 51"/>
                  <a:gd name="T25" fmla="*/ 14 h 70"/>
                  <a:gd name="T26" fmla="*/ 10 w 51"/>
                  <a:gd name="T27" fmla="*/ 6 h 70"/>
                  <a:gd name="T28" fmla="*/ 14 w 51"/>
                  <a:gd name="T29" fmla="*/ 1 h 70"/>
                  <a:gd name="T30" fmla="*/ 16 w 51"/>
                  <a:gd name="T31" fmla="*/ 0 h 70"/>
                  <a:gd name="T32" fmla="*/ 17 w 51"/>
                  <a:gd name="T33" fmla="*/ 0 h 70"/>
                  <a:gd name="T34" fmla="*/ 19 w 51"/>
                  <a:gd name="T35" fmla="*/ 0 h 70"/>
                  <a:gd name="T36" fmla="*/ 20 w 51"/>
                  <a:gd name="T37" fmla="*/ 2 h 70"/>
                  <a:gd name="T38" fmla="*/ 23 w 51"/>
                  <a:gd name="T39" fmla="*/ 5 h 70"/>
                  <a:gd name="T40" fmla="*/ 27 w 51"/>
                  <a:gd name="T41" fmla="*/ 11 h 70"/>
                  <a:gd name="T42" fmla="*/ 34 w 51"/>
                  <a:gd name="T43" fmla="*/ 23 h 70"/>
                  <a:gd name="T44" fmla="*/ 38 w 51"/>
                  <a:gd name="T45" fmla="*/ 30 h 70"/>
                  <a:gd name="T46" fmla="*/ 45 w 51"/>
                  <a:gd name="T47" fmla="*/ 38 h 70"/>
                  <a:gd name="T48" fmla="*/ 50 w 51"/>
                  <a:gd name="T49" fmla="*/ 45 h 70"/>
                  <a:gd name="T50" fmla="*/ 51 w 51"/>
                  <a:gd name="T51" fmla="*/ 47 h 70"/>
                  <a:gd name="T52" fmla="*/ 50 w 51"/>
                  <a:gd name="T53" fmla="*/ 51 h 70"/>
                  <a:gd name="T54" fmla="*/ 49 w 51"/>
                  <a:gd name="T55" fmla="*/ 53 h 70"/>
                  <a:gd name="T56" fmla="*/ 48 w 51"/>
                  <a:gd name="T57" fmla="*/ 55 h 70"/>
                  <a:gd name="T58" fmla="*/ 43 w 51"/>
                  <a:gd name="T59" fmla="*/ 59 h 70"/>
                  <a:gd name="T60" fmla="*/ 38 w 51"/>
                  <a:gd name="T61" fmla="*/ 63 h 70"/>
                  <a:gd name="T62" fmla="*/ 30 w 51"/>
                  <a:gd name="T6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 h="70">
                    <a:moveTo>
                      <a:pt x="30" y="70"/>
                    </a:moveTo>
                    <a:lnTo>
                      <a:pt x="28" y="65"/>
                    </a:lnTo>
                    <a:lnTo>
                      <a:pt x="25" y="59"/>
                    </a:lnTo>
                    <a:lnTo>
                      <a:pt x="23" y="54"/>
                    </a:lnTo>
                    <a:lnTo>
                      <a:pt x="19" y="50"/>
                    </a:lnTo>
                    <a:lnTo>
                      <a:pt x="12" y="45"/>
                    </a:lnTo>
                    <a:lnTo>
                      <a:pt x="6" y="42"/>
                    </a:lnTo>
                    <a:lnTo>
                      <a:pt x="3" y="40"/>
                    </a:lnTo>
                    <a:lnTo>
                      <a:pt x="0" y="37"/>
                    </a:lnTo>
                    <a:lnTo>
                      <a:pt x="0" y="32"/>
                    </a:lnTo>
                    <a:lnTo>
                      <a:pt x="0" y="27"/>
                    </a:lnTo>
                    <a:lnTo>
                      <a:pt x="3" y="20"/>
                    </a:lnTo>
                    <a:lnTo>
                      <a:pt x="6" y="14"/>
                    </a:lnTo>
                    <a:lnTo>
                      <a:pt x="10" y="6"/>
                    </a:lnTo>
                    <a:lnTo>
                      <a:pt x="14" y="1"/>
                    </a:lnTo>
                    <a:lnTo>
                      <a:pt x="16" y="0"/>
                    </a:lnTo>
                    <a:lnTo>
                      <a:pt x="17" y="0"/>
                    </a:lnTo>
                    <a:lnTo>
                      <a:pt x="19" y="0"/>
                    </a:lnTo>
                    <a:lnTo>
                      <a:pt x="20" y="2"/>
                    </a:lnTo>
                    <a:lnTo>
                      <a:pt x="23" y="5"/>
                    </a:lnTo>
                    <a:lnTo>
                      <a:pt x="27" y="11"/>
                    </a:lnTo>
                    <a:lnTo>
                      <a:pt x="34" y="23"/>
                    </a:lnTo>
                    <a:lnTo>
                      <a:pt x="38" y="30"/>
                    </a:lnTo>
                    <a:lnTo>
                      <a:pt x="45" y="38"/>
                    </a:lnTo>
                    <a:lnTo>
                      <a:pt x="50" y="45"/>
                    </a:lnTo>
                    <a:lnTo>
                      <a:pt x="51" y="47"/>
                    </a:lnTo>
                    <a:lnTo>
                      <a:pt x="50" y="51"/>
                    </a:lnTo>
                    <a:lnTo>
                      <a:pt x="49" y="53"/>
                    </a:lnTo>
                    <a:lnTo>
                      <a:pt x="48" y="55"/>
                    </a:lnTo>
                    <a:lnTo>
                      <a:pt x="43" y="59"/>
                    </a:lnTo>
                    <a:lnTo>
                      <a:pt x="38" y="63"/>
                    </a:lnTo>
                    <a:lnTo>
                      <a:pt x="30" y="7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8" name="Freeform 13">
                <a:extLst>
                  <a:ext uri="{FF2B5EF4-FFF2-40B4-BE49-F238E27FC236}">
                    <a16:creationId xmlns:a16="http://schemas.microsoft.com/office/drawing/2014/main" xmlns="" id="{2ADA03D7-3AD8-4F66-A964-62B9F4C41407}"/>
                  </a:ext>
                </a:extLst>
              </p:cNvPr>
              <p:cNvSpPr>
                <a:spLocks/>
              </p:cNvSpPr>
              <p:nvPr/>
            </p:nvSpPr>
            <p:spPr bwMode="auto">
              <a:xfrm>
                <a:off x="4187" y="4024"/>
                <a:ext cx="8" cy="18"/>
              </a:xfrm>
              <a:custGeom>
                <a:avLst/>
                <a:gdLst>
                  <a:gd name="T0" fmla="*/ 17 w 33"/>
                  <a:gd name="T1" fmla="*/ 63 h 70"/>
                  <a:gd name="T2" fmla="*/ 12 w 33"/>
                  <a:gd name="T3" fmla="*/ 58 h 70"/>
                  <a:gd name="T4" fmla="*/ 6 w 33"/>
                  <a:gd name="T5" fmla="*/ 50 h 70"/>
                  <a:gd name="T6" fmla="*/ 2 w 33"/>
                  <a:gd name="T7" fmla="*/ 43 h 70"/>
                  <a:gd name="T8" fmla="*/ 1 w 33"/>
                  <a:gd name="T9" fmla="*/ 35 h 70"/>
                  <a:gd name="T10" fmla="*/ 0 w 33"/>
                  <a:gd name="T11" fmla="*/ 31 h 70"/>
                  <a:gd name="T12" fmla="*/ 1 w 33"/>
                  <a:gd name="T13" fmla="*/ 28 h 70"/>
                  <a:gd name="T14" fmla="*/ 2 w 33"/>
                  <a:gd name="T15" fmla="*/ 27 h 70"/>
                  <a:gd name="T16" fmla="*/ 5 w 33"/>
                  <a:gd name="T17" fmla="*/ 24 h 70"/>
                  <a:gd name="T18" fmla="*/ 10 w 33"/>
                  <a:gd name="T19" fmla="*/ 18 h 70"/>
                  <a:gd name="T20" fmla="*/ 14 w 33"/>
                  <a:gd name="T21" fmla="*/ 9 h 70"/>
                  <a:gd name="T22" fmla="*/ 17 w 33"/>
                  <a:gd name="T23" fmla="*/ 6 h 70"/>
                  <a:gd name="T24" fmla="*/ 20 w 33"/>
                  <a:gd name="T25" fmla="*/ 3 h 70"/>
                  <a:gd name="T26" fmla="*/ 24 w 33"/>
                  <a:gd name="T27" fmla="*/ 1 h 70"/>
                  <a:gd name="T28" fmla="*/ 28 w 33"/>
                  <a:gd name="T29" fmla="*/ 0 h 70"/>
                  <a:gd name="T30" fmla="*/ 30 w 33"/>
                  <a:gd name="T31" fmla="*/ 0 h 70"/>
                  <a:gd name="T32" fmla="*/ 31 w 33"/>
                  <a:gd name="T33" fmla="*/ 1 h 70"/>
                  <a:gd name="T34" fmla="*/ 32 w 33"/>
                  <a:gd name="T35" fmla="*/ 4 h 70"/>
                  <a:gd name="T36" fmla="*/ 33 w 33"/>
                  <a:gd name="T37" fmla="*/ 5 h 70"/>
                  <a:gd name="T38" fmla="*/ 33 w 33"/>
                  <a:gd name="T39" fmla="*/ 9 h 70"/>
                  <a:gd name="T40" fmla="*/ 32 w 33"/>
                  <a:gd name="T41" fmla="*/ 13 h 70"/>
                  <a:gd name="T42" fmla="*/ 28 w 33"/>
                  <a:gd name="T43" fmla="*/ 22 h 70"/>
                  <a:gd name="T44" fmla="*/ 24 w 33"/>
                  <a:gd name="T45" fmla="*/ 28 h 70"/>
                  <a:gd name="T46" fmla="*/ 22 w 33"/>
                  <a:gd name="T47" fmla="*/ 32 h 70"/>
                  <a:gd name="T48" fmla="*/ 22 w 33"/>
                  <a:gd name="T49" fmla="*/ 35 h 70"/>
                  <a:gd name="T50" fmla="*/ 22 w 33"/>
                  <a:gd name="T51" fmla="*/ 38 h 70"/>
                  <a:gd name="T52" fmla="*/ 23 w 33"/>
                  <a:gd name="T53" fmla="*/ 40 h 70"/>
                  <a:gd name="T54" fmla="*/ 25 w 33"/>
                  <a:gd name="T55" fmla="*/ 46 h 70"/>
                  <a:gd name="T56" fmla="*/ 28 w 33"/>
                  <a:gd name="T57" fmla="*/ 51 h 70"/>
                  <a:gd name="T58" fmla="*/ 30 w 33"/>
                  <a:gd name="T59" fmla="*/ 54 h 70"/>
                  <a:gd name="T60" fmla="*/ 31 w 33"/>
                  <a:gd name="T61" fmla="*/ 57 h 70"/>
                  <a:gd name="T62" fmla="*/ 31 w 33"/>
                  <a:gd name="T63" fmla="*/ 59 h 70"/>
                  <a:gd name="T64" fmla="*/ 31 w 33"/>
                  <a:gd name="T65" fmla="*/ 62 h 70"/>
                  <a:gd name="T66" fmla="*/ 29 w 33"/>
                  <a:gd name="T67" fmla="*/ 65 h 70"/>
                  <a:gd name="T68" fmla="*/ 26 w 33"/>
                  <a:gd name="T69" fmla="*/ 67 h 70"/>
                  <a:gd name="T70" fmla="*/ 24 w 33"/>
                  <a:gd name="T71" fmla="*/ 68 h 70"/>
                  <a:gd name="T72" fmla="*/ 19 w 33"/>
                  <a:gd name="T73" fmla="*/ 70 h 70"/>
                  <a:gd name="T74" fmla="*/ 17 w 33"/>
                  <a:gd name="T75" fmla="*/ 6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 h="70">
                    <a:moveTo>
                      <a:pt x="17" y="63"/>
                    </a:moveTo>
                    <a:lnTo>
                      <a:pt x="12" y="58"/>
                    </a:lnTo>
                    <a:lnTo>
                      <a:pt x="6" y="50"/>
                    </a:lnTo>
                    <a:lnTo>
                      <a:pt x="2" y="43"/>
                    </a:lnTo>
                    <a:lnTo>
                      <a:pt x="1" y="35"/>
                    </a:lnTo>
                    <a:lnTo>
                      <a:pt x="0" y="31"/>
                    </a:lnTo>
                    <a:lnTo>
                      <a:pt x="1" y="28"/>
                    </a:lnTo>
                    <a:lnTo>
                      <a:pt x="2" y="27"/>
                    </a:lnTo>
                    <a:lnTo>
                      <a:pt x="5" y="24"/>
                    </a:lnTo>
                    <a:lnTo>
                      <a:pt x="10" y="18"/>
                    </a:lnTo>
                    <a:lnTo>
                      <a:pt x="14" y="9"/>
                    </a:lnTo>
                    <a:lnTo>
                      <a:pt x="17" y="6"/>
                    </a:lnTo>
                    <a:lnTo>
                      <a:pt x="20" y="3"/>
                    </a:lnTo>
                    <a:lnTo>
                      <a:pt x="24" y="1"/>
                    </a:lnTo>
                    <a:lnTo>
                      <a:pt x="28" y="0"/>
                    </a:lnTo>
                    <a:lnTo>
                      <a:pt x="30" y="0"/>
                    </a:lnTo>
                    <a:lnTo>
                      <a:pt x="31" y="1"/>
                    </a:lnTo>
                    <a:lnTo>
                      <a:pt x="32" y="4"/>
                    </a:lnTo>
                    <a:lnTo>
                      <a:pt x="33" y="5"/>
                    </a:lnTo>
                    <a:lnTo>
                      <a:pt x="33" y="9"/>
                    </a:lnTo>
                    <a:lnTo>
                      <a:pt x="32" y="13"/>
                    </a:lnTo>
                    <a:lnTo>
                      <a:pt x="28" y="22"/>
                    </a:lnTo>
                    <a:lnTo>
                      <a:pt x="24" y="28"/>
                    </a:lnTo>
                    <a:lnTo>
                      <a:pt x="22" y="32"/>
                    </a:lnTo>
                    <a:lnTo>
                      <a:pt x="22" y="35"/>
                    </a:lnTo>
                    <a:lnTo>
                      <a:pt x="22" y="38"/>
                    </a:lnTo>
                    <a:lnTo>
                      <a:pt x="23" y="40"/>
                    </a:lnTo>
                    <a:lnTo>
                      <a:pt x="25" y="46"/>
                    </a:lnTo>
                    <a:lnTo>
                      <a:pt x="28" y="51"/>
                    </a:lnTo>
                    <a:lnTo>
                      <a:pt x="30" y="54"/>
                    </a:lnTo>
                    <a:lnTo>
                      <a:pt x="31" y="57"/>
                    </a:lnTo>
                    <a:lnTo>
                      <a:pt x="31" y="59"/>
                    </a:lnTo>
                    <a:lnTo>
                      <a:pt x="31" y="62"/>
                    </a:lnTo>
                    <a:lnTo>
                      <a:pt x="29" y="65"/>
                    </a:lnTo>
                    <a:lnTo>
                      <a:pt x="26" y="67"/>
                    </a:lnTo>
                    <a:lnTo>
                      <a:pt x="24" y="68"/>
                    </a:lnTo>
                    <a:lnTo>
                      <a:pt x="19" y="70"/>
                    </a:lnTo>
                    <a:lnTo>
                      <a:pt x="17" y="63"/>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9" name="Freeform 14">
                <a:extLst>
                  <a:ext uri="{FF2B5EF4-FFF2-40B4-BE49-F238E27FC236}">
                    <a16:creationId xmlns:a16="http://schemas.microsoft.com/office/drawing/2014/main" xmlns="" id="{3303349C-4525-4617-A765-C2F5D0372EAF}"/>
                  </a:ext>
                </a:extLst>
              </p:cNvPr>
              <p:cNvSpPr>
                <a:spLocks/>
              </p:cNvSpPr>
              <p:nvPr/>
            </p:nvSpPr>
            <p:spPr bwMode="auto">
              <a:xfrm>
                <a:off x="4172" y="4053"/>
                <a:ext cx="15" cy="13"/>
              </a:xfrm>
              <a:custGeom>
                <a:avLst/>
                <a:gdLst>
                  <a:gd name="T0" fmla="*/ 49 w 62"/>
                  <a:gd name="T1" fmla="*/ 19 h 50"/>
                  <a:gd name="T2" fmla="*/ 41 w 62"/>
                  <a:gd name="T3" fmla="*/ 10 h 50"/>
                  <a:gd name="T4" fmla="*/ 35 w 62"/>
                  <a:gd name="T5" fmla="*/ 1 h 50"/>
                  <a:gd name="T6" fmla="*/ 30 w 62"/>
                  <a:gd name="T7" fmla="*/ 0 h 50"/>
                  <a:gd name="T8" fmla="*/ 23 w 62"/>
                  <a:gd name="T9" fmla="*/ 2 h 50"/>
                  <a:gd name="T10" fmla="*/ 15 w 62"/>
                  <a:gd name="T11" fmla="*/ 1 h 50"/>
                  <a:gd name="T12" fmla="*/ 6 w 62"/>
                  <a:gd name="T13" fmla="*/ 0 h 50"/>
                  <a:gd name="T14" fmla="*/ 3 w 62"/>
                  <a:gd name="T15" fmla="*/ 1 h 50"/>
                  <a:gd name="T16" fmla="*/ 0 w 62"/>
                  <a:gd name="T17" fmla="*/ 2 h 50"/>
                  <a:gd name="T18" fmla="*/ 0 w 62"/>
                  <a:gd name="T19" fmla="*/ 4 h 50"/>
                  <a:gd name="T20" fmla="*/ 3 w 62"/>
                  <a:gd name="T21" fmla="*/ 9 h 50"/>
                  <a:gd name="T22" fmla="*/ 11 w 62"/>
                  <a:gd name="T23" fmla="*/ 17 h 50"/>
                  <a:gd name="T24" fmla="*/ 20 w 62"/>
                  <a:gd name="T25" fmla="*/ 26 h 50"/>
                  <a:gd name="T26" fmla="*/ 21 w 62"/>
                  <a:gd name="T27" fmla="*/ 32 h 50"/>
                  <a:gd name="T28" fmla="*/ 22 w 62"/>
                  <a:gd name="T29" fmla="*/ 40 h 50"/>
                  <a:gd name="T30" fmla="*/ 22 w 62"/>
                  <a:gd name="T31" fmla="*/ 42 h 50"/>
                  <a:gd name="T32" fmla="*/ 24 w 62"/>
                  <a:gd name="T33" fmla="*/ 43 h 50"/>
                  <a:gd name="T34" fmla="*/ 26 w 62"/>
                  <a:gd name="T35" fmla="*/ 43 h 50"/>
                  <a:gd name="T36" fmla="*/ 30 w 62"/>
                  <a:gd name="T37" fmla="*/ 43 h 50"/>
                  <a:gd name="T38" fmla="*/ 35 w 62"/>
                  <a:gd name="T39" fmla="*/ 42 h 50"/>
                  <a:gd name="T40" fmla="*/ 40 w 62"/>
                  <a:gd name="T41" fmla="*/ 42 h 50"/>
                  <a:gd name="T42" fmla="*/ 46 w 62"/>
                  <a:gd name="T43" fmla="*/ 44 h 50"/>
                  <a:gd name="T44" fmla="*/ 51 w 62"/>
                  <a:gd name="T45" fmla="*/ 47 h 50"/>
                  <a:gd name="T46" fmla="*/ 55 w 62"/>
                  <a:gd name="T47" fmla="*/ 50 h 50"/>
                  <a:gd name="T48" fmla="*/ 58 w 62"/>
                  <a:gd name="T49" fmla="*/ 49 h 50"/>
                  <a:gd name="T50" fmla="*/ 60 w 62"/>
                  <a:gd name="T51" fmla="*/ 47 h 50"/>
                  <a:gd name="T52" fmla="*/ 62 w 62"/>
                  <a:gd name="T53" fmla="*/ 43 h 50"/>
                  <a:gd name="T54" fmla="*/ 49 w 62"/>
                  <a:gd name="T55" fmla="*/ 1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 h="50">
                    <a:moveTo>
                      <a:pt x="49" y="19"/>
                    </a:moveTo>
                    <a:lnTo>
                      <a:pt x="41" y="10"/>
                    </a:lnTo>
                    <a:lnTo>
                      <a:pt x="35" y="1"/>
                    </a:lnTo>
                    <a:lnTo>
                      <a:pt x="30" y="0"/>
                    </a:lnTo>
                    <a:lnTo>
                      <a:pt x="23" y="2"/>
                    </a:lnTo>
                    <a:lnTo>
                      <a:pt x="15" y="1"/>
                    </a:lnTo>
                    <a:lnTo>
                      <a:pt x="6" y="0"/>
                    </a:lnTo>
                    <a:lnTo>
                      <a:pt x="3" y="1"/>
                    </a:lnTo>
                    <a:lnTo>
                      <a:pt x="0" y="2"/>
                    </a:lnTo>
                    <a:lnTo>
                      <a:pt x="0" y="4"/>
                    </a:lnTo>
                    <a:lnTo>
                      <a:pt x="3" y="9"/>
                    </a:lnTo>
                    <a:lnTo>
                      <a:pt x="11" y="17"/>
                    </a:lnTo>
                    <a:lnTo>
                      <a:pt x="20" y="26"/>
                    </a:lnTo>
                    <a:lnTo>
                      <a:pt x="21" y="32"/>
                    </a:lnTo>
                    <a:lnTo>
                      <a:pt x="22" y="40"/>
                    </a:lnTo>
                    <a:lnTo>
                      <a:pt x="22" y="42"/>
                    </a:lnTo>
                    <a:lnTo>
                      <a:pt x="24" y="43"/>
                    </a:lnTo>
                    <a:lnTo>
                      <a:pt x="26" y="43"/>
                    </a:lnTo>
                    <a:lnTo>
                      <a:pt x="30" y="43"/>
                    </a:lnTo>
                    <a:lnTo>
                      <a:pt x="35" y="42"/>
                    </a:lnTo>
                    <a:lnTo>
                      <a:pt x="40" y="42"/>
                    </a:lnTo>
                    <a:lnTo>
                      <a:pt x="46" y="44"/>
                    </a:lnTo>
                    <a:lnTo>
                      <a:pt x="51" y="47"/>
                    </a:lnTo>
                    <a:lnTo>
                      <a:pt x="55" y="50"/>
                    </a:lnTo>
                    <a:lnTo>
                      <a:pt x="58" y="49"/>
                    </a:lnTo>
                    <a:lnTo>
                      <a:pt x="60" y="47"/>
                    </a:lnTo>
                    <a:lnTo>
                      <a:pt x="62" y="43"/>
                    </a:lnTo>
                    <a:lnTo>
                      <a:pt x="49" y="19"/>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0" name="Freeform 15">
                <a:extLst>
                  <a:ext uri="{FF2B5EF4-FFF2-40B4-BE49-F238E27FC236}">
                    <a16:creationId xmlns:a16="http://schemas.microsoft.com/office/drawing/2014/main" xmlns="" id="{6A16716E-1C58-4C0E-92A2-56E3B2A32BAF}"/>
                  </a:ext>
                </a:extLst>
              </p:cNvPr>
              <p:cNvSpPr>
                <a:spLocks/>
              </p:cNvSpPr>
              <p:nvPr/>
            </p:nvSpPr>
            <p:spPr bwMode="auto">
              <a:xfrm>
                <a:off x="4196" y="4050"/>
                <a:ext cx="7" cy="9"/>
              </a:xfrm>
              <a:custGeom>
                <a:avLst/>
                <a:gdLst>
                  <a:gd name="T0" fmla="*/ 21 w 27"/>
                  <a:gd name="T1" fmla="*/ 38 h 38"/>
                  <a:gd name="T2" fmla="*/ 18 w 27"/>
                  <a:gd name="T3" fmla="*/ 38 h 38"/>
                  <a:gd name="T4" fmla="*/ 15 w 27"/>
                  <a:gd name="T5" fmla="*/ 36 h 38"/>
                  <a:gd name="T6" fmla="*/ 13 w 27"/>
                  <a:gd name="T7" fmla="*/ 33 h 38"/>
                  <a:gd name="T8" fmla="*/ 9 w 27"/>
                  <a:gd name="T9" fmla="*/ 30 h 38"/>
                  <a:gd name="T10" fmla="*/ 5 w 27"/>
                  <a:gd name="T11" fmla="*/ 24 h 38"/>
                  <a:gd name="T12" fmla="*/ 2 w 27"/>
                  <a:gd name="T13" fmla="*/ 18 h 38"/>
                  <a:gd name="T14" fmla="*/ 1 w 27"/>
                  <a:gd name="T15" fmla="*/ 16 h 38"/>
                  <a:gd name="T16" fmla="*/ 0 w 27"/>
                  <a:gd name="T17" fmla="*/ 14 h 38"/>
                  <a:gd name="T18" fmla="*/ 4 w 27"/>
                  <a:gd name="T19" fmla="*/ 13 h 38"/>
                  <a:gd name="T20" fmla="*/ 7 w 27"/>
                  <a:gd name="T21" fmla="*/ 11 h 38"/>
                  <a:gd name="T22" fmla="*/ 11 w 27"/>
                  <a:gd name="T23" fmla="*/ 9 h 38"/>
                  <a:gd name="T24" fmla="*/ 13 w 27"/>
                  <a:gd name="T25" fmla="*/ 5 h 38"/>
                  <a:gd name="T26" fmla="*/ 15 w 27"/>
                  <a:gd name="T27" fmla="*/ 3 h 38"/>
                  <a:gd name="T28" fmla="*/ 17 w 27"/>
                  <a:gd name="T29" fmla="*/ 1 h 38"/>
                  <a:gd name="T30" fmla="*/ 19 w 27"/>
                  <a:gd name="T31" fmla="*/ 0 h 38"/>
                  <a:gd name="T32" fmla="*/ 21 w 27"/>
                  <a:gd name="T33" fmla="*/ 0 h 38"/>
                  <a:gd name="T34" fmla="*/ 25 w 27"/>
                  <a:gd name="T35" fmla="*/ 7 h 38"/>
                  <a:gd name="T36" fmla="*/ 27 w 27"/>
                  <a:gd name="T37" fmla="*/ 16 h 38"/>
                  <a:gd name="T38" fmla="*/ 27 w 27"/>
                  <a:gd name="T39" fmla="*/ 20 h 38"/>
                  <a:gd name="T40" fmla="*/ 27 w 27"/>
                  <a:gd name="T41" fmla="*/ 25 h 38"/>
                  <a:gd name="T42" fmla="*/ 26 w 27"/>
                  <a:gd name="T43" fmla="*/ 28 h 38"/>
                  <a:gd name="T44" fmla="*/ 26 w 27"/>
                  <a:gd name="T45" fmla="*/ 31 h 38"/>
                  <a:gd name="T46" fmla="*/ 21 w 27"/>
                  <a:gd name="T4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38">
                    <a:moveTo>
                      <a:pt x="21" y="38"/>
                    </a:moveTo>
                    <a:lnTo>
                      <a:pt x="18" y="38"/>
                    </a:lnTo>
                    <a:lnTo>
                      <a:pt x="15" y="36"/>
                    </a:lnTo>
                    <a:lnTo>
                      <a:pt x="13" y="33"/>
                    </a:lnTo>
                    <a:lnTo>
                      <a:pt x="9" y="30"/>
                    </a:lnTo>
                    <a:lnTo>
                      <a:pt x="5" y="24"/>
                    </a:lnTo>
                    <a:lnTo>
                      <a:pt x="2" y="18"/>
                    </a:lnTo>
                    <a:lnTo>
                      <a:pt x="1" y="16"/>
                    </a:lnTo>
                    <a:lnTo>
                      <a:pt x="0" y="14"/>
                    </a:lnTo>
                    <a:lnTo>
                      <a:pt x="4" y="13"/>
                    </a:lnTo>
                    <a:lnTo>
                      <a:pt x="7" y="11"/>
                    </a:lnTo>
                    <a:lnTo>
                      <a:pt x="11" y="9"/>
                    </a:lnTo>
                    <a:lnTo>
                      <a:pt x="13" y="5"/>
                    </a:lnTo>
                    <a:lnTo>
                      <a:pt x="15" y="3"/>
                    </a:lnTo>
                    <a:lnTo>
                      <a:pt x="17" y="1"/>
                    </a:lnTo>
                    <a:lnTo>
                      <a:pt x="19" y="0"/>
                    </a:lnTo>
                    <a:lnTo>
                      <a:pt x="21" y="0"/>
                    </a:lnTo>
                    <a:lnTo>
                      <a:pt x="25" y="7"/>
                    </a:lnTo>
                    <a:lnTo>
                      <a:pt x="27" y="16"/>
                    </a:lnTo>
                    <a:lnTo>
                      <a:pt x="27" y="20"/>
                    </a:lnTo>
                    <a:lnTo>
                      <a:pt x="27" y="25"/>
                    </a:lnTo>
                    <a:lnTo>
                      <a:pt x="26" y="28"/>
                    </a:lnTo>
                    <a:lnTo>
                      <a:pt x="26" y="31"/>
                    </a:lnTo>
                    <a:lnTo>
                      <a:pt x="21" y="3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1" name="Freeform 16">
                <a:extLst>
                  <a:ext uri="{FF2B5EF4-FFF2-40B4-BE49-F238E27FC236}">
                    <a16:creationId xmlns:a16="http://schemas.microsoft.com/office/drawing/2014/main" xmlns="" id="{B1E16911-B117-4E48-B8AC-ED3BEA5B147C}"/>
                  </a:ext>
                </a:extLst>
              </p:cNvPr>
              <p:cNvSpPr>
                <a:spLocks/>
              </p:cNvSpPr>
              <p:nvPr/>
            </p:nvSpPr>
            <p:spPr bwMode="auto">
              <a:xfrm>
                <a:off x="4209" y="4120"/>
                <a:ext cx="11" cy="21"/>
              </a:xfrm>
              <a:custGeom>
                <a:avLst/>
                <a:gdLst>
                  <a:gd name="T0" fmla="*/ 19 w 43"/>
                  <a:gd name="T1" fmla="*/ 73 h 85"/>
                  <a:gd name="T2" fmla="*/ 23 w 43"/>
                  <a:gd name="T3" fmla="*/ 68 h 85"/>
                  <a:gd name="T4" fmla="*/ 30 w 43"/>
                  <a:gd name="T5" fmla="*/ 59 h 85"/>
                  <a:gd name="T6" fmla="*/ 37 w 43"/>
                  <a:gd name="T7" fmla="*/ 50 h 85"/>
                  <a:gd name="T8" fmla="*/ 42 w 43"/>
                  <a:gd name="T9" fmla="*/ 47 h 85"/>
                  <a:gd name="T10" fmla="*/ 43 w 43"/>
                  <a:gd name="T11" fmla="*/ 36 h 85"/>
                  <a:gd name="T12" fmla="*/ 43 w 43"/>
                  <a:gd name="T13" fmla="*/ 21 h 85"/>
                  <a:gd name="T14" fmla="*/ 42 w 43"/>
                  <a:gd name="T15" fmla="*/ 13 h 85"/>
                  <a:gd name="T16" fmla="*/ 40 w 43"/>
                  <a:gd name="T17" fmla="*/ 6 h 85"/>
                  <a:gd name="T18" fmla="*/ 39 w 43"/>
                  <a:gd name="T19" fmla="*/ 4 h 85"/>
                  <a:gd name="T20" fmla="*/ 38 w 43"/>
                  <a:gd name="T21" fmla="*/ 2 h 85"/>
                  <a:gd name="T22" fmla="*/ 37 w 43"/>
                  <a:gd name="T23" fmla="*/ 0 h 85"/>
                  <a:gd name="T24" fmla="*/ 35 w 43"/>
                  <a:gd name="T25" fmla="*/ 0 h 85"/>
                  <a:gd name="T26" fmla="*/ 33 w 43"/>
                  <a:gd name="T27" fmla="*/ 4 h 85"/>
                  <a:gd name="T28" fmla="*/ 31 w 43"/>
                  <a:gd name="T29" fmla="*/ 8 h 85"/>
                  <a:gd name="T30" fmla="*/ 29 w 43"/>
                  <a:gd name="T31" fmla="*/ 14 h 85"/>
                  <a:gd name="T32" fmla="*/ 25 w 43"/>
                  <a:gd name="T33" fmla="*/ 19 h 85"/>
                  <a:gd name="T34" fmla="*/ 21 w 43"/>
                  <a:gd name="T35" fmla="*/ 23 h 85"/>
                  <a:gd name="T36" fmla="*/ 17 w 43"/>
                  <a:gd name="T37" fmla="*/ 28 h 85"/>
                  <a:gd name="T38" fmla="*/ 10 w 43"/>
                  <a:gd name="T39" fmla="*/ 32 h 85"/>
                  <a:gd name="T40" fmla="*/ 5 w 43"/>
                  <a:gd name="T41" fmla="*/ 36 h 85"/>
                  <a:gd name="T42" fmla="*/ 3 w 43"/>
                  <a:gd name="T43" fmla="*/ 37 h 85"/>
                  <a:gd name="T44" fmla="*/ 2 w 43"/>
                  <a:gd name="T45" fmla="*/ 41 h 85"/>
                  <a:gd name="T46" fmla="*/ 0 w 43"/>
                  <a:gd name="T47" fmla="*/ 44 h 85"/>
                  <a:gd name="T48" fmla="*/ 0 w 43"/>
                  <a:gd name="T49" fmla="*/ 48 h 85"/>
                  <a:gd name="T50" fmla="*/ 0 w 43"/>
                  <a:gd name="T51" fmla="*/ 58 h 85"/>
                  <a:gd name="T52" fmla="*/ 2 w 43"/>
                  <a:gd name="T53" fmla="*/ 67 h 85"/>
                  <a:gd name="T54" fmla="*/ 2 w 43"/>
                  <a:gd name="T55" fmla="*/ 76 h 85"/>
                  <a:gd name="T56" fmla="*/ 4 w 43"/>
                  <a:gd name="T57" fmla="*/ 85 h 85"/>
                  <a:gd name="T58" fmla="*/ 19 w 43"/>
                  <a:gd name="T59" fmla="*/ 7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 h="85">
                    <a:moveTo>
                      <a:pt x="19" y="73"/>
                    </a:moveTo>
                    <a:lnTo>
                      <a:pt x="23" y="68"/>
                    </a:lnTo>
                    <a:lnTo>
                      <a:pt x="30" y="59"/>
                    </a:lnTo>
                    <a:lnTo>
                      <a:pt x="37" y="50"/>
                    </a:lnTo>
                    <a:lnTo>
                      <a:pt x="42" y="47"/>
                    </a:lnTo>
                    <a:lnTo>
                      <a:pt x="43" y="36"/>
                    </a:lnTo>
                    <a:lnTo>
                      <a:pt x="43" y="21"/>
                    </a:lnTo>
                    <a:lnTo>
                      <a:pt x="42" y="13"/>
                    </a:lnTo>
                    <a:lnTo>
                      <a:pt x="40" y="6"/>
                    </a:lnTo>
                    <a:lnTo>
                      <a:pt x="39" y="4"/>
                    </a:lnTo>
                    <a:lnTo>
                      <a:pt x="38" y="2"/>
                    </a:lnTo>
                    <a:lnTo>
                      <a:pt x="37" y="0"/>
                    </a:lnTo>
                    <a:lnTo>
                      <a:pt x="35" y="0"/>
                    </a:lnTo>
                    <a:lnTo>
                      <a:pt x="33" y="4"/>
                    </a:lnTo>
                    <a:lnTo>
                      <a:pt x="31" y="8"/>
                    </a:lnTo>
                    <a:lnTo>
                      <a:pt x="29" y="14"/>
                    </a:lnTo>
                    <a:lnTo>
                      <a:pt x="25" y="19"/>
                    </a:lnTo>
                    <a:lnTo>
                      <a:pt x="21" y="23"/>
                    </a:lnTo>
                    <a:lnTo>
                      <a:pt x="17" y="28"/>
                    </a:lnTo>
                    <a:lnTo>
                      <a:pt x="10" y="32"/>
                    </a:lnTo>
                    <a:lnTo>
                      <a:pt x="5" y="36"/>
                    </a:lnTo>
                    <a:lnTo>
                      <a:pt x="3" y="37"/>
                    </a:lnTo>
                    <a:lnTo>
                      <a:pt x="2" y="41"/>
                    </a:lnTo>
                    <a:lnTo>
                      <a:pt x="0" y="44"/>
                    </a:lnTo>
                    <a:lnTo>
                      <a:pt x="0" y="48"/>
                    </a:lnTo>
                    <a:lnTo>
                      <a:pt x="0" y="58"/>
                    </a:lnTo>
                    <a:lnTo>
                      <a:pt x="2" y="67"/>
                    </a:lnTo>
                    <a:lnTo>
                      <a:pt x="2" y="76"/>
                    </a:lnTo>
                    <a:lnTo>
                      <a:pt x="4" y="85"/>
                    </a:lnTo>
                    <a:lnTo>
                      <a:pt x="19" y="73"/>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2" name="Freeform 17">
                <a:extLst>
                  <a:ext uri="{FF2B5EF4-FFF2-40B4-BE49-F238E27FC236}">
                    <a16:creationId xmlns:a16="http://schemas.microsoft.com/office/drawing/2014/main" xmlns="" id="{9E85916C-4A35-4B40-9035-CCD09E981410}"/>
                  </a:ext>
                </a:extLst>
              </p:cNvPr>
              <p:cNvSpPr>
                <a:spLocks/>
              </p:cNvSpPr>
              <p:nvPr/>
            </p:nvSpPr>
            <p:spPr bwMode="auto">
              <a:xfrm>
                <a:off x="4215" y="4144"/>
                <a:ext cx="27" cy="53"/>
              </a:xfrm>
              <a:custGeom>
                <a:avLst/>
                <a:gdLst>
                  <a:gd name="T0" fmla="*/ 26 w 109"/>
                  <a:gd name="T1" fmla="*/ 121 h 212"/>
                  <a:gd name="T2" fmla="*/ 12 w 109"/>
                  <a:gd name="T3" fmla="*/ 104 h 212"/>
                  <a:gd name="T4" fmla="*/ 4 w 109"/>
                  <a:gd name="T5" fmla="*/ 91 h 212"/>
                  <a:gd name="T6" fmla="*/ 0 w 109"/>
                  <a:gd name="T7" fmla="*/ 71 h 212"/>
                  <a:gd name="T8" fmla="*/ 1 w 109"/>
                  <a:gd name="T9" fmla="*/ 45 h 212"/>
                  <a:gd name="T10" fmla="*/ 4 w 109"/>
                  <a:gd name="T11" fmla="*/ 31 h 212"/>
                  <a:gd name="T12" fmla="*/ 19 w 109"/>
                  <a:gd name="T13" fmla="*/ 24 h 212"/>
                  <a:gd name="T14" fmla="*/ 43 w 109"/>
                  <a:gd name="T15" fmla="*/ 16 h 212"/>
                  <a:gd name="T16" fmla="*/ 69 w 109"/>
                  <a:gd name="T17" fmla="*/ 4 h 212"/>
                  <a:gd name="T18" fmla="*/ 83 w 109"/>
                  <a:gd name="T19" fmla="*/ 0 h 212"/>
                  <a:gd name="T20" fmla="*/ 89 w 109"/>
                  <a:gd name="T21" fmla="*/ 3 h 212"/>
                  <a:gd name="T22" fmla="*/ 88 w 109"/>
                  <a:gd name="T23" fmla="*/ 13 h 212"/>
                  <a:gd name="T24" fmla="*/ 85 w 109"/>
                  <a:gd name="T25" fmla="*/ 32 h 212"/>
                  <a:gd name="T26" fmla="*/ 87 w 109"/>
                  <a:gd name="T27" fmla="*/ 52 h 212"/>
                  <a:gd name="T28" fmla="*/ 93 w 109"/>
                  <a:gd name="T29" fmla="*/ 70 h 212"/>
                  <a:gd name="T30" fmla="*/ 102 w 109"/>
                  <a:gd name="T31" fmla="*/ 88 h 212"/>
                  <a:gd name="T32" fmla="*/ 108 w 109"/>
                  <a:gd name="T33" fmla="*/ 107 h 212"/>
                  <a:gd name="T34" fmla="*/ 109 w 109"/>
                  <a:gd name="T35" fmla="*/ 124 h 212"/>
                  <a:gd name="T36" fmla="*/ 104 w 109"/>
                  <a:gd name="T37" fmla="*/ 136 h 212"/>
                  <a:gd name="T38" fmla="*/ 97 w 109"/>
                  <a:gd name="T39" fmla="*/ 148 h 212"/>
                  <a:gd name="T40" fmla="*/ 92 w 109"/>
                  <a:gd name="T41" fmla="*/ 160 h 212"/>
                  <a:gd name="T42" fmla="*/ 91 w 109"/>
                  <a:gd name="T43" fmla="*/ 179 h 212"/>
                  <a:gd name="T44" fmla="*/ 91 w 109"/>
                  <a:gd name="T45" fmla="*/ 200 h 212"/>
                  <a:gd name="T46" fmla="*/ 88 w 109"/>
                  <a:gd name="T47" fmla="*/ 206 h 212"/>
                  <a:gd name="T48" fmla="*/ 83 w 109"/>
                  <a:gd name="T49" fmla="*/ 211 h 212"/>
                  <a:gd name="T50" fmla="*/ 76 w 109"/>
                  <a:gd name="T51" fmla="*/ 212 h 212"/>
                  <a:gd name="T52" fmla="*/ 69 w 109"/>
                  <a:gd name="T53" fmla="*/ 209 h 212"/>
                  <a:gd name="T54" fmla="*/ 65 w 109"/>
                  <a:gd name="T55" fmla="*/ 204 h 212"/>
                  <a:gd name="T56" fmla="*/ 60 w 109"/>
                  <a:gd name="T57" fmla="*/ 191 h 212"/>
                  <a:gd name="T58" fmla="*/ 49 w 109"/>
                  <a:gd name="T59" fmla="*/ 159 h 212"/>
                  <a:gd name="T60" fmla="*/ 41 w 109"/>
                  <a:gd name="T61" fmla="*/ 140 h 212"/>
                  <a:gd name="T62" fmla="*/ 39 w 109"/>
                  <a:gd name="T63" fmla="*/ 134 h 212"/>
                  <a:gd name="T64" fmla="*/ 37 w 109"/>
                  <a:gd name="T65" fmla="*/ 13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9" h="212">
                    <a:moveTo>
                      <a:pt x="36" y="133"/>
                    </a:moveTo>
                    <a:lnTo>
                      <a:pt x="26" y="121"/>
                    </a:lnTo>
                    <a:lnTo>
                      <a:pt x="16" y="110"/>
                    </a:lnTo>
                    <a:lnTo>
                      <a:pt x="12" y="104"/>
                    </a:lnTo>
                    <a:lnTo>
                      <a:pt x="9" y="97"/>
                    </a:lnTo>
                    <a:lnTo>
                      <a:pt x="4" y="91"/>
                    </a:lnTo>
                    <a:lnTo>
                      <a:pt x="2" y="83"/>
                    </a:lnTo>
                    <a:lnTo>
                      <a:pt x="0" y="71"/>
                    </a:lnTo>
                    <a:lnTo>
                      <a:pt x="0" y="54"/>
                    </a:lnTo>
                    <a:lnTo>
                      <a:pt x="1" y="45"/>
                    </a:lnTo>
                    <a:lnTo>
                      <a:pt x="2" y="38"/>
                    </a:lnTo>
                    <a:lnTo>
                      <a:pt x="4" y="31"/>
                    </a:lnTo>
                    <a:lnTo>
                      <a:pt x="8" y="27"/>
                    </a:lnTo>
                    <a:lnTo>
                      <a:pt x="19" y="24"/>
                    </a:lnTo>
                    <a:lnTo>
                      <a:pt x="31" y="22"/>
                    </a:lnTo>
                    <a:lnTo>
                      <a:pt x="43" y="16"/>
                    </a:lnTo>
                    <a:lnTo>
                      <a:pt x="61" y="9"/>
                    </a:lnTo>
                    <a:lnTo>
                      <a:pt x="69" y="4"/>
                    </a:lnTo>
                    <a:lnTo>
                      <a:pt x="77" y="2"/>
                    </a:lnTo>
                    <a:lnTo>
                      <a:pt x="83" y="0"/>
                    </a:lnTo>
                    <a:lnTo>
                      <a:pt x="88" y="1"/>
                    </a:lnTo>
                    <a:lnTo>
                      <a:pt x="89" y="3"/>
                    </a:lnTo>
                    <a:lnTo>
                      <a:pt x="89" y="7"/>
                    </a:lnTo>
                    <a:lnTo>
                      <a:pt x="88" y="13"/>
                    </a:lnTo>
                    <a:lnTo>
                      <a:pt x="88" y="19"/>
                    </a:lnTo>
                    <a:lnTo>
                      <a:pt x="85" y="32"/>
                    </a:lnTo>
                    <a:lnTo>
                      <a:pt x="84" y="41"/>
                    </a:lnTo>
                    <a:lnTo>
                      <a:pt x="87" y="52"/>
                    </a:lnTo>
                    <a:lnTo>
                      <a:pt x="90" y="61"/>
                    </a:lnTo>
                    <a:lnTo>
                      <a:pt x="93" y="70"/>
                    </a:lnTo>
                    <a:lnTo>
                      <a:pt x="97" y="79"/>
                    </a:lnTo>
                    <a:lnTo>
                      <a:pt x="102" y="88"/>
                    </a:lnTo>
                    <a:lnTo>
                      <a:pt x="106" y="98"/>
                    </a:lnTo>
                    <a:lnTo>
                      <a:pt x="108" y="107"/>
                    </a:lnTo>
                    <a:lnTo>
                      <a:pt x="109" y="118"/>
                    </a:lnTo>
                    <a:lnTo>
                      <a:pt x="109" y="124"/>
                    </a:lnTo>
                    <a:lnTo>
                      <a:pt x="107" y="130"/>
                    </a:lnTo>
                    <a:lnTo>
                      <a:pt x="104" y="136"/>
                    </a:lnTo>
                    <a:lnTo>
                      <a:pt x="101" y="141"/>
                    </a:lnTo>
                    <a:lnTo>
                      <a:pt x="97" y="148"/>
                    </a:lnTo>
                    <a:lnTo>
                      <a:pt x="94" y="154"/>
                    </a:lnTo>
                    <a:lnTo>
                      <a:pt x="92" y="160"/>
                    </a:lnTo>
                    <a:lnTo>
                      <a:pt x="90" y="166"/>
                    </a:lnTo>
                    <a:lnTo>
                      <a:pt x="91" y="179"/>
                    </a:lnTo>
                    <a:lnTo>
                      <a:pt x="91" y="196"/>
                    </a:lnTo>
                    <a:lnTo>
                      <a:pt x="91" y="200"/>
                    </a:lnTo>
                    <a:lnTo>
                      <a:pt x="90" y="204"/>
                    </a:lnTo>
                    <a:lnTo>
                      <a:pt x="88" y="206"/>
                    </a:lnTo>
                    <a:lnTo>
                      <a:pt x="87" y="209"/>
                    </a:lnTo>
                    <a:lnTo>
                      <a:pt x="83" y="211"/>
                    </a:lnTo>
                    <a:lnTo>
                      <a:pt x="80" y="212"/>
                    </a:lnTo>
                    <a:lnTo>
                      <a:pt x="76" y="212"/>
                    </a:lnTo>
                    <a:lnTo>
                      <a:pt x="71" y="211"/>
                    </a:lnTo>
                    <a:lnTo>
                      <a:pt x="69" y="209"/>
                    </a:lnTo>
                    <a:lnTo>
                      <a:pt x="67" y="207"/>
                    </a:lnTo>
                    <a:lnTo>
                      <a:pt x="65" y="204"/>
                    </a:lnTo>
                    <a:lnTo>
                      <a:pt x="63" y="200"/>
                    </a:lnTo>
                    <a:lnTo>
                      <a:pt x="60" y="191"/>
                    </a:lnTo>
                    <a:lnTo>
                      <a:pt x="55" y="180"/>
                    </a:lnTo>
                    <a:lnTo>
                      <a:pt x="49" y="159"/>
                    </a:lnTo>
                    <a:lnTo>
                      <a:pt x="42" y="145"/>
                    </a:lnTo>
                    <a:lnTo>
                      <a:pt x="41" y="140"/>
                    </a:lnTo>
                    <a:lnTo>
                      <a:pt x="39" y="135"/>
                    </a:lnTo>
                    <a:lnTo>
                      <a:pt x="39" y="134"/>
                    </a:lnTo>
                    <a:lnTo>
                      <a:pt x="38" y="132"/>
                    </a:lnTo>
                    <a:lnTo>
                      <a:pt x="37" y="132"/>
                    </a:lnTo>
                    <a:lnTo>
                      <a:pt x="36" y="133"/>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3" name="Freeform 18">
                <a:extLst>
                  <a:ext uri="{FF2B5EF4-FFF2-40B4-BE49-F238E27FC236}">
                    <a16:creationId xmlns:a16="http://schemas.microsoft.com/office/drawing/2014/main" xmlns="" id="{B37CD49C-AE89-451D-925F-95E4AB642157}"/>
                  </a:ext>
                </a:extLst>
              </p:cNvPr>
              <p:cNvSpPr>
                <a:spLocks/>
              </p:cNvSpPr>
              <p:nvPr/>
            </p:nvSpPr>
            <p:spPr bwMode="auto">
              <a:xfrm>
                <a:off x="1683" y="3799"/>
                <a:ext cx="11" cy="15"/>
              </a:xfrm>
              <a:custGeom>
                <a:avLst/>
                <a:gdLst>
                  <a:gd name="T0" fmla="*/ 42 w 45"/>
                  <a:gd name="T1" fmla="*/ 0 h 59"/>
                  <a:gd name="T2" fmla="*/ 33 w 45"/>
                  <a:gd name="T3" fmla="*/ 7 h 59"/>
                  <a:gd name="T4" fmla="*/ 24 w 45"/>
                  <a:gd name="T5" fmla="*/ 16 h 59"/>
                  <a:gd name="T6" fmla="*/ 21 w 45"/>
                  <a:gd name="T7" fmla="*/ 18 h 59"/>
                  <a:gd name="T8" fmla="*/ 17 w 45"/>
                  <a:gd name="T9" fmla="*/ 22 h 59"/>
                  <a:gd name="T10" fmla="*/ 11 w 45"/>
                  <a:gd name="T11" fmla="*/ 28 h 59"/>
                  <a:gd name="T12" fmla="*/ 5 w 45"/>
                  <a:gd name="T13" fmla="*/ 34 h 59"/>
                  <a:gd name="T14" fmla="*/ 3 w 45"/>
                  <a:gd name="T15" fmla="*/ 36 h 59"/>
                  <a:gd name="T16" fmla="*/ 1 w 45"/>
                  <a:gd name="T17" fmla="*/ 40 h 59"/>
                  <a:gd name="T18" fmla="*/ 0 w 45"/>
                  <a:gd name="T19" fmla="*/ 43 h 59"/>
                  <a:gd name="T20" fmla="*/ 1 w 45"/>
                  <a:gd name="T21" fmla="*/ 46 h 59"/>
                  <a:gd name="T22" fmla="*/ 1 w 45"/>
                  <a:gd name="T23" fmla="*/ 59 h 59"/>
                  <a:gd name="T24" fmla="*/ 4 w 45"/>
                  <a:gd name="T25" fmla="*/ 58 h 59"/>
                  <a:gd name="T26" fmla="*/ 8 w 45"/>
                  <a:gd name="T27" fmla="*/ 56 h 59"/>
                  <a:gd name="T28" fmla="*/ 14 w 45"/>
                  <a:gd name="T29" fmla="*/ 54 h 59"/>
                  <a:gd name="T30" fmla="*/ 20 w 45"/>
                  <a:gd name="T31" fmla="*/ 51 h 59"/>
                  <a:gd name="T32" fmla="*/ 23 w 45"/>
                  <a:gd name="T33" fmla="*/ 49 h 59"/>
                  <a:gd name="T34" fmla="*/ 28 w 45"/>
                  <a:gd name="T35" fmla="*/ 46 h 59"/>
                  <a:gd name="T36" fmla="*/ 32 w 45"/>
                  <a:gd name="T37" fmla="*/ 44 h 59"/>
                  <a:gd name="T38" fmla="*/ 35 w 45"/>
                  <a:gd name="T39" fmla="*/ 42 h 59"/>
                  <a:gd name="T40" fmla="*/ 39 w 45"/>
                  <a:gd name="T41" fmla="*/ 40 h 59"/>
                  <a:gd name="T42" fmla="*/ 43 w 45"/>
                  <a:gd name="T43" fmla="*/ 36 h 59"/>
                  <a:gd name="T44" fmla="*/ 45 w 45"/>
                  <a:gd name="T45" fmla="*/ 32 h 59"/>
                  <a:gd name="T46" fmla="*/ 45 w 45"/>
                  <a:gd name="T47" fmla="*/ 27 h 59"/>
                  <a:gd name="T48" fmla="*/ 45 w 45"/>
                  <a:gd name="T49" fmla="*/ 13 h 59"/>
                  <a:gd name="T50" fmla="*/ 42 w 45"/>
                  <a:gd name="T5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59">
                    <a:moveTo>
                      <a:pt x="42" y="0"/>
                    </a:moveTo>
                    <a:lnTo>
                      <a:pt x="33" y="7"/>
                    </a:lnTo>
                    <a:lnTo>
                      <a:pt x="24" y="16"/>
                    </a:lnTo>
                    <a:lnTo>
                      <a:pt x="21" y="18"/>
                    </a:lnTo>
                    <a:lnTo>
                      <a:pt x="17" y="22"/>
                    </a:lnTo>
                    <a:lnTo>
                      <a:pt x="11" y="28"/>
                    </a:lnTo>
                    <a:lnTo>
                      <a:pt x="5" y="34"/>
                    </a:lnTo>
                    <a:lnTo>
                      <a:pt x="3" y="36"/>
                    </a:lnTo>
                    <a:lnTo>
                      <a:pt x="1" y="40"/>
                    </a:lnTo>
                    <a:lnTo>
                      <a:pt x="0" y="43"/>
                    </a:lnTo>
                    <a:lnTo>
                      <a:pt x="1" y="46"/>
                    </a:lnTo>
                    <a:lnTo>
                      <a:pt x="1" y="59"/>
                    </a:lnTo>
                    <a:lnTo>
                      <a:pt x="4" y="58"/>
                    </a:lnTo>
                    <a:lnTo>
                      <a:pt x="8" y="56"/>
                    </a:lnTo>
                    <a:lnTo>
                      <a:pt x="14" y="54"/>
                    </a:lnTo>
                    <a:lnTo>
                      <a:pt x="20" y="51"/>
                    </a:lnTo>
                    <a:lnTo>
                      <a:pt x="23" y="49"/>
                    </a:lnTo>
                    <a:lnTo>
                      <a:pt x="28" y="46"/>
                    </a:lnTo>
                    <a:lnTo>
                      <a:pt x="32" y="44"/>
                    </a:lnTo>
                    <a:lnTo>
                      <a:pt x="35" y="42"/>
                    </a:lnTo>
                    <a:lnTo>
                      <a:pt x="39" y="40"/>
                    </a:lnTo>
                    <a:lnTo>
                      <a:pt x="43" y="36"/>
                    </a:lnTo>
                    <a:lnTo>
                      <a:pt x="45" y="32"/>
                    </a:lnTo>
                    <a:lnTo>
                      <a:pt x="45" y="27"/>
                    </a:lnTo>
                    <a:lnTo>
                      <a:pt x="45" y="13"/>
                    </a:lnTo>
                    <a:lnTo>
                      <a:pt x="42" y="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4" name="Freeform 19">
                <a:extLst>
                  <a:ext uri="{FF2B5EF4-FFF2-40B4-BE49-F238E27FC236}">
                    <a16:creationId xmlns:a16="http://schemas.microsoft.com/office/drawing/2014/main" xmlns="" id="{0A884CC2-F72C-473E-A359-CBAF675AF6FD}"/>
                  </a:ext>
                </a:extLst>
              </p:cNvPr>
              <p:cNvSpPr>
                <a:spLocks/>
              </p:cNvSpPr>
              <p:nvPr/>
            </p:nvSpPr>
            <p:spPr bwMode="auto">
              <a:xfrm>
                <a:off x="1658" y="3673"/>
                <a:ext cx="4" cy="5"/>
              </a:xfrm>
              <a:custGeom>
                <a:avLst/>
                <a:gdLst>
                  <a:gd name="T0" fmla="*/ 13 w 19"/>
                  <a:gd name="T1" fmla="*/ 2 h 19"/>
                  <a:gd name="T2" fmla="*/ 9 w 19"/>
                  <a:gd name="T3" fmla="*/ 4 h 19"/>
                  <a:gd name="T4" fmla="*/ 6 w 19"/>
                  <a:gd name="T5" fmla="*/ 6 h 19"/>
                  <a:gd name="T6" fmla="*/ 1 w 19"/>
                  <a:gd name="T7" fmla="*/ 7 h 19"/>
                  <a:gd name="T8" fmla="*/ 0 w 19"/>
                  <a:gd name="T9" fmla="*/ 9 h 19"/>
                  <a:gd name="T10" fmla="*/ 1 w 19"/>
                  <a:gd name="T11" fmla="*/ 13 h 19"/>
                  <a:gd name="T12" fmla="*/ 3 w 19"/>
                  <a:gd name="T13" fmla="*/ 15 h 19"/>
                  <a:gd name="T14" fmla="*/ 5 w 19"/>
                  <a:gd name="T15" fmla="*/ 18 h 19"/>
                  <a:gd name="T16" fmla="*/ 7 w 19"/>
                  <a:gd name="T17" fmla="*/ 19 h 19"/>
                  <a:gd name="T18" fmla="*/ 8 w 19"/>
                  <a:gd name="T19" fmla="*/ 18 h 19"/>
                  <a:gd name="T20" fmla="*/ 10 w 19"/>
                  <a:gd name="T21" fmla="*/ 15 h 19"/>
                  <a:gd name="T22" fmla="*/ 13 w 19"/>
                  <a:gd name="T23" fmla="*/ 14 h 19"/>
                  <a:gd name="T24" fmla="*/ 15 w 19"/>
                  <a:gd name="T25" fmla="*/ 11 h 19"/>
                  <a:gd name="T26" fmla="*/ 16 w 19"/>
                  <a:gd name="T27" fmla="*/ 7 h 19"/>
                  <a:gd name="T28" fmla="*/ 19 w 19"/>
                  <a:gd name="T29" fmla="*/ 1 h 19"/>
                  <a:gd name="T30" fmla="*/ 19 w 19"/>
                  <a:gd name="T31" fmla="*/ 0 h 19"/>
                  <a:gd name="T32" fmla="*/ 17 w 19"/>
                  <a:gd name="T33" fmla="*/ 0 h 19"/>
                  <a:gd name="T34" fmla="*/ 15 w 19"/>
                  <a:gd name="T35" fmla="*/ 0 h 19"/>
                  <a:gd name="T36" fmla="*/ 13 w 19"/>
                  <a:gd name="T37"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19">
                    <a:moveTo>
                      <a:pt x="13" y="2"/>
                    </a:moveTo>
                    <a:lnTo>
                      <a:pt x="9" y="4"/>
                    </a:lnTo>
                    <a:lnTo>
                      <a:pt x="6" y="6"/>
                    </a:lnTo>
                    <a:lnTo>
                      <a:pt x="1" y="7"/>
                    </a:lnTo>
                    <a:lnTo>
                      <a:pt x="0" y="9"/>
                    </a:lnTo>
                    <a:lnTo>
                      <a:pt x="1" y="13"/>
                    </a:lnTo>
                    <a:lnTo>
                      <a:pt x="3" y="15"/>
                    </a:lnTo>
                    <a:lnTo>
                      <a:pt x="5" y="18"/>
                    </a:lnTo>
                    <a:lnTo>
                      <a:pt x="7" y="19"/>
                    </a:lnTo>
                    <a:lnTo>
                      <a:pt x="8" y="18"/>
                    </a:lnTo>
                    <a:lnTo>
                      <a:pt x="10" y="15"/>
                    </a:lnTo>
                    <a:lnTo>
                      <a:pt x="13" y="14"/>
                    </a:lnTo>
                    <a:lnTo>
                      <a:pt x="15" y="11"/>
                    </a:lnTo>
                    <a:lnTo>
                      <a:pt x="16" y="7"/>
                    </a:lnTo>
                    <a:lnTo>
                      <a:pt x="19" y="1"/>
                    </a:lnTo>
                    <a:lnTo>
                      <a:pt x="19" y="0"/>
                    </a:lnTo>
                    <a:lnTo>
                      <a:pt x="17" y="0"/>
                    </a:lnTo>
                    <a:lnTo>
                      <a:pt x="15" y="0"/>
                    </a:lnTo>
                    <a:lnTo>
                      <a:pt x="13" y="2"/>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5" name="Freeform 20">
                <a:extLst>
                  <a:ext uri="{FF2B5EF4-FFF2-40B4-BE49-F238E27FC236}">
                    <a16:creationId xmlns:a16="http://schemas.microsoft.com/office/drawing/2014/main" xmlns="" id="{D334AAD9-A30A-446F-9FE8-E1EEA870B1AA}"/>
                  </a:ext>
                </a:extLst>
              </p:cNvPr>
              <p:cNvSpPr>
                <a:spLocks/>
              </p:cNvSpPr>
              <p:nvPr/>
            </p:nvSpPr>
            <p:spPr bwMode="auto">
              <a:xfrm>
                <a:off x="1685" y="3699"/>
                <a:ext cx="5" cy="5"/>
              </a:xfrm>
              <a:custGeom>
                <a:avLst/>
                <a:gdLst>
                  <a:gd name="T0" fmla="*/ 6 w 20"/>
                  <a:gd name="T1" fmla="*/ 0 h 21"/>
                  <a:gd name="T2" fmla="*/ 4 w 20"/>
                  <a:gd name="T3" fmla="*/ 0 h 21"/>
                  <a:gd name="T4" fmla="*/ 2 w 20"/>
                  <a:gd name="T5" fmla="*/ 1 h 21"/>
                  <a:gd name="T6" fmla="*/ 1 w 20"/>
                  <a:gd name="T7" fmla="*/ 3 h 21"/>
                  <a:gd name="T8" fmla="*/ 0 w 20"/>
                  <a:gd name="T9" fmla="*/ 4 h 21"/>
                  <a:gd name="T10" fmla="*/ 2 w 20"/>
                  <a:gd name="T11" fmla="*/ 8 h 21"/>
                  <a:gd name="T12" fmla="*/ 4 w 20"/>
                  <a:gd name="T13" fmla="*/ 10 h 21"/>
                  <a:gd name="T14" fmla="*/ 4 w 20"/>
                  <a:gd name="T15" fmla="*/ 15 h 21"/>
                  <a:gd name="T16" fmla="*/ 4 w 20"/>
                  <a:gd name="T17" fmla="*/ 21 h 21"/>
                  <a:gd name="T18" fmla="*/ 7 w 20"/>
                  <a:gd name="T19" fmla="*/ 21 h 21"/>
                  <a:gd name="T20" fmla="*/ 9 w 20"/>
                  <a:gd name="T21" fmla="*/ 18 h 21"/>
                  <a:gd name="T22" fmla="*/ 12 w 20"/>
                  <a:gd name="T23" fmla="*/ 17 h 21"/>
                  <a:gd name="T24" fmla="*/ 15 w 20"/>
                  <a:gd name="T25" fmla="*/ 16 h 21"/>
                  <a:gd name="T26" fmla="*/ 19 w 20"/>
                  <a:gd name="T27" fmla="*/ 16 h 21"/>
                  <a:gd name="T28" fmla="*/ 20 w 20"/>
                  <a:gd name="T29" fmla="*/ 15 h 21"/>
                  <a:gd name="T30" fmla="*/ 20 w 20"/>
                  <a:gd name="T31" fmla="*/ 14 h 21"/>
                  <a:gd name="T32" fmla="*/ 19 w 20"/>
                  <a:gd name="T33" fmla="*/ 11 h 21"/>
                  <a:gd name="T34" fmla="*/ 18 w 20"/>
                  <a:gd name="T35" fmla="*/ 9 h 21"/>
                  <a:gd name="T36" fmla="*/ 18 w 20"/>
                  <a:gd name="T37" fmla="*/ 4 h 21"/>
                  <a:gd name="T38" fmla="*/ 15 w 20"/>
                  <a:gd name="T39" fmla="*/ 2 h 21"/>
                  <a:gd name="T40" fmla="*/ 13 w 20"/>
                  <a:gd name="T41" fmla="*/ 2 h 21"/>
                  <a:gd name="T42" fmla="*/ 10 w 20"/>
                  <a:gd name="T43" fmla="*/ 2 h 21"/>
                  <a:gd name="T44" fmla="*/ 8 w 20"/>
                  <a:gd name="T45" fmla="*/ 1 h 21"/>
                  <a:gd name="T46" fmla="*/ 6 w 20"/>
                  <a:gd name="T4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 h="21">
                    <a:moveTo>
                      <a:pt x="6" y="0"/>
                    </a:moveTo>
                    <a:lnTo>
                      <a:pt x="4" y="0"/>
                    </a:lnTo>
                    <a:lnTo>
                      <a:pt x="2" y="1"/>
                    </a:lnTo>
                    <a:lnTo>
                      <a:pt x="1" y="3"/>
                    </a:lnTo>
                    <a:lnTo>
                      <a:pt x="0" y="4"/>
                    </a:lnTo>
                    <a:lnTo>
                      <a:pt x="2" y="8"/>
                    </a:lnTo>
                    <a:lnTo>
                      <a:pt x="4" y="10"/>
                    </a:lnTo>
                    <a:lnTo>
                      <a:pt x="4" y="15"/>
                    </a:lnTo>
                    <a:lnTo>
                      <a:pt x="4" y="21"/>
                    </a:lnTo>
                    <a:lnTo>
                      <a:pt x="7" y="21"/>
                    </a:lnTo>
                    <a:lnTo>
                      <a:pt x="9" y="18"/>
                    </a:lnTo>
                    <a:lnTo>
                      <a:pt x="12" y="17"/>
                    </a:lnTo>
                    <a:lnTo>
                      <a:pt x="15" y="16"/>
                    </a:lnTo>
                    <a:lnTo>
                      <a:pt x="19" y="16"/>
                    </a:lnTo>
                    <a:lnTo>
                      <a:pt x="20" y="15"/>
                    </a:lnTo>
                    <a:lnTo>
                      <a:pt x="20" y="14"/>
                    </a:lnTo>
                    <a:lnTo>
                      <a:pt x="19" y="11"/>
                    </a:lnTo>
                    <a:lnTo>
                      <a:pt x="18" y="9"/>
                    </a:lnTo>
                    <a:lnTo>
                      <a:pt x="18" y="4"/>
                    </a:lnTo>
                    <a:lnTo>
                      <a:pt x="15" y="2"/>
                    </a:lnTo>
                    <a:lnTo>
                      <a:pt x="13" y="2"/>
                    </a:lnTo>
                    <a:lnTo>
                      <a:pt x="10" y="2"/>
                    </a:lnTo>
                    <a:lnTo>
                      <a:pt x="8" y="1"/>
                    </a:lnTo>
                    <a:lnTo>
                      <a:pt x="6" y="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6" name="Freeform 21">
                <a:extLst>
                  <a:ext uri="{FF2B5EF4-FFF2-40B4-BE49-F238E27FC236}">
                    <a16:creationId xmlns:a16="http://schemas.microsoft.com/office/drawing/2014/main" xmlns="" id="{0C727DDA-5B40-43ED-ACCA-049CD455877E}"/>
                  </a:ext>
                </a:extLst>
              </p:cNvPr>
              <p:cNvSpPr>
                <a:spLocks/>
              </p:cNvSpPr>
              <p:nvPr/>
            </p:nvSpPr>
            <p:spPr bwMode="auto">
              <a:xfrm>
                <a:off x="1675" y="3710"/>
                <a:ext cx="3" cy="3"/>
              </a:xfrm>
              <a:custGeom>
                <a:avLst/>
                <a:gdLst>
                  <a:gd name="T0" fmla="*/ 0 w 11"/>
                  <a:gd name="T1" fmla="*/ 1 h 14"/>
                  <a:gd name="T2" fmla="*/ 0 w 11"/>
                  <a:gd name="T3" fmla="*/ 14 h 14"/>
                  <a:gd name="T4" fmla="*/ 5 w 11"/>
                  <a:gd name="T5" fmla="*/ 13 h 14"/>
                  <a:gd name="T6" fmla="*/ 8 w 11"/>
                  <a:gd name="T7" fmla="*/ 13 h 14"/>
                  <a:gd name="T8" fmla="*/ 10 w 11"/>
                  <a:gd name="T9" fmla="*/ 11 h 14"/>
                  <a:gd name="T10" fmla="*/ 11 w 11"/>
                  <a:gd name="T11" fmla="*/ 8 h 14"/>
                  <a:gd name="T12" fmla="*/ 11 w 11"/>
                  <a:gd name="T13" fmla="*/ 7 h 14"/>
                  <a:gd name="T14" fmla="*/ 11 w 11"/>
                  <a:gd name="T15" fmla="*/ 6 h 14"/>
                  <a:gd name="T16" fmla="*/ 11 w 11"/>
                  <a:gd name="T17" fmla="*/ 2 h 14"/>
                  <a:gd name="T18" fmla="*/ 11 w 11"/>
                  <a:gd name="T19" fmla="*/ 1 h 14"/>
                  <a:gd name="T20" fmla="*/ 6 w 11"/>
                  <a:gd name="T21" fmla="*/ 0 h 14"/>
                  <a:gd name="T22" fmla="*/ 0 w 11"/>
                  <a:gd name="T23"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4">
                    <a:moveTo>
                      <a:pt x="0" y="1"/>
                    </a:moveTo>
                    <a:lnTo>
                      <a:pt x="0" y="14"/>
                    </a:lnTo>
                    <a:lnTo>
                      <a:pt x="5" y="13"/>
                    </a:lnTo>
                    <a:lnTo>
                      <a:pt x="8" y="13"/>
                    </a:lnTo>
                    <a:lnTo>
                      <a:pt x="10" y="11"/>
                    </a:lnTo>
                    <a:lnTo>
                      <a:pt x="11" y="8"/>
                    </a:lnTo>
                    <a:lnTo>
                      <a:pt x="11" y="7"/>
                    </a:lnTo>
                    <a:lnTo>
                      <a:pt x="11" y="6"/>
                    </a:lnTo>
                    <a:lnTo>
                      <a:pt x="11" y="2"/>
                    </a:lnTo>
                    <a:lnTo>
                      <a:pt x="11" y="1"/>
                    </a:lnTo>
                    <a:lnTo>
                      <a:pt x="6" y="0"/>
                    </a:lnTo>
                    <a:lnTo>
                      <a:pt x="0" y="1"/>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7" name="Freeform 22">
                <a:extLst>
                  <a:ext uri="{FF2B5EF4-FFF2-40B4-BE49-F238E27FC236}">
                    <a16:creationId xmlns:a16="http://schemas.microsoft.com/office/drawing/2014/main" xmlns="" id="{866DCE45-7732-4E96-87C3-21CE1064EBFF}"/>
                  </a:ext>
                </a:extLst>
              </p:cNvPr>
              <p:cNvSpPr>
                <a:spLocks/>
              </p:cNvSpPr>
              <p:nvPr/>
            </p:nvSpPr>
            <p:spPr bwMode="auto">
              <a:xfrm>
                <a:off x="1847" y="3798"/>
                <a:ext cx="2" cy="10"/>
              </a:xfrm>
              <a:custGeom>
                <a:avLst/>
                <a:gdLst>
                  <a:gd name="T0" fmla="*/ 11 w 11"/>
                  <a:gd name="T1" fmla="*/ 11 h 40"/>
                  <a:gd name="T2" fmla="*/ 11 w 11"/>
                  <a:gd name="T3" fmla="*/ 6 h 40"/>
                  <a:gd name="T4" fmla="*/ 8 w 11"/>
                  <a:gd name="T5" fmla="*/ 0 h 40"/>
                  <a:gd name="T6" fmla="*/ 7 w 11"/>
                  <a:gd name="T7" fmla="*/ 0 h 40"/>
                  <a:gd name="T8" fmla="*/ 6 w 11"/>
                  <a:gd name="T9" fmla="*/ 1 h 40"/>
                  <a:gd name="T10" fmla="*/ 3 w 11"/>
                  <a:gd name="T11" fmla="*/ 5 h 40"/>
                  <a:gd name="T12" fmla="*/ 1 w 11"/>
                  <a:gd name="T13" fmla="*/ 9 h 40"/>
                  <a:gd name="T14" fmla="*/ 0 w 11"/>
                  <a:gd name="T15" fmla="*/ 13 h 40"/>
                  <a:gd name="T16" fmla="*/ 0 w 11"/>
                  <a:gd name="T17" fmla="*/ 18 h 40"/>
                  <a:gd name="T18" fmla="*/ 0 w 11"/>
                  <a:gd name="T19" fmla="*/ 23 h 40"/>
                  <a:gd name="T20" fmla="*/ 1 w 11"/>
                  <a:gd name="T21" fmla="*/ 27 h 40"/>
                  <a:gd name="T22" fmla="*/ 2 w 11"/>
                  <a:gd name="T23" fmla="*/ 28 h 40"/>
                  <a:gd name="T24" fmla="*/ 2 w 11"/>
                  <a:gd name="T25" fmla="*/ 30 h 40"/>
                  <a:gd name="T26" fmla="*/ 3 w 11"/>
                  <a:gd name="T27" fmla="*/ 33 h 40"/>
                  <a:gd name="T28" fmla="*/ 6 w 11"/>
                  <a:gd name="T29" fmla="*/ 37 h 40"/>
                  <a:gd name="T30" fmla="*/ 7 w 11"/>
                  <a:gd name="T31" fmla="*/ 39 h 40"/>
                  <a:gd name="T32" fmla="*/ 8 w 11"/>
                  <a:gd name="T33" fmla="*/ 40 h 40"/>
                  <a:gd name="T34" fmla="*/ 8 w 11"/>
                  <a:gd name="T35" fmla="*/ 40 h 40"/>
                  <a:gd name="T36" fmla="*/ 8 w 11"/>
                  <a:gd name="T37" fmla="*/ 37 h 40"/>
                  <a:gd name="T38" fmla="*/ 8 w 11"/>
                  <a:gd name="T39" fmla="*/ 34 h 40"/>
                  <a:gd name="T40" fmla="*/ 7 w 11"/>
                  <a:gd name="T41" fmla="*/ 31 h 40"/>
                  <a:gd name="T42" fmla="*/ 9 w 11"/>
                  <a:gd name="T43" fmla="*/ 21 h 40"/>
                  <a:gd name="T44" fmla="*/ 11 w 11"/>
                  <a:gd name="T45"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 h="40">
                    <a:moveTo>
                      <a:pt x="11" y="11"/>
                    </a:moveTo>
                    <a:lnTo>
                      <a:pt x="11" y="6"/>
                    </a:lnTo>
                    <a:lnTo>
                      <a:pt x="8" y="0"/>
                    </a:lnTo>
                    <a:lnTo>
                      <a:pt x="7" y="0"/>
                    </a:lnTo>
                    <a:lnTo>
                      <a:pt x="6" y="1"/>
                    </a:lnTo>
                    <a:lnTo>
                      <a:pt x="3" y="5"/>
                    </a:lnTo>
                    <a:lnTo>
                      <a:pt x="1" y="9"/>
                    </a:lnTo>
                    <a:lnTo>
                      <a:pt x="0" y="13"/>
                    </a:lnTo>
                    <a:lnTo>
                      <a:pt x="0" y="18"/>
                    </a:lnTo>
                    <a:lnTo>
                      <a:pt x="0" y="23"/>
                    </a:lnTo>
                    <a:lnTo>
                      <a:pt x="1" y="27"/>
                    </a:lnTo>
                    <a:lnTo>
                      <a:pt x="2" y="28"/>
                    </a:lnTo>
                    <a:lnTo>
                      <a:pt x="2" y="30"/>
                    </a:lnTo>
                    <a:lnTo>
                      <a:pt x="3" y="33"/>
                    </a:lnTo>
                    <a:lnTo>
                      <a:pt x="6" y="37"/>
                    </a:lnTo>
                    <a:lnTo>
                      <a:pt x="7" y="39"/>
                    </a:lnTo>
                    <a:lnTo>
                      <a:pt x="8" y="40"/>
                    </a:lnTo>
                    <a:lnTo>
                      <a:pt x="8" y="40"/>
                    </a:lnTo>
                    <a:lnTo>
                      <a:pt x="8" y="37"/>
                    </a:lnTo>
                    <a:lnTo>
                      <a:pt x="8" y="34"/>
                    </a:lnTo>
                    <a:lnTo>
                      <a:pt x="7" y="31"/>
                    </a:lnTo>
                    <a:lnTo>
                      <a:pt x="9" y="21"/>
                    </a:lnTo>
                    <a:lnTo>
                      <a:pt x="11" y="11"/>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8" name="Freeform 23">
                <a:extLst>
                  <a:ext uri="{FF2B5EF4-FFF2-40B4-BE49-F238E27FC236}">
                    <a16:creationId xmlns:a16="http://schemas.microsoft.com/office/drawing/2014/main" xmlns="" id="{9CAD0535-A038-4AE3-A941-A0F4898616C8}"/>
                  </a:ext>
                </a:extLst>
              </p:cNvPr>
              <p:cNvSpPr>
                <a:spLocks/>
              </p:cNvSpPr>
              <p:nvPr/>
            </p:nvSpPr>
            <p:spPr bwMode="auto">
              <a:xfrm>
                <a:off x="1775" y="4016"/>
                <a:ext cx="5" cy="5"/>
              </a:xfrm>
              <a:custGeom>
                <a:avLst/>
                <a:gdLst>
                  <a:gd name="T0" fmla="*/ 13 w 19"/>
                  <a:gd name="T1" fmla="*/ 0 h 19"/>
                  <a:gd name="T2" fmla="*/ 6 w 19"/>
                  <a:gd name="T3" fmla="*/ 4 h 19"/>
                  <a:gd name="T4" fmla="*/ 0 w 19"/>
                  <a:gd name="T5" fmla="*/ 9 h 19"/>
                  <a:gd name="T6" fmla="*/ 0 w 19"/>
                  <a:gd name="T7" fmla="*/ 19 h 19"/>
                  <a:gd name="T8" fmla="*/ 2 w 19"/>
                  <a:gd name="T9" fmla="*/ 19 h 19"/>
                  <a:gd name="T10" fmla="*/ 4 w 19"/>
                  <a:gd name="T11" fmla="*/ 19 h 19"/>
                  <a:gd name="T12" fmla="*/ 6 w 19"/>
                  <a:gd name="T13" fmla="*/ 18 h 19"/>
                  <a:gd name="T14" fmla="*/ 7 w 19"/>
                  <a:gd name="T15" fmla="*/ 17 h 19"/>
                  <a:gd name="T16" fmla="*/ 13 w 19"/>
                  <a:gd name="T17" fmla="*/ 15 h 19"/>
                  <a:gd name="T18" fmla="*/ 18 w 19"/>
                  <a:gd name="T19" fmla="*/ 16 h 19"/>
                  <a:gd name="T20" fmla="*/ 18 w 19"/>
                  <a:gd name="T21" fmla="*/ 13 h 19"/>
                  <a:gd name="T22" fmla="*/ 19 w 19"/>
                  <a:gd name="T23" fmla="*/ 11 h 19"/>
                  <a:gd name="T24" fmla="*/ 18 w 19"/>
                  <a:gd name="T25" fmla="*/ 8 h 19"/>
                  <a:gd name="T26" fmla="*/ 17 w 19"/>
                  <a:gd name="T27" fmla="*/ 4 h 19"/>
                  <a:gd name="T28" fmla="*/ 15 w 19"/>
                  <a:gd name="T29" fmla="*/ 2 h 19"/>
                  <a:gd name="T30" fmla="*/ 13 w 19"/>
                  <a:gd name="T3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19">
                    <a:moveTo>
                      <a:pt x="13" y="0"/>
                    </a:moveTo>
                    <a:lnTo>
                      <a:pt x="6" y="4"/>
                    </a:lnTo>
                    <a:lnTo>
                      <a:pt x="0" y="9"/>
                    </a:lnTo>
                    <a:lnTo>
                      <a:pt x="0" y="19"/>
                    </a:lnTo>
                    <a:lnTo>
                      <a:pt x="2" y="19"/>
                    </a:lnTo>
                    <a:lnTo>
                      <a:pt x="4" y="19"/>
                    </a:lnTo>
                    <a:lnTo>
                      <a:pt x="6" y="18"/>
                    </a:lnTo>
                    <a:lnTo>
                      <a:pt x="7" y="17"/>
                    </a:lnTo>
                    <a:lnTo>
                      <a:pt x="13" y="15"/>
                    </a:lnTo>
                    <a:lnTo>
                      <a:pt x="18" y="16"/>
                    </a:lnTo>
                    <a:lnTo>
                      <a:pt x="18" y="13"/>
                    </a:lnTo>
                    <a:lnTo>
                      <a:pt x="19" y="11"/>
                    </a:lnTo>
                    <a:lnTo>
                      <a:pt x="18" y="8"/>
                    </a:lnTo>
                    <a:lnTo>
                      <a:pt x="17" y="4"/>
                    </a:lnTo>
                    <a:lnTo>
                      <a:pt x="15" y="2"/>
                    </a:lnTo>
                    <a:lnTo>
                      <a:pt x="13" y="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9" name="Freeform 24">
                <a:extLst>
                  <a:ext uri="{FF2B5EF4-FFF2-40B4-BE49-F238E27FC236}">
                    <a16:creationId xmlns:a16="http://schemas.microsoft.com/office/drawing/2014/main" xmlns="" id="{127111E9-2098-488D-98B3-331C4A0DBACE}"/>
                  </a:ext>
                </a:extLst>
              </p:cNvPr>
              <p:cNvSpPr>
                <a:spLocks/>
              </p:cNvSpPr>
              <p:nvPr/>
            </p:nvSpPr>
            <p:spPr bwMode="auto">
              <a:xfrm>
                <a:off x="1734" y="4243"/>
                <a:ext cx="3" cy="2"/>
              </a:xfrm>
              <a:custGeom>
                <a:avLst/>
                <a:gdLst>
                  <a:gd name="T0" fmla="*/ 0 w 10"/>
                  <a:gd name="T1" fmla="*/ 7 h 7"/>
                  <a:gd name="T2" fmla="*/ 1 w 10"/>
                  <a:gd name="T3" fmla="*/ 7 h 7"/>
                  <a:gd name="T4" fmla="*/ 3 w 10"/>
                  <a:gd name="T5" fmla="*/ 7 h 7"/>
                  <a:gd name="T6" fmla="*/ 6 w 10"/>
                  <a:gd name="T7" fmla="*/ 6 h 7"/>
                  <a:gd name="T8" fmla="*/ 10 w 10"/>
                  <a:gd name="T9" fmla="*/ 2 h 7"/>
                  <a:gd name="T10" fmla="*/ 7 w 10"/>
                  <a:gd name="T11" fmla="*/ 0 h 7"/>
                  <a:gd name="T12" fmla="*/ 4 w 10"/>
                  <a:gd name="T13" fmla="*/ 0 h 7"/>
                  <a:gd name="T14" fmla="*/ 2 w 10"/>
                  <a:gd name="T15" fmla="*/ 0 h 7"/>
                  <a:gd name="T16" fmla="*/ 1 w 10"/>
                  <a:gd name="T17" fmla="*/ 2 h 7"/>
                  <a:gd name="T18" fmla="*/ 1 w 10"/>
                  <a:gd name="T19" fmla="*/ 5 h 7"/>
                  <a:gd name="T20" fmla="*/ 0 w 10"/>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7">
                    <a:moveTo>
                      <a:pt x="0" y="7"/>
                    </a:moveTo>
                    <a:lnTo>
                      <a:pt x="1" y="7"/>
                    </a:lnTo>
                    <a:lnTo>
                      <a:pt x="3" y="7"/>
                    </a:lnTo>
                    <a:lnTo>
                      <a:pt x="6" y="6"/>
                    </a:lnTo>
                    <a:lnTo>
                      <a:pt x="10" y="2"/>
                    </a:lnTo>
                    <a:lnTo>
                      <a:pt x="7" y="0"/>
                    </a:lnTo>
                    <a:lnTo>
                      <a:pt x="4" y="0"/>
                    </a:lnTo>
                    <a:lnTo>
                      <a:pt x="2" y="0"/>
                    </a:lnTo>
                    <a:lnTo>
                      <a:pt x="1" y="2"/>
                    </a:lnTo>
                    <a:lnTo>
                      <a:pt x="1" y="5"/>
                    </a:lnTo>
                    <a:lnTo>
                      <a:pt x="0" y="7"/>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0" name="Freeform 25">
                <a:extLst>
                  <a:ext uri="{FF2B5EF4-FFF2-40B4-BE49-F238E27FC236}">
                    <a16:creationId xmlns:a16="http://schemas.microsoft.com/office/drawing/2014/main" xmlns="" id="{020C2548-323C-4297-9234-3BC1AF3B0F5E}"/>
                  </a:ext>
                </a:extLst>
              </p:cNvPr>
              <p:cNvSpPr>
                <a:spLocks/>
              </p:cNvSpPr>
              <p:nvPr/>
            </p:nvSpPr>
            <p:spPr bwMode="auto">
              <a:xfrm>
                <a:off x="1720" y="4257"/>
                <a:ext cx="4" cy="8"/>
              </a:xfrm>
              <a:custGeom>
                <a:avLst/>
                <a:gdLst>
                  <a:gd name="T0" fmla="*/ 4 w 16"/>
                  <a:gd name="T1" fmla="*/ 8 h 32"/>
                  <a:gd name="T2" fmla="*/ 3 w 16"/>
                  <a:gd name="T3" fmla="*/ 8 h 32"/>
                  <a:gd name="T4" fmla="*/ 2 w 16"/>
                  <a:gd name="T5" fmla="*/ 9 h 32"/>
                  <a:gd name="T6" fmla="*/ 1 w 16"/>
                  <a:gd name="T7" fmla="*/ 12 h 32"/>
                  <a:gd name="T8" fmla="*/ 0 w 16"/>
                  <a:gd name="T9" fmla="*/ 15 h 32"/>
                  <a:gd name="T10" fmla="*/ 1 w 16"/>
                  <a:gd name="T11" fmla="*/ 21 h 32"/>
                  <a:gd name="T12" fmla="*/ 4 w 16"/>
                  <a:gd name="T13" fmla="*/ 26 h 32"/>
                  <a:gd name="T14" fmla="*/ 6 w 16"/>
                  <a:gd name="T15" fmla="*/ 28 h 32"/>
                  <a:gd name="T16" fmla="*/ 8 w 16"/>
                  <a:gd name="T17" fmla="*/ 31 h 32"/>
                  <a:gd name="T18" fmla="*/ 11 w 16"/>
                  <a:gd name="T19" fmla="*/ 32 h 32"/>
                  <a:gd name="T20" fmla="*/ 14 w 16"/>
                  <a:gd name="T21" fmla="*/ 32 h 32"/>
                  <a:gd name="T22" fmla="*/ 15 w 16"/>
                  <a:gd name="T23" fmla="*/ 31 h 32"/>
                  <a:gd name="T24" fmla="*/ 16 w 16"/>
                  <a:gd name="T25" fmla="*/ 30 h 32"/>
                  <a:gd name="T26" fmla="*/ 13 w 16"/>
                  <a:gd name="T27" fmla="*/ 23 h 32"/>
                  <a:gd name="T28" fmla="*/ 9 w 16"/>
                  <a:gd name="T29" fmla="*/ 17 h 32"/>
                  <a:gd name="T30" fmla="*/ 10 w 16"/>
                  <a:gd name="T31" fmla="*/ 12 h 32"/>
                  <a:gd name="T32" fmla="*/ 13 w 16"/>
                  <a:gd name="T33" fmla="*/ 9 h 32"/>
                  <a:gd name="T34" fmla="*/ 13 w 16"/>
                  <a:gd name="T35" fmla="*/ 5 h 32"/>
                  <a:gd name="T36" fmla="*/ 13 w 16"/>
                  <a:gd name="T37" fmla="*/ 1 h 32"/>
                  <a:gd name="T38" fmla="*/ 13 w 16"/>
                  <a:gd name="T39" fmla="*/ 0 h 32"/>
                  <a:gd name="T40" fmla="*/ 11 w 16"/>
                  <a:gd name="T41" fmla="*/ 0 h 32"/>
                  <a:gd name="T42" fmla="*/ 8 w 16"/>
                  <a:gd name="T43" fmla="*/ 3 h 32"/>
                  <a:gd name="T44" fmla="*/ 4 w 16"/>
                  <a:gd name="T45"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32">
                    <a:moveTo>
                      <a:pt x="4" y="8"/>
                    </a:moveTo>
                    <a:lnTo>
                      <a:pt x="3" y="8"/>
                    </a:lnTo>
                    <a:lnTo>
                      <a:pt x="2" y="9"/>
                    </a:lnTo>
                    <a:lnTo>
                      <a:pt x="1" y="12"/>
                    </a:lnTo>
                    <a:lnTo>
                      <a:pt x="0" y="15"/>
                    </a:lnTo>
                    <a:lnTo>
                      <a:pt x="1" y="21"/>
                    </a:lnTo>
                    <a:lnTo>
                      <a:pt x="4" y="26"/>
                    </a:lnTo>
                    <a:lnTo>
                      <a:pt x="6" y="28"/>
                    </a:lnTo>
                    <a:lnTo>
                      <a:pt x="8" y="31"/>
                    </a:lnTo>
                    <a:lnTo>
                      <a:pt x="11" y="32"/>
                    </a:lnTo>
                    <a:lnTo>
                      <a:pt x="14" y="32"/>
                    </a:lnTo>
                    <a:lnTo>
                      <a:pt x="15" y="31"/>
                    </a:lnTo>
                    <a:lnTo>
                      <a:pt x="16" y="30"/>
                    </a:lnTo>
                    <a:lnTo>
                      <a:pt x="13" y="23"/>
                    </a:lnTo>
                    <a:lnTo>
                      <a:pt x="9" y="17"/>
                    </a:lnTo>
                    <a:lnTo>
                      <a:pt x="10" y="12"/>
                    </a:lnTo>
                    <a:lnTo>
                      <a:pt x="13" y="9"/>
                    </a:lnTo>
                    <a:lnTo>
                      <a:pt x="13" y="5"/>
                    </a:lnTo>
                    <a:lnTo>
                      <a:pt x="13" y="1"/>
                    </a:lnTo>
                    <a:lnTo>
                      <a:pt x="13" y="0"/>
                    </a:lnTo>
                    <a:lnTo>
                      <a:pt x="11" y="0"/>
                    </a:lnTo>
                    <a:lnTo>
                      <a:pt x="8" y="3"/>
                    </a:lnTo>
                    <a:lnTo>
                      <a:pt x="4" y="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1" name="Freeform 26">
                <a:extLst>
                  <a:ext uri="{FF2B5EF4-FFF2-40B4-BE49-F238E27FC236}">
                    <a16:creationId xmlns:a16="http://schemas.microsoft.com/office/drawing/2014/main" xmlns="" id="{C86D3BF4-3FCA-406F-AD27-FFB4135F1BA5}"/>
                  </a:ext>
                </a:extLst>
              </p:cNvPr>
              <p:cNvSpPr>
                <a:spLocks/>
              </p:cNvSpPr>
              <p:nvPr/>
            </p:nvSpPr>
            <p:spPr bwMode="auto">
              <a:xfrm>
                <a:off x="1758" y="4235"/>
                <a:ext cx="2" cy="3"/>
              </a:xfrm>
              <a:custGeom>
                <a:avLst/>
                <a:gdLst>
                  <a:gd name="T0" fmla="*/ 0 w 6"/>
                  <a:gd name="T1" fmla="*/ 3 h 12"/>
                  <a:gd name="T2" fmla="*/ 0 w 6"/>
                  <a:gd name="T3" fmla="*/ 11 h 12"/>
                  <a:gd name="T4" fmla="*/ 1 w 6"/>
                  <a:gd name="T5" fmla="*/ 11 h 12"/>
                  <a:gd name="T6" fmla="*/ 3 w 6"/>
                  <a:gd name="T7" fmla="*/ 12 h 12"/>
                  <a:gd name="T8" fmla="*/ 4 w 6"/>
                  <a:gd name="T9" fmla="*/ 10 h 12"/>
                  <a:gd name="T10" fmla="*/ 5 w 6"/>
                  <a:gd name="T11" fmla="*/ 6 h 12"/>
                  <a:gd name="T12" fmla="*/ 5 w 6"/>
                  <a:gd name="T13" fmla="*/ 4 h 12"/>
                  <a:gd name="T14" fmla="*/ 6 w 6"/>
                  <a:gd name="T15" fmla="*/ 2 h 12"/>
                  <a:gd name="T16" fmla="*/ 5 w 6"/>
                  <a:gd name="T17" fmla="*/ 1 h 12"/>
                  <a:gd name="T18" fmla="*/ 3 w 6"/>
                  <a:gd name="T19" fmla="*/ 0 h 12"/>
                  <a:gd name="T20" fmla="*/ 1 w 6"/>
                  <a:gd name="T21" fmla="*/ 1 h 12"/>
                  <a:gd name="T22" fmla="*/ 0 w 6"/>
                  <a:gd name="T23"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12">
                    <a:moveTo>
                      <a:pt x="0" y="3"/>
                    </a:moveTo>
                    <a:lnTo>
                      <a:pt x="0" y="11"/>
                    </a:lnTo>
                    <a:lnTo>
                      <a:pt x="1" y="11"/>
                    </a:lnTo>
                    <a:lnTo>
                      <a:pt x="3" y="12"/>
                    </a:lnTo>
                    <a:lnTo>
                      <a:pt x="4" y="10"/>
                    </a:lnTo>
                    <a:lnTo>
                      <a:pt x="5" y="6"/>
                    </a:lnTo>
                    <a:lnTo>
                      <a:pt x="5" y="4"/>
                    </a:lnTo>
                    <a:lnTo>
                      <a:pt x="6" y="2"/>
                    </a:lnTo>
                    <a:lnTo>
                      <a:pt x="5" y="1"/>
                    </a:lnTo>
                    <a:lnTo>
                      <a:pt x="3" y="0"/>
                    </a:lnTo>
                    <a:lnTo>
                      <a:pt x="1" y="1"/>
                    </a:lnTo>
                    <a:lnTo>
                      <a:pt x="0" y="3"/>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2" name="Freeform 27">
                <a:extLst>
                  <a:ext uri="{FF2B5EF4-FFF2-40B4-BE49-F238E27FC236}">
                    <a16:creationId xmlns:a16="http://schemas.microsoft.com/office/drawing/2014/main" xmlns="" id="{F0157BD3-3487-41BA-9741-5BD74B0C8446}"/>
                  </a:ext>
                </a:extLst>
              </p:cNvPr>
              <p:cNvSpPr>
                <a:spLocks/>
              </p:cNvSpPr>
              <p:nvPr/>
            </p:nvSpPr>
            <p:spPr bwMode="auto">
              <a:xfrm>
                <a:off x="1759" y="4222"/>
                <a:ext cx="2" cy="2"/>
              </a:xfrm>
              <a:custGeom>
                <a:avLst/>
                <a:gdLst>
                  <a:gd name="T0" fmla="*/ 4 w 9"/>
                  <a:gd name="T1" fmla="*/ 1 h 11"/>
                  <a:gd name="T2" fmla="*/ 3 w 9"/>
                  <a:gd name="T3" fmla="*/ 1 h 11"/>
                  <a:gd name="T4" fmla="*/ 2 w 9"/>
                  <a:gd name="T5" fmla="*/ 0 h 11"/>
                  <a:gd name="T6" fmla="*/ 0 w 9"/>
                  <a:gd name="T7" fmla="*/ 1 h 11"/>
                  <a:gd name="T8" fmla="*/ 1 w 9"/>
                  <a:gd name="T9" fmla="*/ 4 h 11"/>
                  <a:gd name="T10" fmla="*/ 2 w 9"/>
                  <a:gd name="T11" fmla="*/ 7 h 11"/>
                  <a:gd name="T12" fmla="*/ 5 w 9"/>
                  <a:gd name="T13" fmla="*/ 10 h 11"/>
                  <a:gd name="T14" fmla="*/ 8 w 9"/>
                  <a:gd name="T15" fmla="*/ 11 h 11"/>
                  <a:gd name="T16" fmla="*/ 9 w 9"/>
                  <a:gd name="T17" fmla="*/ 10 h 11"/>
                  <a:gd name="T18" fmla="*/ 9 w 9"/>
                  <a:gd name="T19" fmla="*/ 7 h 11"/>
                  <a:gd name="T20" fmla="*/ 9 w 9"/>
                  <a:gd name="T21" fmla="*/ 5 h 11"/>
                  <a:gd name="T22" fmla="*/ 8 w 9"/>
                  <a:gd name="T23" fmla="*/ 3 h 11"/>
                  <a:gd name="T24" fmla="*/ 7 w 9"/>
                  <a:gd name="T25" fmla="*/ 2 h 11"/>
                  <a:gd name="T26" fmla="*/ 4 w 9"/>
                  <a:gd name="T2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1">
                    <a:moveTo>
                      <a:pt x="4" y="1"/>
                    </a:moveTo>
                    <a:lnTo>
                      <a:pt x="3" y="1"/>
                    </a:lnTo>
                    <a:lnTo>
                      <a:pt x="2" y="0"/>
                    </a:lnTo>
                    <a:lnTo>
                      <a:pt x="0" y="1"/>
                    </a:lnTo>
                    <a:lnTo>
                      <a:pt x="1" y="4"/>
                    </a:lnTo>
                    <a:lnTo>
                      <a:pt x="2" y="7"/>
                    </a:lnTo>
                    <a:lnTo>
                      <a:pt x="5" y="10"/>
                    </a:lnTo>
                    <a:lnTo>
                      <a:pt x="8" y="11"/>
                    </a:lnTo>
                    <a:lnTo>
                      <a:pt x="9" y="10"/>
                    </a:lnTo>
                    <a:lnTo>
                      <a:pt x="9" y="7"/>
                    </a:lnTo>
                    <a:lnTo>
                      <a:pt x="9" y="5"/>
                    </a:lnTo>
                    <a:lnTo>
                      <a:pt x="8" y="3"/>
                    </a:lnTo>
                    <a:lnTo>
                      <a:pt x="7" y="2"/>
                    </a:lnTo>
                    <a:lnTo>
                      <a:pt x="4" y="1"/>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3" name="Freeform 28">
                <a:extLst>
                  <a:ext uri="{FF2B5EF4-FFF2-40B4-BE49-F238E27FC236}">
                    <a16:creationId xmlns:a16="http://schemas.microsoft.com/office/drawing/2014/main" xmlns="" id="{B33CAB0A-D799-4BEB-A17F-AB6BF44C6223}"/>
                  </a:ext>
                </a:extLst>
              </p:cNvPr>
              <p:cNvSpPr>
                <a:spLocks/>
              </p:cNvSpPr>
              <p:nvPr/>
            </p:nvSpPr>
            <p:spPr bwMode="auto">
              <a:xfrm>
                <a:off x="1796" y="4177"/>
                <a:ext cx="2" cy="3"/>
              </a:xfrm>
              <a:custGeom>
                <a:avLst/>
                <a:gdLst>
                  <a:gd name="T0" fmla="*/ 0 w 9"/>
                  <a:gd name="T1" fmla="*/ 6 h 9"/>
                  <a:gd name="T2" fmla="*/ 0 w 9"/>
                  <a:gd name="T3" fmla="*/ 7 h 9"/>
                  <a:gd name="T4" fmla="*/ 0 w 9"/>
                  <a:gd name="T5" fmla="*/ 9 h 9"/>
                  <a:gd name="T6" fmla="*/ 3 w 9"/>
                  <a:gd name="T7" fmla="*/ 8 h 9"/>
                  <a:gd name="T8" fmla="*/ 6 w 9"/>
                  <a:gd name="T9" fmla="*/ 7 h 9"/>
                  <a:gd name="T10" fmla="*/ 8 w 9"/>
                  <a:gd name="T11" fmla="*/ 5 h 9"/>
                  <a:gd name="T12" fmla="*/ 9 w 9"/>
                  <a:gd name="T13" fmla="*/ 3 h 9"/>
                  <a:gd name="T14" fmla="*/ 9 w 9"/>
                  <a:gd name="T15" fmla="*/ 1 h 9"/>
                  <a:gd name="T16" fmla="*/ 7 w 9"/>
                  <a:gd name="T17" fmla="*/ 0 h 9"/>
                  <a:gd name="T18" fmla="*/ 6 w 9"/>
                  <a:gd name="T19" fmla="*/ 0 h 9"/>
                  <a:gd name="T20" fmla="*/ 3 w 9"/>
                  <a:gd name="T21" fmla="*/ 1 h 9"/>
                  <a:gd name="T22" fmla="*/ 2 w 9"/>
                  <a:gd name="T23" fmla="*/ 2 h 9"/>
                  <a:gd name="T24" fmla="*/ 1 w 9"/>
                  <a:gd name="T25" fmla="*/ 4 h 9"/>
                  <a:gd name="T26" fmla="*/ 0 w 9"/>
                  <a:gd name="T27" fmla="*/ 5 h 9"/>
                  <a:gd name="T28" fmla="*/ 0 w 9"/>
                  <a:gd name="T29"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9">
                    <a:moveTo>
                      <a:pt x="0" y="6"/>
                    </a:moveTo>
                    <a:lnTo>
                      <a:pt x="0" y="7"/>
                    </a:lnTo>
                    <a:lnTo>
                      <a:pt x="0" y="9"/>
                    </a:lnTo>
                    <a:lnTo>
                      <a:pt x="3" y="8"/>
                    </a:lnTo>
                    <a:lnTo>
                      <a:pt x="6" y="7"/>
                    </a:lnTo>
                    <a:lnTo>
                      <a:pt x="8" y="5"/>
                    </a:lnTo>
                    <a:lnTo>
                      <a:pt x="9" y="3"/>
                    </a:lnTo>
                    <a:lnTo>
                      <a:pt x="9" y="1"/>
                    </a:lnTo>
                    <a:lnTo>
                      <a:pt x="7" y="0"/>
                    </a:lnTo>
                    <a:lnTo>
                      <a:pt x="6" y="0"/>
                    </a:lnTo>
                    <a:lnTo>
                      <a:pt x="3" y="1"/>
                    </a:lnTo>
                    <a:lnTo>
                      <a:pt x="2" y="2"/>
                    </a:lnTo>
                    <a:lnTo>
                      <a:pt x="1" y="4"/>
                    </a:lnTo>
                    <a:lnTo>
                      <a:pt x="0" y="5"/>
                    </a:lnTo>
                    <a:lnTo>
                      <a:pt x="0" y="6"/>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4" name="Freeform 29">
                <a:extLst>
                  <a:ext uri="{FF2B5EF4-FFF2-40B4-BE49-F238E27FC236}">
                    <a16:creationId xmlns:a16="http://schemas.microsoft.com/office/drawing/2014/main" xmlns="" id="{A727621C-4FAC-424D-B5A3-5A46B756C394}"/>
                  </a:ext>
                </a:extLst>
              </p:cNvPr>
              <p:cNvSpPr>
                <a:spLocks/>
              </p:cNvSpPr>
              <p:nvPr/>
            </p:nvSpPr>
            <p:spPr bwMode="auto">
              <a:xfrm>
                <a:off x="1798" y="4185"/>
                <a:ext cx="3" cy="3"/>
              </a:xfrm>
              <a:custGeom>
                <a:avLst/>
                <a:gdLst>
                  <a:gd name="T0" fmla="*/ 4 w 10"/>
                  <a:gd name="T1" fmla="*/ 0 h 10"/>
                  <a:gd name="T2" fmla="*/ 2 w 10"/>
                  <a:gd name="T3" fmla="*/ 0 h 10"/>
                  <a:gd name="T4" fmla="*/ 1 w 10"/>
                  <a:gd name="T5" fmla="*/ 2 h 10"/>
                  <a:gd name="T6" fmla="*/ 1 w 10"/>
                  <a:gd name="T7" fmla="*/ 4 h 10"/>
                  <a:gd name="T8" fmla="*/ 0 w 10"/>
                  <a:gd name="T9" fmla="*/ 7 h 10"/>
                  <a:gd name="T10" fmla="*/ 1 w 10"/>
                  <a:gd name="T11" fmla="*/ 9 h 10"/>
                  <a:gd name="T12" fmla="*/ 4 w 10"/>
                  <a:gd name="T13" fmla="*/ 10 h 10"/>
                  <a:gd name="T14" fmla="*/ 6 w 10"/>
                  <a:gd name="T15" fmla="*/ 9 h 10"/>
                  <a:gd name="T16" fmla="*/ 7 w 10"/>
                  <a:gd name="T17" fmla="*/ 7 h 10"/>
                  <a:gd name="T18" fmla="*/ 10 w 10"/>
                  <a:gd name="T19" fmla="*/ 4 h 10"/>
                  <a:gd name="T20" fmla="*/ 10 w 10"/>
                  <a:gd name="T21" fmla="*/ 2 h 10"/>
                  <a:gd name="T22" fmla="*/ 7 w 10"/>
                  <a:gd name="T23" fmla="*/ 0 h 10"/>
                  <a:gd name="T24" fmla="*/ 4 w 10"/>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0">
                    <a:moveTo>
                      <a:pt x="4" y="0"/>
                    </a:moveTo>
                    <a:lnTo>
                      <a:pt x="2" y="0"/>
                    </a:lnTo>
                    <a:lnTo>
                      <a:pt x="1" y="2"/>
                    </a:lnTo>
                    <a:lnTo>
                      <a:pt x="1" y="4"/>
                    </a:lnTo>
                    <a:lnTo>
                      <a:pt x="0" y="7"/>
                    </a:lnTo>
                    <a:lnTo>
                      <a:pt x="1" y="9"/>
                    </a:lnTo>
                    <a:lnTo>
                      <a:pt x="4" y="10"/>
                    </a:lnTo>
                    <a:lnTo>
                      <a:pt x="6" y="9"/>
                    </a:lnTo>
                    <a:lnTo>
                      <a:pt x="7" y="7"/>
                    </a:lnTo>
                    <a:lnTo>
                      <a:pt x="10" y="4"/>
                    </a:lnTo>
                    <a:lnTo>
                      <a:pt x="10" y="2"/>
                    </a:lnTo>
                    <a:lnTo>
                      <a:pt x="7" y="0"/>
                    </a:lnTo>
                    <a:lnTo>
                      <a:pt x="4" y="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5" name="Freeform 30">
                <a:extLst>
                  <a:ext uri="{FF2B5EF4-FFF2-40B4-BE49-F238E27FC236}">
                    <a16:creationId xmlns:a16="http://schemas.microsoft.com/office/drawing/2014/main" xmlns="" id="{FE66AD49-86AE-4B53-B8A2-8C4C4E77D676}"/>
                  </a:ext>
                </a:extLst>
              </p:cNvPr>
              <p:cNvSpPr>
                <a:spLocks/>
              </p:cNvSpPr>
              <p:nvPr/>
            </p:nvSpPr>
            <p:spPr bwMode="auto">
              <a:xfrm>
                <a:off x="1796" y="4193"/>
                <a:ext cx="1" cy="2"/>
              </a:xfrm>
              <a:custGeom>
                <a:avLst/>
                <a:gdLst>
                  <a:gd name="T0" fmla="*/ 3 w 5"/>
                  <a:gd name="T1" fmla="*/ 0 h 8"/>
                  <a:gd name="T2" fmla="*/ 1 w 5"/>
                  <a:gd name="T3" fmla="*/ 3 h 8"/>
                  <a:gd name="T4" fmla="*/ 0 w 5"/>
                  <a:gd name="T5" fmla="*/ 7 h 8"/>
                  <a:gd name="T6" fmla="*/ 2 w 5"/>
                  <a:gd name="T7" fmla="*/ 8 h 8"/>
                  <a:gd name="T8" fmla="*/ 5 w 5"/>
                  <a:gd name="T9" fmla="*/ 5 h 8"/>
                  <a:gd name="T10" fmla="*/ 3 w 5"/>
                  <a:gd name="T11" fmla="*/ 0 h 8"/>
                </a:gdLst>
                <a:ahLst/>
                <a:cxnLst>
                  <a:cxn ang="0">
                    <a:pos x="T0" y="T1"/>
                  </a:cxn>
                  <a:cxn ang="0">
                    <a:pos x="T2" y="T3"/>
                  </a:cxn>
                  <a:cxn ang="0">
                    <a:pos x="T4" y="T5"/>
                  </a:cxn>
                  <a:cxn ang="0">
                    <a:pos x="T6" y="T7"/>
                  </a:cxn>
                  <a:cxn ang="0">
                    <a:pos x="T8" y="T9"/>
                  </a:cxn>
                  <a:cxn ang="0">
                    <a:pos x="T10" y="T11"/>
                  </a:cxn>
                </a:cxnLst>
                <a:rect l="0" t="0" r="r" b="b"/>
                <a:pathLst>
                  <a:path w="5" h="8">
                    <a:moveTo>
                      <a:pt x="3" y="0"/>
                    </a:moveTo>
                    <a:lnTo>
                      <a:pt x="1" y="3"/>
                    </a:lnTo>
                    <a:lnTo>
                      <a:pt x="0" y="7"/>
                    </a:lnTo>
                    <a:lnTo>
                      <a:pt x="2" y="8"/>
                    </a:lnTo>
                    <a:lnTo>
                      <a:pt x="5" y="5"/>
                    </a:lnTo>
                    <a:lnTo>
                      <a:pt x="3" y="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 name="Freeform 31">
                <a:extLst>
                  <a:ext uri="{FF2B5EF4-FFF2-40B4-BE49-F238E27FC236}">
                    <a16:creationId xmlns:a16="http://schemas.microsoft.com/office/drawing/2014/main" xmlns="" id="{75B2EB00-274F-4813-86B7-5A761A1875F2}"/>
                  </a:ext>
                </a:extLst>
              </p:cNvPr>
              <p:cNvSpPr>
                <a:spLocks/>
              </p:cNvSpPr>
              <p:nvPr/>
            </p:nvSpPr>
            <p:spPr bwMode="auto">
              <a:xfrm>
                <a:off x="1793" y="4200"/>
                <a:ext cx="1" cy="2"/>
              </a:xfrm>
              <a:custGeom>
                <a:avLst/>
                <a:gdLst>
                  <a:gd name="T0" fmla="*/ 4 w 4"/>
                  <a:gd name="T1" fmla="*/ 0 h 8"/>
                  <a:gd name="T2" fmla="*/ 1 w 4"/>
                  <a:gd name="T3" fmla="*/ 3 h 8"/>
                  <a:gd name="T4" fmla="*/ 0 w 4"/>
                  <a:gd name="T5" fmla="*/ 7 h 8"/>
                  <a:gd name="T6" fmla="*/ 1 w 4"/>
                  <a:gd name="T7" fmla="*/ 7 h 8"/>
                  <a:gd name="T8" fmla="*/ 2 w 4"/>
                  <a:gd name="T9" fmla="*/ 8 h 8"/>
                  <a:gd name="T10" fmla="*/ 4 w 4"/>
                  <a:gd name="T11" fmla="*/ 7 h 8"/>
                  <a:gd name="T12" fmla="*/ 4 w 4"/>
                  <a:gd name="T13" fmla="*/ 5 h 8"/>
                  <a:gd name="T14" fmla="*/ 4 w 4"/>
                  <a:gd name="T15" fmla="*/ 3 h 8"/>
                  <a:gd name="T16" fmla="*/ 4 w 4"/>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8">
                    <a:moveTo>
                      <a:pt x="4" y="0"/>
                    </a:moveTo>
                    <a:lnTo>
                      <a:pt x="1" y="3"/>
                    </a:lnTo>
                    <a:lnTo>
                      <a:pt x="0" y="7"/>
                    </a:lnTo>
                    <a:lnTo>
                      <a:pt x="1" y="7"/>
                    </a:lnTo>
                    <a:lnTo>
                      <a:pt x="2" y="8"/>
                    </a:lnTo>
                    <a:lnTo>
                      <a:pt x="4" y="7"/>
                    </a:lnTo>
                    <a:lnTo>
                      <a:pt x="4" y="5"/>
                    </a:lnTo>
                    <a:lnTo>
                      <a:pt x="4" y="3"/>
                    </a:lnTo>
                    <a:lnTo>
                      <a:pt x="4" y="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7" name="Freeform 32">
                <a:extLst>
                  <a:ext uri="{FF2B5EF4-FFF2-40B4-BE49-F238E27FC236}">
                    <a16:creationId xmlns:a16="http://schemas.microsoft.com/office/drawing/2014/main" xmlns="" id="{19CD8AA0-6117-413A-8155-815804D7D955}"/>
                  </a:ext>
                </a:extLst>
              </p:cNvPr>
              <p:cNvSpPr>
                <a:spLocks/>
              </p:cNvSpPr>
              <p:nvPr/>
            </p:nvSpPr>
            <p:spPr bwMode="auto">
              <a:xfrm>
                <a:off x="1785" y="4207"/>
                <a:ext cx="2" cy="3"/>
              </a:xfrm>
              <a:custGeom>
                <a:avLst/>
                <a:gdLst>
                  <a:gd name="T0" fmla="*/ 4 w 5"/>
                  <a:gd name="T1" fmla="*/ 0 h 10"/>
                  <a:gd name="T2" fmla="*/ 1 w 5"/>
                  <a:gd name="T3" fmla="*/ 3 h 10"/>
                  <a:gd name="T4" fmla="*/ 0 w 5"/>
                  <a:gd name="T5" fmla="*/ 7 h 10"/>
                  <a:gd name="T6" fmla="*/ 0 w 5"/>
                  <a:gd name="T7" fmla="*/ 9 h 10"/>
                  <a:gd name="T8" fmla="*/ 3 w 5"/>
                  <a:gd name="T9" fmla="*/ 10 h 10"/>
                  <a:gd name="T10" fmla="*/ 4 w 5"/>
                  <a:gd name="T11" fmla="*/ 9 h 10"/>
                  <a:gd name="T12" fmla="*/ 5 w 5"/>
                  <a:gd name="T13" fmla="*/ 9 h 10"/>
                  <a:gd name="T14" fmla="*/ 5 w 5"/>
                  <a:gd name="T15" fmla="*/ 5 h 10"/>
                  <a:gd name="T16" fmla="*/ 4 w 5"/>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0">
                    <a:moveTo>
                      <a:pt x="4" y="0"/>
                    </a:moveTo>
                    <a:lnTo>
                      <a:pt x="1" y="3"/>
                    </a:lnTo>
                    <a:lnTo>
                      <a:pt x="0" y="7"/>
                    </a:lnTo>
                    <a:lnTo>
                      <a:pt x="0" y="9"/>
                    </a:lnTo>
                    <a:lnTo>
                      <a:pt x="3" y="10"/>
                    </a:lnTo>
                    <a:lnTo>
                      <a:pt x="4" y="9"/>
                    </a:lnTo>
                    <a:lnTo>
                      <a:pt x="5" y="9"/>
                    </a:lnTo>
                    <a:lnTo>
                      <a:pt x="5" y="5"/>
                    </a:lnTo>
                    <a:lnTo>
                      <a:pt x="4" y="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8" name="Freeform 33">
                <a:extLst>
                  <a:ext uri="{FF2B5EF4-FFF2-40B4-BE49-F238E27FC236}">
                    <a16:creationId xmlns:a16="http://schemas.microsoft.com/office/drawing/2014/main" xmlns="" id="{B67EAC64-18D2-4EA7-BA26-72E5EB5DE4EA}"/>
                  </a:ext>
                </a:extLst>
              </p:cNvPr>
              <p:cNvSpPr>
                <a:spLocks/>
              </p:cNvSpPr>
              <p:nvPr/>
            </p:nvSpPr>
            <p:spPr bwMode="auto">
              <a:xfrm>
                <a:off x="1780" y="4217"/>
                <a:ext cx="1" cy="2"/>
              </a:xfrm>
              <a:custGeom>
                <a:avLst/>
                <a:gdLst>
                  <a:gd name="T0" fmla="*/ 5 w 5"/>
                  <a:gd name="T1" fmla="*/ 0 h 10"/>
                  <a:gd name="T2" fmla="*/ 4 w 5"/>
                  <a:gd name="T3" fmla="*/ 0 h 10"/>
                  <a:gd name="T4" fmla="*/ 3 w 5"/>
                  <a:gd name="T5" fmla="*/ 2 h 10"/>
                  <a:gd name="T6" fmla="*/ 0 w 5"/>
                  <a:gd name="T7" fmla="*/ 5 h 10"/>
                  <a:gd name="T8" fmla="*/ 0 w 5"/>
                  <a:gd name="T9" fmla="*/ 9 h 10"/>
                  <a:gd name="T10" fmla="*/ 3 w 5"/>
                  <a:gd name="T11" fmla="*/ 10 h 10"/>
                  <a:gd name="T12" fmla="*/ 5 w 5"/>
                  <a:gd name="T13" fmla="*/ 8 h 10"/>
                  <a:gd name="T14" fmla="*/ 5 w 5"/>
                  <a:gd name="T15" fmla="*/ 6 h 10"/>
                  <a:gd name="T16" fmla="*/ 5 w 5"/>
                  <a:gd name="T17" fmla="*/ 4 h 10"/>
                  <a:gd name="T18" fmla="*/ 5 w 5"/>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10">
                    <a:moveTo>
                      <a:pt x="5" y="0"/>
                    </a:moveTo>
                    <a:lnTo>
                      <a:pt x="4" y="0"/>
                    </a:lnTo>
                    <a:lnTo>
                      <a:pt x="3" y="2"/>
                    </a:lnTo>
                    <a:lnTo>
                      <a:pt x="0" y="5"/>
                    </a:lnTo>
                    <a:lnTo>
                      <a:pt x="0" y="9"/>
                    </a:lnTo>
                    <a:lnTo>
                      <a:pt x="3" y="10"/>
                    </a:lnTo>
                    <a:lnTo>
                      <a:pt x="5" y="8"/>
                    </a:lnTo>
                    <a:lnTo>
                      <a:pt x="5" y="6"/>
                    </a:lnTo>
                    <a:lnTo>
                      <a:pt x="5" y="4"/>
                    </a:lnTo>
                    <a:lnTo>
                      <a:pt x="5" y="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9" name="Freeform 34">
                <a:extLst>
                  <a:ext uri="{FF2B5EF4-FFF2-40B4-BE49-F238E27FC236}">
                    <a16:creationId xmlns:a16="http://schemas.microsoft.com/office/drawing/2014/main" xmlns="" id="{EA9BA51F-73BE-4282-96A4-4A5C022ABC8F}"/>
                  </a:ext>
                </a:extLst>
              </p:cNvPr>
              <p:cNvSpPr>
                <a:spLocks/>
              </p:cNvSpPr>
              <p:nvPr/>
            </p:nvSpPr>
            <p:spPr bwMode="auto">
              <a:xfrm>
                <a:off x="1628" y="3590"/>
                <a:ext cx="9" cy="5"/>
              </a:xfrm>
              <a:custGeom>
                <a:avLst/>
                <a:gdLst>
                  <a:gd name="T0" fmla="*/ 15 w 34"/>
                  <a:gd name="T1" fmla="*/ 3 h 20"/>
                  <a:gd name="T2" fmla="*/ 4 w 34"/>
                  <a:gd name="T3" fmla="*/ 0 h 20"/>
                  <a:gd name="T4" fmla="*/ 2 w 34"/>
                  <a:gd name="T5" fmla="*/ 0 h 20"/>
                  <a:gd name="T6" fmla="*/ 0 w 34"/>
                  <a:gd name="T7" fmla="*/ 5 h 20"/>
                  <a:gd name="T8" fmla="*/ 2 w 34"/>
                  <a:gd name="T9" fmla="*/ 8 h 20"/>
                  <a:gd name="T10" fmla="*/ 3 w 34"/>
                  <a:gd name="T11" fmla="*/ 10 h 20"/>
                  <a:gd name="T12" fmla="*/ 5 w 34"/>
                  <a:gd name="T13" fmla="*/ 13 h 20"/>
                  <a:gd name="T14" fmla="*/ 8 w 34"/>
                  <a:gd name="T15" fmla="*/ 14 h 20"/>
                  <a:gd name="T16" fmla="*/ 13 w 34"/>
                  <a:gd name="T17" fmla="*/ 13 h 20"/>
                  <a:gd name="T18" fmla="*/ 19 w 34"/>
                  <a:gd name="T19" fmla="*/ 15 h 20"/>
                  <a:gd name="T20" fmla="*/ 24 w 34"/>
                  <a:gd name="T21" fmla="*/ 17 h 20"/>
                  <a:gd name="T22" fmla="*/ 26 w 34"/>
                  <a:gd name="T23" fmla="*/ 19 h 20"/>
                  <a:gd name="T24" fmla="*/ 30 w 34"/>
                  <a:gd name="T25" fmla="*/ 20 h 20"/>
                  <a:gd name="T26" fmla="*/ 32 w 34"/>
                  <a:gd name="T27" fmla="*/ 19 h 20"/>
                  <a:gd name="T28" fmla="*/ 34 w 34"/>
                  <a:gd name="T29" fmla="*/ 17 h 20"/>
                  <a:gd name="T30" fmla="*/ 30 w 34"/>
                  <a:gd name="T31" fmla="*/ 13 h 20"/>
                  <a:gd name="T32" fmla="*/ 25 w 34"/>
                  <a:gd name="T33" fmla="*/ 8 h 20"/>
                  <a:gd name="T34" fmla="*/ 20 w 34"/>
                  <a:gd name="T35" fmla="*/ 6 h 20"/>
                  <a:gd name="T36" fmla="*/ 15 w 34"/>
                  <a:gd name="T37"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20">
                    <a:moveTo>
                      <a:pt x="15" y="3"/>
                    </a:moveTo>
                    <a:lnTo>
                      <a:pt x="4" y="0"/>
                    </a:lnTo>
                    <a:lnTo>
                      <a:pt x="2" y="0"/>
                    </a:lnTo>
                    <a:lnTo>
                      <a:pt x="0" y="5"/>
                    </a:lnTo>
                    <a:lnTo>
                      <a:pt x="2" y="8"/>
                    </a:lnTo>
                    <a:lnTo>
                      <a:pt x="3" y="10"/>
                    </a:lnTo>
                    <a:lnTo>
                      <a:pt x="5" y="13"/>
                    </a:lnTo>
                    <a:lnTo>
                      <a:pt x="8" y="14"/>
                    </a:lnTo>
                    <a:lnTo>
                      <a:pt x="13" y="13"/>
                    </a:lnTo>
                    <a:lnTo>
                      <a:pt x="19" y="15"/>
                    </a:lnTo>
                    <a:lnTo>
                      <a:pt x="24" y="17"/>
                    </a:lnTo>
                    <a:lnTo>
                      <a:pt x="26" y="19"/>
                    </a:lnTo>
                    <a:lnTo>
                      <a:pt x="30" y="20"/>
                    </a:lnTo>
                    <a:lnTo>
                      <a:pt x="32" y="19"/>
                    </a:lnTo>
                    <a:lnTo>
                      <a:pt x="34" y="17"/>
                    </a:lnTo>
                    <a:lnTo>
                      <a:pt x="30" y="13"/>
                    </a:lnTo>
                    <a:lnTo>
                      <a:pt x="25" y="8"/>
                    </a:lnTo>
                    <a:lnTo>
                      <a:pt x="20" y="6"/>
                    </a:lnTo>
                    <a:lnTo>
                      <a:pt x="15" y="3"/>
                    </a:lnTo>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0" name="Freeform 35">
                <a:extLst>
                  <a:ext uri="{FF2B5EF4-FFF2-40B4-BE49-F238E27FC236}">
                    <a16:creationId xmlns:a16="http://schemas.microsoft.com/office/drawing/2014/main" xmlns="" id="{F089CBA3-BC5A-4364-9632-D4C420380015}"/>
                  </a:ext>
                </a:extLst>
              </p:cNvPr>
              <p:cNvSpPr>
                <a:spLocks/>
              </p:cNvSpPr>
              <p:nvPr/>
            </p:nvSpPr>
            <p:spPr bwMode="auto">
              <a:xfrm>
                <a:off x="1727" y="3742"/>
                <a:ext cx="6" cy="8"/>
              </a:xfrm>
              <a:custGeom>
                <a:avLst/>
                <a:gdLst>
                  <a:gd name="T0" fmla="*/ 22 w 22"/>
                  <a:gd name="T1" fmla="*/ 15 h 32"/>
                  <a:gd name="T2" fmla="*/ 20 w 22"/>
                  <a:gd name="T3" fmla="*/ 11 h 32"/>
                  <a:gd name="T4" fmla="*/ 18 w 22"/>
                  <a:gd name="T5" fmla="*/ 6 h 32"/>
                  <a:gd name="T6" fmla="*/ 15 w 22"/>
                  <a:gd name="T7" fmla="*/ 2 h 32"/>
                  <a:gd name="T8" fmla="*/ 11 w 22"/>
                  <a:gd name="T9" fmla="*/ 0 h 32"/>
                  <a:gd name="T10" fmla="*/ 8 w 22"/>
                  <a:gd name="T11" fmla="*/ 0 h 32"/>
                  <a:gd name="T12" fmla="*/ 5 w 22"/>
                  <a:gd name="T13" fmla="*/ 0 h 32"/>
                  <a:gd name="T14" fmla="*/ 3 w 22"/>
                  <a:gd name="T15" fmla="*/ 4 h 32"/>
                  <a:gd name="T16" fmla="*/ 2 w 22"/>
                  <a:gd name="T17" fmla="*/ 10 h 32"/>
                  <a:gd name="T18" fmla="*/ 1 w 22"/>
                  <a:gd name="T19" fmla="*/ 14 h 32"/>
                  <a:gd name="T20" fmla="*/ 0 w 22"/>
                  <a:gd name="T21" fmla="*/ 20 h 32"/>
                  <a:gd name="T22" fmla="*/ 1 w 22"/>
                  <a:gd name="T23" fmla="*/ 26 h 32"/>
                  <a:gd name="T24" fmla="*/ 2 w 22"/>
                  <a:gd name="T25" fmla="*/ 31 h 32"/>
                  <a:gd name="T26" fmla="*/ 12 w 22"/>
                  <a:gd name="T27" fmla="*/ 31 h 32"/>
                  <a:gd name="T28" fmla="*/ 20 w 22"/>
                  <a:gd name="T29" fmla="*/ 32 h 32"/>
                  <a:gd name="T30" fmla="*/ 20 w 22"/>
                  <a:gd name="T31" fmla="*/ 20 h 32"/>
                  <a:gd name="T32" fmla="*/ 21 w 22"/>
                  <a:gd name="T33"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2">
                    <a:moveTo>
                      <a:pt x="22" y="15"/>
                    </a:moveTo>
                    <a:lnTo>
                      <a:pt x="20" y="11"/>
                    </a:lnTo>
                    <a:lnTo>
                      <a:pt x="18" y="6"/>
                    </a:lnTo>
                    <a:lnTo>
                      <a:pt x="15" y="2"/>
                    </a:lnTo>
                    <a:lnTo>
                      <a:pt x="11" y="0"/>
                    </a:lnTo>
                    <a:lnTo>
                      <a:pt x="8" y="0"/>
                    </a:lnTo>
                    <a:lnTo>
                      <a:pt x="5" y="0"/>
                    </a:lnTo>
                    <a:lnTo>
                      <a:pt x="3" y="4"/>
                    </a:lnTo>
                    <a:lnTo>
                      <a:pt x="2" y="10"/>
                    </a:lnTo>
                    <a:lnTo>
                      <a:pt x="1" y="14"/>
                    </a:lnTo>
                    <a:lnTo>
                      <a:pt x="0" y="20"/>
                    </a:lnTo>
                    <a:lnTo>
                      <a:pt x="1" y="26"/>
                    </a:lnTo>
                    <a:lnTo>
                      <a:pt x="2" y="31"/>
                    </a:lnTo>
                    <a:lnTo>
                      <a:pt x="12" y="31"/>
                    </a:lnTo>
                    <a:lnTo>
                      <a:pt x="20" y="32"/>
                    </a:lnTo>
                    <a:lnTo>
                      <a:pt x="20" y="20"/>
                    </a:lnTo>
                    <a:lnTo>
                      <a:pt x="21" y="8"/>
                    </a:lnTo>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1" name="Freeform 36">
                <a:extLst>
                  <a:ext uri="{FF2B5EF4-FFF2-40B4-BE49-F238E27FC236}">
                    <a16:creationId xmlns:a16="http://schemas.microsoft.com/office/drawing/2014/main" xmlns="" id="{AB939309-582E-4021-8D31-B09F002C4E9F}"/>
                  </a:ext>
                </a:extLst>
              </p:cNvPr>
              <p:cNvSpPr>
                <a:spLocks/>
              </p:cNvSpPr>
              <p:nvPr/>
            </p:nvSpPr>
            <p:spPr bwMode="auto">
              <a:xfrm>
                <a:off x="1449" y="2198"/>
                <a:ext cx="14" cy="17"/>
              </a:xfrm>
              <a:custGeom>
                <a:avLst/>
                <a:gdLst>
                  <a:gd name="T0" fmla="*/ 56 w 56"/>
                  <a:gd name="T1" fmla="*/ 32 h 69"/>
                  <a:gd name="T2" fmla="*/ 52 w 56"/>
                  <a:gd name="T3" fmla="*/ 33 h 69"/>
                  <a:gd name="T4" fmla="*/ 49 w 56"/>
                  <a:gd name="T5" fmla="*/ 33 h 69"/>
                  <a:gd name="T6" fmla="*/ 46 w 56"/>
                  <a:gd name="T7" fmla="*/ 31 h 69"/>
                  <a:gd name="T8" fmla="*/ 42 w 56"/>
                  <a:gd name="T9" fmla="*/ 27 h 69"/>
                  <a:gd name="T10" fmla="*/ 36 w 56"/>
                  <a:gd name="T11" fmla="*/ 19 h 69"/>
                  <a:gd name="T12" fmla="*/ 29 w 56"/>
                  <a:gd name="T13" fmla="*/ 10 h 69"/>
                  <a:gd name="T14" fmla="*/ 25 w 56"/>
                  <a:gd name="T15" fmla="*/ 7 h 69"/>
                  <a:gd name="T16" fmla="*/ 22 w 56"/>
                  <a:gd name="T17" fmla="*/ 4 h 69"/>
                  <a:gd name="T18" fmla="*/ 18 w 56"/>
                  <a:gd name="T19" fmla="*/ 1 h 69"/>
                  <a:gd name="T20" fmla="*/ 12 w 56"/>
                  <a:gd name="T21" fmla="*/ 0 h 69"/>
                  <a:gd name="T22" fmla="*/ 8 w 56"/>
                  <a:gd name="T23" fmla="*/ 0 h 69"/>
                  <a:gd name="T24" fmla="*/ 5 w 56"/>
                  <a:gd name="T25" fmla="*/ 1 h 69"/>
                  <a:gd name="T26" fmla="*/ 2 w 56"/>
                  <a:gd name="T27" fmla="*/ 4 h 69"/>
                  <a:gd name="T28" fmla="*/ 1 w 56"/>
                  <a:gd name="T29" fmla="*/ 6 h 69"/>
                  <a:gd name="T30" fmla="*/ 0 w 56"/>
                  <a:gd name="T31" fmla="*/ 12 h 69"/>
                  <a:gd name="T32" fmla="*/ 0 w 56"/>
                  <a:gd name="T33" fmla="*/ 20 h 69"/>
                  <a:gd name="T34" fmla="*/ 1 w 56"/>
                  <a:gd name="T35" fmla="*/ 32 h 69"/>
                  <a:gd name="T36" fmla="*/ 1 w 56"/>
                  <a:gd name="T37" fmla="*/ 42 h 69"/>
                  <a:gd name="T38" fmla="*/ 1 w 56"/>
                  <a:gd name="T39" fmla="*/ 50 h 69"/>
                  <a:gd name="T40" fmla="*/ 1 w 56"/>
                  <a:gd name="T41" fmla="*/ 56 h 69"/>
                  <a:gd name="T42" fmla="*/ 2 w 56"/>
                  <a:gd name="T43" fmla="*/ 60 h 69"/>
                  <a:gd name="T44" fmla="*/ 4 w 56"/>
                  <a:gd name="T45" fmla="*/ 63 h 69"/>
                  <a:gd name="T46" fmla="*/ 7 w 56"/>
                  <a:gd name="T47" fmla="*/ 65 h 69"/>
                  <a:gd name="T48" fmla="*/ 10 w 56"/>
                  <a:gd name="T49" fmla="*/ 67 h 69"/>
                  <a:gd name="T50" fmla="*/ 17 w 56"/>
                  <a:gd name="T51" fmla="*/ 68 h 69"/>
                  <a:gd name="T52" fmla="*/ 22 w 56"/>
                  <a:gd name="T53" fmla="*/ 69 h 69"/>
                  <a:gd name="T54" fmla="*/ 28 w 56"/>
                  <a:gd name="T55" fmla="*/ 69 h 69"/>
                  <a:gd name="T56" fmla="*/ 34 w 56"/>
                  <a:gd name="T57" fmla="*/ 68 h 69"/>
                  <a:gd name="T58" fmla="*/ 45 w 56"/>
                  <a:gd name="T59" fmla="*/ 65 h 69"/>
                  <a:gd name="T60" fmla="*/ 56 w 56"/>
                  <a:gd name="T61" fmla="*/ 60 h 69"/>
                  <a:gd name="T62" fmla="*/ 56 w 56"/>
                  <a:gd name="T63" fmla="*/ 3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6" h="69">
                    <a:moveTo>
                      <a:pt x="56" y="32"/>
                    </a:moveTo>
                    <a:lnTo>
                      <a:pt x="52" y="33"/>
                    </a:lnTo>
                    <a:lnTo>
                      <a:pt x="49" y="33"/>
                    </a:lnTo>
                    <a:lnTo>
                      <a:pt x="46" y="31"/>
                    </a:lnTo>
                    <a:lnTo>
                      <a:pt x="42" y="27"/>
                    </a:lnTo>
                    <a:lnTo>
                      <a:pt x="36" y="19"/>
                    </a:lnTo>
                    <a:lnTo>
                      <a:pt x="29" y="10"/>
                    </a:lnTo>
                    <a:lnTo>
                      <a:pt x="25" y="7"/>
                    </a:lnTo>
                    <a:lnTo>
                      <a:pt x="22" y="4"/>
                    </a:lnTo>
                    <a:lnTo>
                      <a:pt x="18" y="1"/>
                    </a:lnTo>
                    <a:lnTo>
                      <a:pt x="12" y="0"/>
                    </a:lnTo>
                    <a:lnTo>
                      <a:pt x="8" y="0"/>
                    </a:lnTo>
                    <a:lnTo>
                      <a:pt x="5" y="1"/>
                    </a:lnTo>
                    <a:lnTo>
                      <a:pt x="2" y="4"/>
                    </a:lnTo>
                    <a:lnTo>
                      <a:pt x="1" y="6"/>
                    </a:lnTo>
                    <a:lnTo>
                      <a:pt x="0" y="12"/>
                    </a:lnTo>
                    <a:lnTo>
                      <a:pt x="0" y="20"/>
                    </a:lnTo>
                    <a:lnTo>
                      <a:pt x="1" y="32"/>
                    </a:lnTo>
                    <a:lnTo>
                      <a:pt x="1" y="42"/>
                    </a:lnTo>
                    <a:lnTo>
                      <a:pt x="1" y="50"/>
                    </a:lnTo>
                    <a:lnTo>
                      <a:pt x="1" y="56"/>
                    </a:lnTo>
                    <a:lnTo>
                      <a:pt x="2" y="60"/>
                    </a:lnTo>
                    <a:lnTo>
                      <a:pt x="4" y="63"/>
                    </a:lnTo>
                    <a:lnTo>
                      <a:pt x="7" y="65"/>
                    </a:lnTo>
                    <a:lnTo>
                      <a:pt x="10" y="67"/>
                    </a:lnTo>
                    <a:lnTo>
                      <a:pt x="17" y="68"/>
                    </a:lnTo>
                    <a:lnTo>
                      <a:pt x="22" y="69"/>
                    </a:lnTo>
                    <a:lnTo>
                      <a:pt x="28" y="69"/>
                    </a:lnTo>
                    <a:lnTo>
                      <a:pt x="34" y="68"/>
                    </a:lnTo>
                    <a:lnTo>
                      <a:pt x="45" y="65"/>
                    </a:lnTo>
                    <a:lnTo>
                      <a:pt x="56" y="60"/>
                    </a:lnTo>
                    <a:lnTo>
                      <a:pt x="56" y="32"/>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2" name="Freeform 37">
                <a:extLst>
                  <a:ext uri="{FF2B5EF4-FFF2-40B4-BE49-F238E27FC236}">
                    <a16:creationId xmlns:a16="http://schemas.microsoft.com/office/drawing/2014/main" xmlns="" id="{FCDAB8AD-1BFD-4007-B4E7-6AD5FA7B6BB6}"/>
                  </a:ext>
                </a:extLst>
              </p:cNvPr>
              <p:cNvSpPr>
                <a:spLocks/>
              </p:cNvSpPr>
              <p:nvPr/>
            </p:nvSpPr>
            <p:spPr bwMode="auto">
              <a:xfrm>
                <a:off x="1207" y="279"/>
                <a:ext cx="3008" cy="3167"/>
              </a:xfrm>
              <a:custGeom>
                <a:avLst/>
                <a:gdLst>
                  <a:gd name="T0" fmla="*/ 5689 w 13772"/>
                  <a:gd name="T1" fmla="*/ 4488 h 15053"/>
                  <a:gd name="T2" fmla="*/ 6519 w 13772"/>
                  <a:gd name="T3" fmla="*/ 5135 h 15053"/>
                  <a:gd name="T4" fmla="*/ 7374 w 13772"/>
                  <a:gd name="T5" fmla="*/ 5427 h 15053"/>
                  <a:gd name="T6" fmla="*/ 8136 w 13772"/>
                  <a:gd name="T7" fmla="*/ 5748 h 15053"/>
                  <a:gd name="T8" fmla="*/ 9049 w 13772"/>
                  <a:gd name="T9" fmla="*/ 5960 h 15053"/>
                  <a:gd name="T10" fmla="*/ 9356 w 13772"/>
                  <a:gd name="T11" fmla="*/ 5395 h 15053"/>
                  <a:gd name="T12" fmla="*/ 9806 w 13772"/>
                  <a:gd name="T13" fmla="*/ 5663 h 15053"/>
                  <a:gd name="T14" fmla="*/ 10974 w 13772"/>
                  <a:gd name="T15" fmla="*/ 5704 h 15053"/>
                  <a:gd name="T16" fmla="*/ 11221 w 13772"/>
                  <a:gd name="T17" fmla="*/ 5391 h 15053"/>
                  <a:gd name="T18" fmla="*/ 11886 w 13772"/>
                  <a:gd name="T19" fmla="*/ 4754 h 15053"/>
                  <a:gd name="T20" fmla="*/ 13203 w 13772"/>
                  <a:gd name="T21" fmla="*/ 4375 h 15053"/>
                  <a:gd name="T22" fmla="*/ 13450 w 13772"/>
                  <a:gd name="T23" fmla="*/ 4890 h 15053"/>
                  <a:gd name="T24" fmla="*/ 13510 w 13772"/>
                  <a:gd name="T25" fmla="*/ 5489 h 15053"/>
                  <a:gd name="T26" fmla="*/ 12670 w 13772"/>
                  <a:gd name="T27" fmla="*/ 6248 h 15053"/>
                  <a:gd name="T28" fmla="*/ 12136 w 13772"/>
                  <a:gd name="T29" fmla="*/ 7236 h 15053"/>
                  <a:gd name="T30" fmla="*/ 11758 w 13772"/>
                  <a:gd name="T31" fmla="*/ 7904 h 15053"/>
                  <a:gd name="T32" fmla="*/ 11364 w 13772"/>
                  <a:gd name="T33" fmla="*/ 7445 h 15053"/>
                  <a:gd name="T34" fmla="*/ 10944 w 13772"/>
                  <a:gd name="T35" fmla="*/ 7623 h 15053"/>
                  <a:gd name="T36" fmla="*/ 11116 w 13772"/>
                  <a:gd name="T37" fmla="*/ 7138 h 15053"/>
                  <a:gd name="T38" fmla="*/ 11446 w 13772"/>
                  <a:gd name="T39" fmla="*/ 6711 h 15053"/>
                  <a:gd name="T40" fmla="*/ 10208 w 13772"/>
                  <a:gd name="T41" fmla="*/ 6335 h 15053"/>
                  <a:gd name="T42" fmla="*/ 9713 w 13772"/>
                  <a:gd name="T43" fmla="*/ 5998 h 15053"/>
                  <a:gd name="T44" fmla="*/ 9525 w 13772"/>
                  <a:gd name="T45" fmla="*/ 6316 h 15053"/>
                  <a:gd name="T46" fmla="*/ 9370 w 13772"/>
                  <a:gd name="T47" fmla="*/ 6854 h 15053"/>
                  <a:gd name="T48" fmla="*/ 9785 w 13772"/>
                  <a:gd name="T49" fmla="*/ 7610 h 15053"/>
                  <a:gd name="T50" fmla="*/ 9748 w 13772"/>
                  <a:gd name="T51" fmla="*/ 8364 h 15053"/>
                  <a:gd name="T52" fmla="*/ 8822 w 13772"/>
                  <a:gd name="T53" fmla="*/ 8586 h 15053"/>
                  <a:gd name="T54" fmla="*/ 8097 w 13772"/>
                  <a:gd name="T55" fmla="*/ 9434 h 15053"/>
                  <a:gd name="T56" fmla="*/ 7293 w 13772"/>
                  <a:gd name="T57" fmla="*/ 10204 h 15053"/>
                  <a:gd name="T58" fmla="*/ 6153 w 13772"/>
                  <a:gd name="T59" fmla="*/ 11118 h 15053"/>
                  <a:gd name="T60" fmla="*/ 5634 w 13772"/>
                  <a:gd name="T61" fmla="*/ 12136 h 15053"/>
                  <a:gd name="T62" fmla="*/ 5450 w 13772"/>
                  <a:gd name="T63" fmla="*/ 13387 h 15053"/>
                  <a:gd name="T64" fmla="*/ 5206 w 13772"/>
                  <a:gd name="T65" fmla="*/ 14145 h 15053"/>
                  <a:gd name="T66" fmla="*/ 4371 w 13772"/>
                  <a:gd name="T67" fmla="*/ 15053 h 15053"/>
                  <a:gd name="T68" fmla="*/ 3850 w 13772"/>
                  <a:gd name="T69" fmla="*/ 14328 h 15053"/>
                  <a:gd name="T70" fmla="*/ 3071 w 13772"/>
                  <a:gd name="T71" fmla="*/ 12466 h 15053"/>
                  <a:gd name="T72" fmla="*/ 2678 w 13772"/>
                  <a:gd name="T73" fmla="*/ 11512 h 15053"/>
                  <a:gd name="T74" fmla="*/ 2200 w 13772"/>
                  <a:gd name="T75" fmla="*/ 9849 h 15053"/>
                  <a:gd name="T76" fmla="*/ 2155 w 13772"/>
                  <a:gd name="T77" fmla="*/ 9550 h 15053"/>
                  <a:gd name="T78" fmla="*/ 2139 w 13772"/>
                  <a:gd name="T79" fmla="*/ 8596 h 15053"/>
                  <a:gd name="T80" fmla="*/ 2149 w 13772"/>
                  <a:gd name="T81" fmla="*/ 8127 h 15053"/>
                  <a:gd name="T82" fmla="*/ 1658 w 13772"/>
                  <a:gd name="T83" fmla="*/ 8745 h 15053"/>
                  <a:gd name="T84" fmla="*/ 580 w 13772"/>
                  <a:gd name="T85" fmla="*/ 8067 h 15053"/>
                  <a:gd name="T86" fmla="*/ 958 w 13772"/>
                  <a:gd name="T87" fmla="*/ 7649 h 15053"/>
                  <a:gd name="T88" fmla="*/ 204 w 13772"/>
                  <a:gd name="T89" fmla="*/ 7300 h 15053"/>
                  <a:gd name="T90" fmla="*/ 328 w 13772"/>
                  <a:gd name="T91" fmla="*/ 7083 h 15053"/>
                  <a:gd name="T92" fmla="*/ 1323 w 13772"/>
                  <a:gd name="T93" fmla="*/ 6975 h 15053"/>
                  <a:gd name="T94" fmla="*/ 943 w 13772"/>
                  <a:gd name="T95" fmla="*/ 5984 h 15053"/>
                  <a:gd name="T96" fmla="*/ 1300 w 13772"/>
                  <a:gd name="T97" fmla="*/ 5256 h 15053"/>
                  <a:gd name="T98" fmla="*/ 2441 w 13772"/>
                  <a:gd name="T99" fmla="*/ 4106 h 15053"/>
                  <a:gd name="T100" fmla="*/ 2978 w 13772"/>
                  <a:gd name="T101" fmla="*/ 3335 h 15053"/>
                  <a:gd name="T102" fmla="*/ 3045 w 13772"/>
                  <a:gd name="T103" fmla="*/ 2540 h 15053"/>
                  <a:gd name="T104" fmla="*/ 2505 w 13772"/>
                  <a:gd name="T105" fmla="*/ 1785 h 15053"/>
                  <a:gd name="T106" fmla="*/ 2463 w 13772"/>
                  <a:gd name="T107" fmla="*/ 894 h 15053"/>
                  <a:gd name="T108" fmla="*/ 2304 w 13772"/>
                  <a:gd name="T109" fmla="*/ 253 h 15053"/>
                  <a:gd name="T110" fmla="*/ 3136 w 13772"/>
                  <a:gd name="T111" fmla="*/ 50 h 15053"/>
                  <a:gd name="T112" fmla="*/ 3761 w 13772"/>
                  <a:gd name="T113" fmla="*/ 712 h 15053"/>
                  <a:gd name="T114" fmla="*/ 4653 w 13772"/>
                  <a:gd name="T115" fmla="*/ 882 h 15053"/>
                  <a:gd name="T116" fmla="*/ 5753 w 13772"/>
                  <a:gd name="T117" fmla="*/ 981 h 15053"/>
                  <a:gd name="T118" fmla="*/ 5191 w 13772"/>
                  <a:gd name="T119" fmla="*/ 1797 h 15053"/>
                  <a:gd name="T120" fmla="*/ 5283 w 13772"/>
                  <a:gd name="T121" fmla="*/ 2416 h 15053"/>
                  <a:gd name="T122" fmla="*/ 4854 w 13772"/>
                  <a:gd name="T123" fmla="*/ 2786 h 15053"/>
                  <a:gd name="T124" fmla="*/ 5306 w 13772"/>
                  <a:gd name="T125" fmla="*/ 3453 h 15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72" h="15053">
                    <a:moveTo>
                      <a:pt x="6077" y="3928"/>
                    </a:moveTo>
                    <a:lnTo>
                      <a:pt x="6071" y="3930"/>
                    </a:lnTo>
                    <a:lnTo>
                      <a:pt x="6066" y="3931"/>
                    </a:lnTo>
                    <a:lnTo>
                      <a:pt x="6060" y="3932"/>
                    </a:lnTo>
                    <a:lnTo>
                      <a:pt x="6054" y="3933"/>
                    </a:lnTo>
                    <a:lnTo>
                      <a:pt x="6043" y="3932"/>
                    </a:lnTo>
                    <a:lnTo>
                      <a:pt x="6031" y="3930"/>
                    </a:lnTo>
                    <a:lnTo>
                      <a:pt x="6019" y="3926"/>
                    </a:lnTo>
                    <a:lnTo>
                      <a:pt x="6007" y="3924"/>
                    </a:lnTo>
                    <a:lnTo>
                      <a:pt x="5996" y="3922"/>
                    </a:lnTo>
                    <a:lnTo>
                      <a:pt x="5985" y="3921"/>
                    </a:lnTo>
                    <a:lnTo>
                      <a:pt x="5984" y="3922"/>
                    </a:lnTo>
                    <a:lnTo>
                      <a:pt x="5984" y="3923"/>
                    </a:lnTo>
                    <a:lnTo>
                      <a:pt x="5980" y="3925"/>
                    </a:lnTo>
                    <a:lnTo>
                      <a:pt x="5978" y="3928"/>
                    </a:lnTo>
                    <a:lnTo>
                      <a:pt x="5976" y="3931"/>
                    </a:lnTo>
                    <a:lnTo>
                      <a:pt x="5975" y="3935"/>
                    </a:lnTo>
                    <a:lnTo>
                      <a:pt x="5972" y="3946"/>
                    </a:lnTo>
                    <a:lnTo>
                      <a:pt x="5968" y="3958"/>
                    </a:lnTo>
                    <a:lnTo>
                      <a:pt x="5965" y="3963"/>
                    </a:lnTo>
                    <a:lnTo>
                      <a:pt x="5962" y="3970"/>
                    </a:lnTo>
                    <a:lnTo>
                      <a:pt x="5959" y="3976"/>
                    </a:lnTo>
                    <a:lnTo>
                      <a:pt x="5955" y="3982"/>
                    </a:lnTo>
                    <a:lnTo>
                      <a:pt x="5949" y="3987"/>
                    </a:lnTo>
                    <a:lnTo>
                      <a:pt x="5944" y="3991"/>
                    </a:lnTo>
                    <a:lnTo>
                      <a:pt x="5936" y="3996"/>
                    </a:lnTo>
                    <a:lnTo>
                      <a:pt x="5929" y="3999"/>
                    </a:lnTo>
                    <a:lnTo>
                      <a:pt x="5925" y="4000"/>
                    </a:lnTo>
                    <a:lnTo>
                      <a:pt x="5922" y="4002"/>
                    </a:lnTo>
                    <a:lnTo>
                      <a:pt x="5920" y="4004"/>
                    </a:lnTo>
                    <a:lnTo>
                      <a:pt x="5918" y="4006"/>
                    </a:lnTo>
                    <a:lnTo>
                      <a:pt x="5916" y="4011"/>
                    </a:lnTo>
                    <a:lnTo>
                      <a:pt x="5915" y="4016"/>
                    </a:lnTo>
                    <a:lnTo>
                      <a:pt x="5914" y="4021"/>
                    </a:lnTo>
                    <a:lnTo>
                      <a:pt x="5912" y="4028"/>
                    </a:lnTo>
                    <a:lnTo>
                      <a:pt x="5908" y="4033"/>
                    </a:lnTo>
                    <a:lnTo>
                      <a:pt x="5903" y="4038"/>
                    </a:lnTo>
                    <a:lnTo>
                      <a:pt x="5897" y="4041"/>
                    </a:lnTo>
                    <a:lnTo>
                      <a:pt x="5891" y="4043"/>
                    </a:lnTo>
                    <a:lnTo>
                      <a:pt x="5884" y="4045"/>
                    </a:lnTo>
                    <a:lnTo>
                      <a:pt x="5878" y="4047"/>
                    </a:lnTo>
                    <a:lnTo>
                      <a:pt x="5866" y="4050"/>
                    </a:lnTo>
                    <a:lnTo>
                      <a:pt x="5853" y="4051"/>
                    </a:lnTo>
                    <a:lnTo>
                      <a:pt x="5851" y="4064"/>
                    </a:lnTo>
                    <a:lnTo>
                      <a:pt x="5847" y="4078"/>
                    </a:lnTo>
                    <a:lnTo>
                      <a:pt x="5840" y="4093"/>
                    </a:lnTo>
                    <a:lnTo>
                      <a:pt x="5833" y="4107"/>
                    </a:lnTo>
                    <a:lnTo>
                      <a:pt x="5828" y="4113"/>
                    </a:lnTo>
                    <a:lnTo>
                      <a:pt x="5823" y="4120"/>
                    </a:lnTo>
                    <a:lnTo>
                      <a:pt x="5817" y="4125"/>
                    </a:lnTo>
                    <a:lnTo>
                      <a:pt x="5812" y="4131"/>
                    </a:lnTo>
                    <a:lnTo>
                      <a:pt x="5807" y="4135"/>
                    </a:lnTo>
                    <a:lnTo>
                      <a:pt x="5801" y="4138"/>
                    </a:lnTo>
                    <a:lnTo>
                      <a:pt x="5795" y="4140"/>
                    </a:lnTo>
                    <a:lnTo>
                      <a:pt x="5788" y="4141"/>
                    </a:lnTo>
                    <a:lnTo>
                      <a:pt x="5782" y="4142"/>
                    </a:lnTo>
                    <a:lnTo>
                      <a:pt x="5775" y="4144"/>
                    </a:lnTo>
                    <a:lnTo>
                      <a:pt x="5771" y="4146"/>
                    </a:lnTo>
                    <a:lnTo>
                      <a:pt x="5767" y="4148"/>
                    </a:lnTo>
                    <a:lnTo>
                      <a:pt x="5762" y="4151"/>
                    </a:lnTo>
                    <a:lnTo>
                      <a:pt x="5759" y="4154"/>
                    </a:lnTo>
                    <a:lnTo>
                      <a:pt x="5757" y="4158"/>
                    </a:lnTo>
                    <a:lnTo>
                      <a:pt x="5755" y="4162"/>
                    </a:lnTo>
                    <a:lnTo>
                      <a:pt x="5753" y="4171"/>
                    </a:lnTo>
                    <a:lnTo>
                      <a:pt x="5752" y="4181"/>
                    </a:lnTo>
                    <a:lnTo>
                      <a:pt x="5752" y="4192"/>
                    </a:lnTo>
                    <a:lnTo>
                      <a:pt x="5754" y="4203"/>
                    </a:lnTo>
                    <a:lnTo>
                      <a:pt x="5755" y="4210"/>
                    </a:lnTo>
                    <a:lnTo>
                      <a:pt x="5755" y="4219"/>
                    </a:lnTo>
                    <a:lnTo>
                      <a:pt x="5755" y="4228"/>
                    </a:lnTo>
                    <a:lnTo>
                      <a:pt x="5754" y="4235"/>
                    </a:lnTo>
                    <a:lnTo>
                      <a:pt x="5752" y="4244"/>
                    </a:lnTo>
                    <a:lnTo>
                      <a:pt x="5749" y="4253"/>
                    </a:lnTo>
                    <a:lnTo>
                      <a:pt x="5746" y="4260"/>
                    </a:lnTo>
                    <a:lnTo>
                      <a:pt x="5742" y="4268"/>
                    </a:lnTo>
                    <a:lnTo>
                      <a:pt x="5734" y="4284"/>
                    </a:lnTo>
                    <a:lnTo>
                      <a:pt x="5725" y="4299"/>
                    </a:lnTo>
                    <a:lnTo>
                      <a:pt x="5715" y="4314"/>
                    </a:lnTo>
                    <a:lnTo>
                      <a:pt x="5704" y="4328"/>
                    </a:lnTo>
                    <a:lnTo>
                      <a:pt x="5699" y="4337"/>
                    </a:lnTo>
                    <a:lnTo>
                      <a:pt x="5695" y="4345"/>
                    </a:lnTo>
                    <a:lnTo>
                      <a:pt x="5693" y="4353"/>
                    </a:lnTo>
                    <a:lnTo>
                      <a:pt x="5693" y="4361"/>
                    </a:lnTo>
                    <a:lnTo>
                      <a:pt x="5694" y="4367"/>
                    </a:lnTo>
                    <a:lnTo>
                      <a:pt x="5696" y="4374"/>
                    </a:lnTo>
                    <a:lnTo>
                      <a:pt x="5699" y="4380"/>
                    </a:lnTo>
                    <a:lnTo>
                      <a:pt x="5701" y="4387"/>
                    </a:lnTo>
                    <a:lnTo>
                      <a:pt x="5704" y="4393"/>
                    </a:lnTo>
                    <a:lnTo>
                      <a:pt x="5706" y="4399"/>
                    </a:lnTo>
                    <a:lnTo>
                      <a:pt x="5708" y="4407"/>
                    </a:lnTo>
                    <a:lnTo>
                      <a:pt x="5709" y="4415"/>
                    </a:lnTo>
                    <a:lnTo>
                      <a:pt x="5709" y="4423"/>
                    </a:lnTo>
                    <a:lnTo>
                      <a:pt x="5707" y="4433"/>
                    </a:lnTo>
                    <a:lnTo>
                      <a:pt x="5705" y="4444"/>
                    </a:lnTo>
                    <a:lnTo>
                      <a:pt x="5700" y="4455"/>
                    </a:lnTo>
                    <a:lnTo>
                      <a:pt x="5699" y="4465"/>
                    </a:lnTo>
                    <a:lnTo>
                      <a:pt x="5695" y="4475"/>
                    </a:lnTo>
                    <a:lnTo>
                      <a:pt x="5692" y="4482"/>
                    </a:lnTo>
                    <a:lnTo>
                      <a:pt x="5689" y="4488"/>
                    </a:lnTo>
                    <a:lnTo>
                      <a:pt x="5685" y="4492"/>
                    </a:lnTo>
                    <a:lnTo>
                      <a:pt x="5679" y="4497"/>
                    </a:lnTo>
                    <a:lnTo>
                      <a:pt x="5675" y="4500"/>
                    </a:lnTo>
                    <a:lnTo>
                      <a:pt x="5669" y="4502"/>
                    </a:lnTo>
                    <a:lnTo>
                      <a:pt x="5659" y="4507"/>
                    </a:lnTo>
                    <a:lnTo>
                      <a:pt x="5650" y="4515"/>
                    </a:lnTo>
                    <a:lnTo>
                      <a:pt x="5646" y="4520"/>
                    </a:lnTo>
                    <a:lnTo>
                      <a:pt x="5644" y="4526"/>
                    </a:lnTo>
                    <a:lnTo>
                      <a:pt x="5640" y="4533"/>
                    </a:lnTo>
                    <a:lnTo>
                      <a:pt x="5639" y="4543"/>
                    </a:lnTo>
                    <a:lnTo>
                      <a:pt x="5638" y="4550"/>
                    </a:lnTo>
                    <a:lnTo>
                      <a:pt x="5636" y="4555"/>
                    </a:lnTo>
                    <a:lnTo>
                      <a:pt x="5634" y="4561"/>
                    </a:lnTo>
                    <a:lnTo>
                      <a:pt x="5630" y="4568"/>
                    </a:lnTo>
                    <a:lnTo>
                      <a:pt x="5622" y="4582"/>
                    </a:lnTo>
                    <a:lnTo>
                      <a:pt x="5613" y="4595"/>
                    </a:lnTo>
                    <a:lnTo>
                      <a:pt x="5606" y="4607"/>
                    </a:lnTo>
                    <a:lnTo>
                      <a:pt x="5600" y="4618"/>
                    </a:lnTo>
                    <a:lnTo>
                      <a:pt x="5599" y="4623"/>
                    </a:lnTo>
                    <a:lnTo>
                      <a:pt x="5599" y="4627"/>
                    </a:lnTo>
                    <a:lnTo>
                      <a:pt x="5601" y="4632"/>
                    </a:lnTo>
                    <a:lnTo>
                      <a:pt x="5604" y="4635"/>
                    </a:lnTo>
                    <a:lnTo>
                      <a:pt x="5759" y="4769"/>
                    </a:lnTo>
                    <a:lnTo>
                      <a:pt x="5763" y="4772"/>
                    </a:lnTo>
                    <a:lnTo>
                      <a:pt x="5772" y="4775"/>
                    </a:lnTo>
                    <a:lnTo>
                      <a:pt x="5782" y="4779"/>
                    </a:lnTo>
                    <a:lnTo>
                      <a:pt x="5793" y="4782"/>
                    </a:lnTo>
                    <a:lnTo>
                      <a:pt x="5803" y="4784"/>
                    </a:lnTo>
                    <a:lnTo>
                      <a:pt x="5812" y="4785"/>
                    </a:lnTo>
                    <a:lnTo>
                      <a:pt x="5816" y="4785"/>
                    </a:lnTo>
                    <a:lnTo>
                      <a:pt x="5820" y="4785"/>
                    </a:lnTo>
                    <a:lnTo>
                      <a:pt x="5822" y="4784"/>
                    </a:lnTo>
                    <a:lnTo>
                      <a:pt x="5823" y="4783"/>
                    </a:lnTo>
                    <a:lnTo>
                      <a:pt x="5824" y="4774"/>
                    </a:lnTo>
                    <a:lnTo>
                      <a:pt x="5823" y="4765"/>
                    </a:lnTo>
                    <a:lnTo>
                      <a:pt x="5822" y="4756"/>
                    </a:lnTo>
                    <a:lnTo>
                      <a:pt x="5821" y="4747"/>
                    </a:lnTo>
                    <a:lnTo>
                      <a:pt x="5820" y="4744"/>
                    </a:lnTo>
                    <a:lnTo>
                      <a:pt x="5820" y="4741"/>
                    </a:lnTo>
                    <a:lnTo>
                      <a:pt x="5821" y="4739"/>
                    </a:lnTo>
                    <a:lnTo>
                      <a:pt x="5822" y="4738"/>
                    </a:lnTo>
                    <a:lnTo>
                      <a:pt x="5824" y="4736"/>
                    </a:lnTo>
                    <a:lnTo>
                      <a:pt x="5827" y="4738"/>
                    </a:lnTo>
                    <a:lnTo>
                      <a:pt x="5830" y="4740"/>
                    </a:lnTo>
                    <a:lnTo>
                      <a:pt x="5836" y="4743"/>
                    </a:lnTo>
                    <a:lnTo>
                      <a:pt x="5864" y="4763"/>
                    </a:lnTo>
                    <a:lnTo>
                      <a:pt x="5893" y="4787"/>
                    </a:lnTo>
                    <a:lnTo>
                      <a:pt x="5925" y="4813"/>
                    </a:lnTo>
                    <a:lnTo>
                      <a:pt x="5958" y="4838"/>
                    </a:lnTo>
                    <a:lnTo>
                      <a:pt x="5974" y="4850"/>
                    </a:lnTo>
                    <a:lnTo>
                      <a:pt x="5991" y="4862"/>
                    </a:lnTo>
                    <a:lnTo>
                      <a:pt x="6009" y="4873"/>
                    </a:lnTo>
                    <a:lnTo>
                      <a:pt x="6026" y="4882"/>
                    </a:lnTo>
                    <a:lnTo>
                      <a:pt x="6042" y="4891"/>
                    </a:lnTo>
                    <a:lnTo>
                      <a:pt x="6059" y="4898"/>
                    </a:lnTo>
                    <a:lnTo>
                      <a:pt x="6077" y="4904"/>
                    </a:lnTo>
                    <a:lnTo>
                      <a:pt x="6093" y="4907"/>
                    </a:lnTo>
                    <a:lnTo>
                      <a:pt x="6104" y="4909"/>
                    </a:lnTo>
                    <a:lnTo>
                      <a:pt x="6113" y="4911"/>
                    </a:lnTo>
                    <a:lnTo>
                      <a:pt x="6121" y="4914"/>
                    </a:lnTo>
                    <a:lnTo>
                      <a:pt x="6127" y="4917"/>
                    </a:lnTo>
                    <a:lnTo>
                      <a:pt x="6132" y="4920"/>
                    </a:lnTo>
                    <a:lnTo>
                      <a:pt x="6136" y="4922"/>
                    </a:lnTo>
                    <a:lnTo>
                      <a:pt x="6139" y="4927"/>
                    </a:lnTo>
                    <a:lnTo>
                      <a:pt x="6142" y="4931"/>
                    </a:lnTo>
                    <a:lnTo>
                      <a:pt x="6147" y="4939"/>
                    </a:lnTo>
                    <a:lnTo>
                      <a:pt x="6152" y="4951"/>
                    </a:lnTo>
                    <a:lnTo>
                      <a:pt x="6160" y="4965"/>
                    </a:lnTo>
                    <a:lnTo>
                      <a:pt x="6171" y="4982"/>
                    </a:lnTo>
                    <a:lnTo>
                      <a:pt x="6177" y="4990"/>
                    </a:lnTo>
                    <a:lnTo>
                      <a:pt x="6184" y="4998"/>
                    </a:lnTo>
                    <a:lnTo>
                      <a:pt x="6192" y="5005"/>
                    </a:lnTo>
                    <a:lnTo>
                      <a:pt x="6201" y="5013"/>
                    </a:lnTo>
                    <a:lnTo>
                      <a:pt x="6219" y="5026"/>
                    </a:lnTo>
                    <a:lnTo>
                      <a:pt x="6239" y="5039"/>
                    </a:lnTo>
                    <a:lnTo>
                      <a:pt x="6280" y="5062"/>
                    </a:lnTo>
                    <a:lnTo>
                      <a:pt x="6319" y="5084"/>
                    </a:lnTo>
                    <a:lnTo>
                      <a:pt x="6337" y="5095"/>
                    </a:lnTo>
                    <a:lnTo>
                      <a:pt x="6354" y="5107"/>
                    </a:lnTo>
                    <a:lnTo>
                      <a:pt x="6370" y="5120"/>
                    </a:lnTo>
                    <a:lnTo>
                      <a:pt x="6387" y="5133"/>
                    </a:lnTo>
                    <a:lnTo>
                      <a:pt x="6403" y="5146"/>
                    </a:lnTo>
                    <a:lnTo>
                      <a:pt x="6419" y="5159"/>
                    </a:lnTo>
                    <a:lnTo>
                      <a:pt x="6435" y="5171"/>
                    </a:lnTo>
                    <a:lnTo>
                      <a:pt x="6452" y="5181"/>
                    </a:lnTo>
                    <a:lnTo>
                      <a:pt x="6461" y="5186"/>
                    </a:lnTo>
                    <a:lnTo>
                      <a:pt x="6469" y="5187"/>
                    </a:lnTo>
                    <a:lnTo>
                      <a:pt x="6474" y="5187"/>
                    </a:lnTo>
                    <a:lnTo>
                      <a:pt x="6479" y="5184"/>
                    </a:lnTo>
                    <a:lnTo>
                      <a:pt x="6484" y="5179"/>
                    </a:lnTo>
                    <a:lnTo>
                      <a:pt x="6488" y="5174"/>
                    </a:lnTo>
                    <a:lnTo>
                      <a:pt x="6491" y="5168"/>
                    </a:lnTo>
                    <a:lnTo>
                      <a:pt x="6495" y="5162"/>
                    </a:lnTo>
                    <a:lnTo>
                      <a:pt x="6498" y="5155"/>
                    </a:lnTo>
                    <a:lnTo>
                      <a:pt x="6501" y="5149"/>
                    </a:lnTo>
                    <a:lnTo>
                      <a:pt x="6505" y="5144"/>
                    </a:lnTo>
                    <a:lnTo>
                      <a:pt x="6509" y="5139"/>
                    </a:lnTo>
                    <a:lnTo>
                      <a:pt x="6514" y="5136"/>
                    </a:lnTo>
                    <a:lnTo>
                      <a:pt x="6519" y="5135"/>
                    </a:lnTo>
                    <a:lnTo>
                      <a:pt x="6526" y="5136"/>
                    </a:lnTo>
                    <a:lnTo>
                      <a:pt x="6533" y="5139"/>
                    </a:lnTo>
                    <a:lnTo>
                      <a:pt x="6554" y="5153"/>
                    </a:lnTo>
                    <a:lnTo>
                      <a:pt x="6580" y="5174"/>
                    </a:lnTo>
                    <a:lnTo>
                      <a:pt x="6610" y="5199"/>
                    </a:lnTo>
                    <a:lnTo>
                      <a:pt x="6642" y="5226"/>
                    </a:lnTo>
                    <a:lnTo>
                      <a:pt x="6674" y="5251"/>
                    </a:lnTo>
                    <a:lnTo>
                      <a:pt x="6702" y="5271"/>
                    </a:lnTo>
                    <a:lnTo>
                      <a:pt x="6715" y="5279"/>
                    </a:lnTo>
                    <a:lnTo>
                      <a:pt x="6726" y="5285"/>
                    </a:lnTo>
                    <a:lnTo>
                      <a:pt x="6731" y="5287"/>
                    </a:lnTo>
                    <a:lnTo>
                      <a:pt x="6735" y="5288"/>
                    </a:lnTo>
                    <a:lnTo>
                      <a:pt x="6740" y="5289"/>
                    </a:lnTo>
                    <a:lnTo>
                      <a:pt x="6743" y="5289"/>
                    </a:lnTo>
                    <a:lnTo>
                      <a:pt x="6754" y="5286"/>
                    </a:lnTo>
                    <a:lnTo>
                      <a:pt x="6766" y="5283"/>
                    </a:lnTo>
                    <a:lnTo>
                      <a:pt x="6775" y="5279"/>
                    </a:lnTo>
                    <a:lnTo>
                      <a:pt x="6786" y="5274"/>
                    </a:lnTo>
                    <a:lnTo>
                      <a:pt x="6804" y="5266"/>
                    </a:lnTo>
                    <a:lnTo>
                      <a:pt x="6822" y="5259"/>
                    </a:lnTo>
                    <a:lnTo>
                      <a:pt x="6829" y="5257"/>
                    </a:lnTo>
                    <a:lnTo>
                      <a:pt x="6837" y="5257"/>
                    </a:lnTo>
                    <a:lnTo>
                      <a:pt x="6840" y="5258"/>
                    </a:lnTo>
                    <a:lnTo>
                      <a:pt x="6843" y="5259"/>
                    </a:lnTo>
                    <a:lnTo>
                      <a:pt x="6847" y="5261"/>
                    </a:lnTo>
                    <a:lnTo>
                      <a:pt x="6850" y="5263"/>
                    </a:lnTo>
                    <a:lnTo>
                      <a:pt x="6855" y="5271"/>
                    </a:lnTo>
                    <a:lnTo>
                      <a:pt x="6860" y="5281"/>
                    </a:lnTo>
                    <a:lnTo>
                      <a:pt x="6864" y="5294"/>
                    </a:lnTo>
                    <a:lnTo>
                      <a:pt x="6867" y="5311"/>
                    </a:lnTo>
                    <a:lnTo>
                      <a:pt x="6870" y="5324"/>
                    </a:lnTo>
                    <a:lnTo>
                      <a:pt x="6873" y="5334"/>
                    </a:lnTo>
                    <a:lnTo>
                      <a:pt x="6876" y="5342"/>
                    </a:lnTo>
                    <a:lnTo>
                      <a:pt x="6879" y="5349"/>
                    </a:lnTo>
                    <a:lnTo>
                      <a:pt x="6883" y="5354"/>
                    </a:lnTo>
                    <a:lnTo>
                      <a:pt x="6888" y="5359"/>
                    </a:lnTo>
                    <a:lnTo>
                      <a:pt x="6892" y="5361"/>
                    </a:lnTo>
                    <a:lnTo>
                      <a:pt x="6896" y="5363"/>
                    </a:lnTo>
                    <a:lnTo>
                      <a:pt x="6920" y="5365"/>
                    </a:lnTo>
                    <a:lnTo>
                      <a:pt x="6948" y="5368"/>
                    </a:lnTo>
                    <a:lnTo>
                      <a:pt x="6954" y="5370"/>
                    </a:lnTo>
                    <a:lnTo>
                      <a:pt x="6958" y="5373"/>
                    </a:lnTo>
                    <a:lnTo>
                      <a:pt x="6961" y="5375"/>
                    </a:lnTo>
                    <a:lnTo>
                      <a:pt x="6963" y="5378"/>
                    </a:lnTo>
                    <a:lnTo>
                      <a:pt x="6968" y="5383"/>
                    </a:lnTo>
                    <a:lnTo>
                      <a:pt x="6972" y="5390"/>
                    </a:lnTo>
                    <a:lnTo>
                      <a:pt x="6974" y="5392"/>
                    </a:lnTo>
                    <a:lnTo>
                      <a:pt x="6976" y="5394"/>
                    </a:lnTo>
                    <a:lnTo>
                      <a:pt x="6979" y="5396"/>
                    </a:lnTo>
                    <a:lnTo>
                      <a:pt x="6984" y="5397"/>
                    </a:lnTo>
                    <a:lnTo>
                      <a:pt x="6988" y="5398"/>
                    </a:lnTo>
                    <a:lnTo>
                      <a:pt x="6995" y="5398"/>
                    </a:lnTo>
                    <a:lnTo>
                      <a:pt x="7002" y="5398"/>
                    </a:lnTo>
                    <a:lnTo>
                      <a:pt x="7011" y="5397"/>
                    </a:lnTo>
                    <a:lnTo>
                      <a:pt x="7025" y="5395"/>
                    </a:lnTo>
                    <a:lnTo>
                      <a:pt x="7036" y="5394"/>
                    </a:lnTo>
                    <a:lnTo>
                      <a:pt x="7045" y="5394"/>
                    </a:lnTo>
                    <a:lnTo>
                      <a:pt x="7053" y="5395"/>
                    </a:lnTo>
                    <a:lnTo>
                      <a:pt x="7060" y="5397"/>
                    </a:lnTo>
                    <a:lnTo>
                      <a:pt x="7066" y="5400"/>
                    </a:lnTo>
                    <a:lnTo>
                      <a:pt x="7071" y="5403"/>
                    </a:lnTo>
                    <a:lnTo>
                      <a:pt x="7076" y="5407"/>
                    </a:lnTo>
                    <a:lnTo>
                      <a:pt x="7083" y="5416"/>
                    </a:lnTo>
                    <a:lnTo>
                      <a:pt x="7092" y="5428"/>
                    </a:lnTo>
                    <a:lnTo>
                      <a:pt x="7096" y="5434"/>
                    </a:lnTo>
                    <a:lnTo>
                      <a:pt x="7103" y="5441"/>
                    </a:lnTo>
                    <a:lnTo>
                      <a:pt x="7109" y="5447"/>
                    </a:lnTo>
                    <a:lnTo>
                      <a:pt x="7117" y="5454"/>
                    </a:lnTo>
                    <a:lnTo>
                      <a:pt x="7130" y="5463"/>
                    </a:lnTo>
                    <a:lnTo>
                      <a:pt x="7139" y="5469"/>
                    </a:lnTo>
                    <a:lnTo>
                      <a:pt x="7145" y="5470"/>
                    </a:lnTo>
                    <a:lnTo>
                      <a:pt x="7148" y="5471"/>
                    </a:lnTo>
                    <a:lnTo>
                      <a:pt x="7152" y="5471"/>
                    </a:lnTo>
                    <a:lnTo>
                      <a:pt x="7155" y="5470"/>
                    </a:lnTo>
                    <a:lnTo>
                      <a:pt x="7159" y="5469"/>
                    </a:lnTo>
                    <a:lnTo>
                      <a:pt x="7161" y="5467"/>
                    </a:lnTo>
                    <a:lnTo>
                      <a:pt x="7163" y="5464"/>
                    </a:lnTo>
                    <a:lnTo>
                      <a:pt x="7165" y="5462"/>
                    </a:lnTo>
                    <a:lnTo>
                      <a:pt x="7168" y="5456"/>
                    </a:lnTo>
                    <a:lnTo>
                      <a:pt x="7171" y="5447"/>
                    </a:lnTo>
                    <a:lnTo>
                      <a:pt x="7173" y="5429"/>
                    </a:lnTo>
                    <a:lnTo>
                      <a:pt x="7173" y="5409"/>
                    </a:lnTo>
                    <a:lnTo>
                      <a:pt x="7173" y="5393"/>
                    </a:lnTo>
                    <a:lnTo>
                      <a:pt x="7173" y="5382"/>
                    </a:lnTo>
                    <a:lnTo>
                      <a:pt x="7272" y="5383"/>
                    </a:lnTo>
                    <a:lnTo>
                      <a:pt x="7280" y="5384"/>
                    </a:lnTo>
                    <a:lnTo>
                      <a:pt x="7286" y="5386"/>
                    </a:lnTo>
                    <a:lnTo>
                      <a:pt x="7293" y="5388"/>
                    </a:lnTo>
                    <a:lnTo>
                      <a:pt x="7298" y="5391"/>
                    </a:lnTo>
                    <a:lnTo>
                      <a:pt x="7309" y="5397"/>
                    </a:lnTo>
                    <a:lnTo>
                      <a:pt x="7317" y="5405"/>
                    </a:lnTo>
                    <a:lnTo>
                      <a:pt x="7327" y="5414"/>
                    </a:lnTo>
                    <a:lnTo>
                      <a:pt x="7337" y="5420"/>
                    </a:lnTo>
                    <a:lnTo>
                      <a:pt x="7342" y="5423"/>
                    </a:lnTo>
                    <a:lnTo>
                      <a:pt x="7349" y="5427"/>
                    </a:lnTo>
                    <a:lnTo>
                      <a:pt x="7355" y="5428"/>
                    </a:lnTo>
                    <a:lnTo>
                      <a:pt x="7362" y="5429"/>
                    </a:lnTo>
                    <a:lnTo>
                      <a:pt x="7368" y="5428"/>
                    </a:lnTo>
                    <a:lnTo>
                      <a:pt x="7374" y="5427"/>
                    </a:lnTo>
                    <a:lnTo>
                      <a:pt x="7378" y="5424"/>
                    </a:lnTo>
                    <a:lnTo>
                      <a:pt x="7382" y="5422"/>
                    </a:lnTo>
                    <a:lnTo>
                      <a:pt x="7390" y="5416"/>
                    </a:lnTo>
                    <a:lnTo>
                      <a:pt x="7397" y="5410"/>
                    </a:lnTo>
                    <a:lnTo>
                      <a:pt x="7401" y="5407"/>
                    </a:lnTo>
                    <a:lnTo>
                      <a:pt x="7404" y="5405"/>
                    </a:lnTo>
                    <a:lnTo>
                      <a:pt x="7408" y="5403"/>
                    </a:lnTo>
                    <a:lnTo>
                      <a:pt x="7412" y="5402"/>
                    </a:lnTo>
                    <a:lnTo>
                      <a:pt x="7418" y="5401"/>
                    </a:lnTo>
                    <a:lnTo>
                      <a:pt x="7423" y="5401"/>
                    </a:lnTo>
                    <a:lnTo>
                      <a:pt x="7430" y="5402"/>
                    </a:lnTo>
                    <a:lnTo>
                      <a:pt x="7437" y="5404"/>
                    </a:lnTo>
                    <a:lnTo>
                      <a:pt x="7447" y="5406"/>
                    </a:lnTo>
                    <a:lnTo>
                      <a:pt x="7457" y="5407"/>
                    </a:lnTo>
                    <a:lnTo>
                      <a:pt x="7466" y="5406"/>
                    </a:lnTo>
                    <a:lnTo>
                      <a:pt x="7475" y="5403"/>
                    </a:lnTo>
                    <a:lnTo>
                      <a:pt x="7479" y="5401"/>
                    </a:lnTo>
                    <a:lnTo>
                      <a:pt x="7483" y="5397"/>
                    </a:lnTo>
                    <a:lnTo>
                      <a:pt x="7486" y="5394"/>
                    </a:lnTo>
                    <a:lnTo>
                      <a:pt x="7489" y="5391"/>
                    </a:lnTo>
                    <a:lnTo>
                      <a:pt x="7492" y="5387"/>
                    </a:lnTo>
                    <a:lnTo>
                      <a:pt x="7495" y="5382"/>
                    </a:lnTo>
                    <a:lnTo>
                      <a:pt x="7496" y="5378"/>
                    </a:lnTo>
                    <a:lnTo>
                      <a:pt x="7497" y="5373"/>
                    </a:lnTo>
                    <a:lnTo>
                      <a:pt x="7498" y="5370"/>
                    </a:lnTo>
                    <a:lnTo>
                      <a:pt x="7499" y="5369"/>
                    </a:lnTo>
                    <a:lnTo>
                      <a:pt x="7500" y="5368"/>
                    </a:lnTo>
                    <a:lnTo>
                      <a:pt x="7502" y="5367"/>
                    </a:lnTo>
                    <a:lnTo>
                      <a:pt x="7506" y="5368"/>
                    </a:lnTo>
                    <a:lnTo>
                      <a:pt x="7513" y="5370"/>
                    </a:lnTo>
                    <a:lnTo>
                      <a:pt x="7527" y="5379"/>
                    </a:lnTo>
                    <a:lnTo>
                      <a:pt x="7543" y="5391"/>
                    </a:lnTo>
                    <a:lnTo>
                      <a:pt x="7578" y="5418"/>
                    </a:lnTo>
                    <a:lnTo>
                      <a:pt x="7601" y="5435"/>
                    </a:lnTo>
                    <a:lnTo>
                      <a:pt x="7615" y="5442"/>
                    </a:lnTo>
                    <a:lnTo>
                      <a:pt x="7632" y="5447"/>
                    </a:lnTo>
                    <a:lnTo>
                      <a:pt x="7649" y="5452"/>
                    </a:lnTo>
                    <a:lnTo>
                      <a:pt x="7666" y="5456"/>
                    </a:lnTo>
                    <a:lnTo>
                      <a:pt x="7702" y="5461"/>
                    </a:lnTo>
                    <a:lnTo>
                      <a:pt x="7734" y="5465"/>
                    </a:lnTo>
                    <a:lnTo>
                      <a:pt x="7745" y="5468"/>
                    </a:lnTo>
                    <a:lnTo>
                      <a:pt x="7755" y="5470"/>
                    </a:lnTo>
                    <a:lnTo>
                      <a:pt x="7762" y="5474"/>
                    </a:lnTo>
                    <a:lnTo>
                      <a:pt x="7770" y="5478"/>
                    </a:lnTo>
                    <a:lnTo>
                      <a:pt x="7775" y="5484"/>
                    </a:lnTo>
                    <a:lnTo>
                      <a:pt x="7781" y="5490"/>
                    </a:lnTo>
                    <a:lnTo>
                      <a:pt x="7784" y="5498"/>
                    </a:lnTo>
                    <a:lnTo>
                      <a:pt x="7787" y="5505"/>
                    </a:lnTo>
                    <a:lnTo>
                      <a:pt x="7788" y="5513"/>
                    </a:lnTo>
                    <a:lnTo>
                      <a:pt x="7789" y="5522"/>
                    </a:lnTo>
                    <a:lnTo>
                      <a:pt x="7789" y="5530"/>
                    </a:lnTo>
                    <a:lnTo>
                      <a:pt x="7789" y="5540"/>
                    </a:lnTo>
                    <a:lnTo>
                      <a:pt x="7787" y="5549"/>
                    </a:lnTo>
                    <a:lnTo>
                      <a:pt x="7785" y="5558"/>
                    </a:lnTo>
                    <a:lnTo>
                      <a:pt x="7783" y="5568"/>
                    </a:lnTo>
                    <a:lnTo>
                      <a:pt x="7779" y="5578"/>
                    </a:lnTo>
                    <a:lnTo>
                      <a:pt x="7776" y="5586"/>
                    </a:lnTo>
                    <a:lnTo>
                      <a:pt x="7776" y="5594"/>
                    </a:lnTo>
                    <a:lnTo>
                      <a:pt x="7779" y="5600"/>
                    </a:lnTo>
                    <a:lnTo>
                      <a:pt x="7782" y="5607"/>
                    </a:lnTo>
                    <a:lnTo>
                      <a:pt x="7787" y="5612"/>
                    </a:lnTo>
                    <a:lnTo>
                      <a:pt x="7793" y="5618"/>
                    </a:lnTo>
                    <a:lnTo>
                      <a:pt x="7800" y="5622"/>
                    </a:lnTo>
                    <a:lnTo>
                      <a:pt x="7809" y="5626"/>
                    </a:lnTo>
                    <a:lnTo>
                      <a:pt x="7847" y="5639"/>
                    </a:lnTo>
                    <a:lnTo>
                      <a:pt x="7881" y="5650"/>
                    </a:lnTo>
                    <a:lnTo>
                      <a:pt x="7890" y="5652"/>
                    </a:lnTo>
                    <a:lnTo>
                      <a:pt x="7897" y="5656"/>
                    </a:lnTo>
                    <a:lnTo>
                      <a:pt x="7904" y="5659"/>
                    </a:lnTo>
                    <a:lnTo>
                      <a:pt x="7910" y="5663"/>
                    </a:lnTo>
                    <a:lnTo>
                      <a:pt x="7920" y="5674"/>
                    </a:lnTo>
                    <a:lnTo>
                      <a:pt x="7929" y="5685"/>
                    </a:lnTo>
                    <a:lnTo>
                      <a:pt x="7936" y="5695"/>
                    </a:lnTo>
                    <a:lnTo>
                      <a:pt x="7943" y="5705"/>
                    </a:lnTo>
                    <a:lnTo>
                      <a:pt x="7946" y="5708"/>
                    </a:lnTo>
                    <a:lnTo>
                      <a:pt x="7949" y="5712"/>
                    </a:lnTo>
                    <a:lnTo>
                      <a:pt x="7952" y="5713"/>
                    </a:lnTo>
                    <a:lnTo>
                      <a:pt x="7957" y="5714"/>
                    </a:lnTo>
                    <a:lnTo>
                      <a:pt x="7976" y="5711"/>
                    </a:lnTo>
                    <a:lnTo>
                      <a:pt x="7990" y="5707"/>
                    </a:lnTo>
                    <a:lnTo>
                      <a:pt x="7993" y="5707"/>
                    </a:lnTo>
                    <a:lnTo>
                      <a:pt x="7996" y="5708"/>
                    </a:lnTo>
                    <a:lnTo>
                      <a:pt x="7999" y="5710"/>
                    </a:lnTo>
                    <a:lnTo>
                      <a:pt x="8002" y="5712"/>
                    </a:lnTo>
                    <a:lnTo>
                      <a:pt x="8008" y="5720"/>
                    </a:lnTo>
                    <a:lnTo>
                      <a:pt x="8015" y="5733"/>
                    </a:lnTo>
                    <a:lnTo>
                      <a:pt x="8020" y="5744"/>
                    </a:lnTo>
                    <a:lnTo>
                      <a:pt x="8027" y="5753"/>
                    </a:lnTo>
                    <a:lnTo>
                      <a:pt x="8033" y="5759"/>
                    </a:lnTo>
                    <a:lnTo>
                      <a:pt x="8041" y="5765"/>
                    </a:lnTo>
                    <a:lnTo>
                      <a:pt x="8049" y="5768"/>
                    </a:lnTo>
                    <a:lnTo>
                      <a:pt x="8057" y="5769"/>
                    </a:lnTo>
                    <a:lnTo>
                      <a:pt x="8066" y="5770"/>
                    </a:lnTo>
                    <a:lnTo>
                      <a:pt x="8076" y="5769"/>
                    </a:lnTo>
                    <a:lnTo>
                      <a:pt x="8085" y="5767"/>
                    </a:lnTo>
                    <a:lnTo>
                      <a:pt x="8095" y="5765"/>
                    </a:lnTo>
                    <a:lnTo>
                      <a:pt x="8106" y="5761"/>
                    </a:lnTo>
                    <a:lnTo>
                      <a:pt x="8115" y="5757"/>
                    </a:lnTo>
                    <a:lnTo>
                      <a:pt x="8136" y="5748"/>
                    </a:lnTo>
                    <a:lnTo>
                      <a:pt x="8158" y="5739"/>
                    </a:lnTo>
                    <a:lnTo>
                      <a:pt x="8178" y="5729"/>
                    </a:lnTo>
                    <a:lnTo>
                      <a:pt x="8198" y="5721"/>
                    </a:lnTo>
                    <a:lnTo>
                      <a:pt x="8207" y="5719"/>
                    </a:lnTo>
                    <a:lnTo>
                      <a:pt x="8216" y="5717"/>
                    </a:lnTo>
                    <a:lnTo>
                      <a:pt x="8225" y="5716"/>
                    </a:lnTo>
                    <a:lnTo>
                      <a:pt x="8232" y="5716"/>
                    </a:lnTo>
                    <a:lnTo>
                      <a:pt x="8240" y="5718"/>
                    </a:lnTo>
                    <a:lnTo>
                      <a:pt x="8247" y="5721"/>
                    </a:lnTo>
                    <a:lnTo>
                      <a:pt x="8254" y="5726"/>
                    </a:lnTo>
                    <a:lnTo>
                      <a:pt x="8259" y="5732"/>
                    </a:lnTo>
                    <a:lnTo>
                      <a:pt x="8265" y="5740"/>
                    </a:lnTo>
                    <a:lnTo>
                      <a:pt x="8268" y="5751"/>
                    </a:lnTo>
                    <a:lnTo>
                      <a:pt x="8271" y="5762"/>
                    </a:lnTo>
                    <a:lnTo>
                      <a:pt x="8274" y="5776"/>
                    </a:lnTo>
                    <a:lnTo>
                      <a:pt x="8275" y="5791"/>
                    </a:lnTo>
                    <a:lnTo>
                      <a:pt x="8277" y="5802"/>
                    </a:lnTo>
                    <a:lnTo>
                      <a:pt x="8281" y="5813"/>
                    </a:lnTo>
                    <a:lnTo>
                      <a:pt x="8284" y="5822"/>
                    </a:lnTo>
                    <a:lnTo>
                      <a:pt x="8287" y="5829"/>
                    </a:lnTo>
                    <a:lnTo>
                      <a:pt x="8290" y="5836"/>
                    </a:lnTo>
                    <a:lnTo>
                      <a:pt x="8295" y="5841"/>
                    </a:lnTo>
                    <a:lnTo>
                      <a:pt x="8299" y="5846"/>
                    </a:lnTo>
                    <a:lnTo>
                      <a:pt x="8303" y="5849"/>
                    </a:lnTo>
                    <a:lnTo>
                      <a:pt x="8309" y="5851"/>
                    </a:lnTo>
                    <a:lnTo>
                      <a:pt x="8314" y="5853"/>
                    </a:lnTo>
                    <a:lnTo>
                      <a:pt x="8320" y="5853"/>
                    </a:lnTo>
                    <a:lnTo>
                      <a:pt x="8330" y="5853"/>
                    </a:lnTo>
                    <a:lnTo>
                      <a:pt x="8342" y="5851"/>
                    </a:lnTo>
                    <a:lnTo>
                      <a:pt x="8368" y="5841"/>
                    </a:lnTo>
                    <a:lnTo>
                      <a:pt x="8395" y="5833"/>
                    </a:lnTo>
                    <a:lnTo>
                      <a:pt x="8408" y="5829"/>
                    </a:lnTo>
                    <a:lnTo>
                      <a:pt x="8421" y="5827"/>
                    </a:lnTo>
                    <a:lnTo>
                      <a:pt x="8428" y="5827"/>
                    </a:lnTo>
                    <a:lnTo>
                      <a:pt x="8434" y="5828"/>
                    </a:lnTo>
                    <a:lnTo>
                      <a:pt x="8441" y="5829"/>
                    </a:lnTo>
                    <a:lnTo>
                      <a:pt x="8446" y="5832"/>
                    </a:lnTo>
                    <a:lnTo>
                      <a:pt x="8460" y="5837"/>
                    </a:lnTo>
                    <a:lnTo>
                      <a:pt x="8473" y="5841"/>
                    </a:lnTo>
                    <a:lnTo>
                      <a:pt x="8486" y="5845"/>
                    </a:lnTo>
                    <a:lnTo>
                      <a:pt x="8499" y="5847"/>
                    </a:lnTo>
                    <a:lnTo>
                      <a:pt x="8525" y="5850"/>
                    </a:lnTo>
                    <a:lnTo>
                      <a:pt x="8552" y="5852"/>
                    </a:lnTo>
                    <a:lnTo>
                      <a:pt x="8578" y="5855"/>
                    </a:lnTo>
                    <a:lnTo>
                      <a:pt x="8605" y="5861"/>
                    </a:lnTo>
                    <a:lnTo>
                      <a:pt x="8619" y="5865"/>
                    </a:lnTo>
                    <a:lnTo>
                      <a:pt x="8633" y="5870"/>
                    </a:lnTo>
                    <a:lnTo>
                      <a:pt x="8647" y="5877"/>
                    </a:lnTo>
                    <a:lnTo>
                      <a:pt x="8661" y="5884"/>
                    </a:lnTo>
                    <a:lnTo>
                      <a:pt x="8680" y="5896"/>
                    </a:lnTo>
                    <a:lnTo>
                      <a:pt x="8698" y="5907"/>
                    </a:lnTo>
                    <a:lnTo>
                      <a:pt x="8713" y="5917"/>
                    </a:lnTo>
                    <a:lnTo>
                      <a:pt x="8727" y="5924"/>
                    </a:lnTo>
                    <a:lnTo>
                      <a:pt x="8734" y="5927"/>
                    </a:lnTo>
                    <a:lnTo>
                      <a:pt x="8742" y="5929"/>
                    </a:lnTo>
                    <a:lnTo>
                      <a:pt x="8750" y="5929"/>
                    </a:lnTo>
                    <a:lnTo>
                      <a:pt x="8759" y="5929"/>
                    </a:lnTo>
                    <a:lnTo>
                      <a:pt x="8769" y="5929"/>
                    </a:lnTo>
                    <a:lnTo>
                      <a:pt x="8779" y="5927"/>
                    </a:lnTo>
                    <a:lnTo>
                      <a:pt x="8789" y="5923"/>
                    </a:lnTo>
                    <a:lnTo>
                      <a:pt x="8802" y="5919"/>
                    </a:lnTo>
                    <a:lnTo>
                      <a:pt x="8812" y="5914"/>
                    </a:lnTo>
                    <a:lnTo>
                      <a:pt x="8824" y="5906"/>
                    </a:lnTo>
                    <a:lnTo>
                      <a:pt x="8837" y="5896"/>
                    </a:lnTo>
                    <a:lnTo>
                      <a:pt x="8850" y="5887"/>
                    </a:lnTo>
                    <a:lnTo>
                      <a:pt x="8863" y="5877"/>
                    </a:lnTo>
                    <a:lnTo>
                      <a:pt x="8875" y="5868"/>
                    </a:lnTo>
                    <a:lnTo>
                      <a:pt x="8880" y="5865"/>
                    </a:lnTo>
                    <a:lnTo>
                      <a:pt x="8885" y="5863"/>
                    </a:lnTo>
                    <a:lnTo>
                      <a:pt x="8890" y="5862"/>
                    </a:lnTo>
                    <a:lnTo>
                      <a:pt x="8893" y="5862"/>
                    </a:lnTo>
                    <a:lnTo>
                      <a:pt x="8895" y="5862"/>
                    </a:lnTo>
                    <a:lnTo>
                      <a:pt x="8896" y="5864"/>
                    </a:lnTo>
                    <a:lnTo>
                      <a:pt x="8898" y="5866"/>
                    </a:lnTo>
                    <a:lnTo>
                      <a:pt x="8900" y="5869"/>
                    </a:lnTo>
                    <a:lnTo>
                      <a:pt x="8903" y="5877"/>
                    </a:lnTo>
                    <a:lnTo>
                      <a:pt x="8905" y="5887"/>
                    </a:lnTo>
                    <a:lnTo>
                      <a:pt x="8910" y="5905"/>
                    </a:lnTo>
                    <a:lnTo>
                      <a:pt x="8914" y="5919"/>
                    </a:lnTo>
                    <a:lnTo>
                      <a:pt x="8916" y="5924"/>
                    </a:lnTo>
                    <a:lnTo>
                      <a:pt x="8919" y="5929"/>
                    </a:lnTo>
                    <a:lnTo>
                      <a:pt x="8923" y="5932"/>
                    </a:lnTo>
                    <a:lnTo>
                      <a:pt x="8929" y="5934"/>
                    </a:lnTo>
                    <a:lnTo>
                      <a:pt x="8941" y="5938"/>
                    </a:lnTo>
                    <a:lnTo>
                      <a:pt x="8955" y="5941"/>
                    </a:lnTo>
                    <a:lnTo>
                      <a:pt x="8969" y="5943"/>
                    </a:lnTo>
                    <a:lnTo>
                      <a:pt x="8983" y="5946"/>
                    </a:lnTo>
                    <a:lnTo>
                      <a:pt x="8989" y="5948"/>
                    </a:lnTo>
                    <a:lnTo>
                      <a:pt x="8996" y="5950"/>
                    </a:lnTo>
                    <a:lnTo>
                      <a:pt x="9002" y="5955"/>
                    </a:lnTo>
                    <a:lnTo>
                      <a:pt x="9008" y="5959"/>
                    </a:lnTo>
                    <a:lnTo>
                      <a:pt x="9015" y="5965"/>
                    </a:lnTo>
                    <a:lnTo>
                      <a:pt x="9022" y="5970"/>
                    </a:lnTo>
                    <a:lnTo>
                      <a:pt x="9027" y="5972"/>
                    </a:lnTo>
                    <a:lnTo>
                      <a:pt x="9032" y="5972"/>
                    </a:lnTo>
                    <a:lnTo>
                      <a:pt x="9037" y="5971"/>
                    </a:lnTo>
                    <a:lnTo>
                      <a:pt x="9041" y="5969"/>
                    </a:lnTo>
                    <a:lnTo>
                      <a:pt x="9044" y="5965"/>
                    </a:lnTo>
                    <a:lnTo>
                      <a:pt x="9049" y="5960"/>
                    </a:lnTo>
                    <a:lnTo>
                      <a:pt x="9056" y="5950"/>
                    </a:lnTo>
                    <a:lnTo>
                      <a:pt x="9065" y="5941"/>
                    </a:lnTo>
                    <a:lnTo>
                      <a:pt x="9069" y="5936"/>
                    </a:lnTo>
                    <a:lnTo>
                      <a:pt x="9074" y="5933"/>
                    </a:lnTo>
                    <a:lnTo>
                      <a:pt x="9081" y="5931"/>
                    </a:lnTo>
                    <a:lnTo>
                      <a:pt x="9089" y="5930"/>
                    </a:lnTo>
                    <a:lnTo>
                      <a:pt x="9104" y="5930"/>
                    </a:lnTo>
                    <a:lnTo>
                      <a:pt x="9114" y="5931"/>
                    </a:lnTo>
                    <a:lnTo>
                      <a:pt x="9121" y="5934"/>
                    </a:lnTo>
                    <a:lnTo>
                      <a:pt x="9126" y="5937"/>
                    </a:lnTo>
                    <a:lnTo>
                      <a:pt x="9131" y="5943"/>
                    </a:lnTo>
                    <a:lnTo>
                      <a:pt x="9136" y="5948"/>
                    </a:lnTo>
                    <a:lnTo>
                      <a:pt x="9144" y="5955"/>
                    </a:lnTo>
                    <a:lnTo>
                      <a:pt x="9153" y="5961"/>
                    </a:lnTo>
                    <a:lnTo>
                      <a:pt x="9158" y="5963"/>
                    </a:lnTo>
                    <a:lnTo>
                      <a:pt x="9162" y="5964"/>
                    </a:lnTo>
                    <a:lnTo>
                      <a:pt x="9165" y="5964"/>
                    </a:lnTo>
                    <a:lnTo>
                      <a:pt x="9168" y="5964"/>
                    </a:lnTo>
                    <a:lnTo>
                      <a:pt x="9175" y="5963"/>
                    </a:lnTo>
                    <a:lnTo>
                      <a:pt x="9180" y="5960"/>
                    </a:lnTo>
                    <a:lnTo>
                      <a:pt x="9191" y="5953"/>
                    </a:lnTo>
                    <a:lnTo>
                      <a:pt x="9203" y="5945"/>
                    </a:lnTo>
                    <a:lnTo>
                      <a:pt x="9209" y="5943"/>
                    </a:lnTo>
                    <a:lnTo>
                      <a:pt x="9217" y="5943"/>
                    </a:lnTo>
                    <a:lnTo>
                      <a:pt x="9226" y="5944"/>
                    </a:lnTo>
                    <a:lnTo>
                      <a:pt x="9234" y="5946"/>
                    </a:lnTo>
                    <a:lnTo>
                      <a:pt x="9243" y="5946"/>
                    </a:lnTo>
                    <a:lnTo>
                      <a:pt x="9250" y="5946"/>
                    </a:lnTo>
                    <a:lnTo>
                      <a:pt x="9254" y="5944"/>
                    </a:lnTo>
                    <a:lnTo>
                      <a:pt x="9256" y="5943"/>
                    </a:lnTo>
                    <a:lnTo>
                      <a:pt x="9259" y="5940"/>
                    </a:lnTo>
                    <a:lnTo>
                      <a:pt x="9261" y="5936"/>
                    </a:lnTo>
                    <a:lnTo>
                      <a:pt x="9263" y="5931"/>
                    </a:lnTo>
                    <a:lnTo>
                      <a:pt x="9267" y="5928"/>
                    </a:lnTo>
                    <a:lnTo>
                      <a:pt x="9269" y="5926"/>
                    </a:lnTo>
                    <a:lnTo>
                      <a:pt x="9272" y="5923"/>
                    </a:lnTo>
                    <a:lnTo>
                      <a:pt x="9274" y="5922"/>
                    </a:lnTo>
                    <a:lnTo>
                      <a:pt x="9277" y="5922"/>
                    </a:lnTo>
                    <a:lnTo>
                      <a:pt x="9281" y="5922"/>
                    </a:lnTo>
                    <a:lnTo>
                      <a:pt x="9284" y="5923"/>
                    </a:lnTo>
                    <a:lnTo>
                      <a:pt x="9290" y="5927"/>
                    </a:lnTo>
                    <a:lnTo>
                      <a:pt x="9298" y="5932"/>
                    </a:lnTo>
                    <a:lnTo>
                      <a:pt x="9304" y="5938"/>
                    </a:lnTo>
                    <a:lnTo>
                      <a:pt x="9313" y="5945"/>
                    </a:lnTo>
                    <a:lnTo>
                      <a:pt x="9321" y="5951"/>
                    </a:lnTo>
                    <a:lnTo>
                      <a:pt x="9329" y="5958"/>
                    </a:lnTo>
                    <a:lnTo>
                      <a:pt x="9338" y="5963"/>
                    </a:lnTo>
                    <a:lnTo>
                      <a:pt x="9347" y="5967"/>
                    </a:lnTo>
                    <a:lnTo>
                      <a:pt x="9352" y="5969"/>
                    </a:lnTo>
                    <a:lnTo>
                      <a:pt x="9356" y="5969"/>
                    </a:lnTo>
                    <a:lnTo>
                      <a:pt x="9361" y="5969"/>
                    </a:lnTo>
                    <a:lnTo>
                      <a:pt x="9366" y="5968"/>
                    </a:lnTo>
                    <a:lnTo>
                      <a:pt x="9370" y="5967"/>
                    </a:lnTo>
                    <a:lnTo>
                      <a:pt x="9376" y="5963"/>
                    </a:lnTo>
                    <a:lnTo>
                      <a:pt x="9381" y="5960"/>
                    </a:lnTo>
                    <a:lnTo>
                      <a:pt x="9385" y="5956"/>
                    </a:lnTo>
                    <a:lnTo>
                      <a:pt x="9390" y="5951"/>
                    </a:lnTo>
                    <a:lnTo>
                      <a:pt x="9392" y="5947"/>
                    </a:lnTo>
                    <a:lnTo>
                      <a:pt x="9394" y="5941"/>
                    </a:lnTo>
                    <a:lnTo>
                      <a:pt x="9395" y="5934"/>
                    </a:lnTo>
                    <a:lnTo>
                      <a:pt x="9396" y="5919"/>
                    </a:lnTo>
                    <a:lnTo>
                      <a:pt x="9396" y="5903"/>
                    </a:lnTo>
                    <a:lnTo>
                      <a:pt x="9396" y="5886"/>
                    </a:lnTo>
                    <a:lnTo>
                      <a:pt x="9397" y="5868"/>
                    </a:lnTo>
                    <a:lnTo>
                      <a:pt x="9398" y="5861"/>
                    </a:lnTo>
                    <a:lnTo>
                      <a:pt x="9400" y="5853"/>
                    </a:lnTo>
                    <a:lnTo>
                      <a:pt x="9402" y="5847"/>
                    </a:lnTo>
                    <a:lnTo>
                      <a:pt x="9404" y="5840"/>
                    </a:lnTo>
                    <a:lnTo>
                      <a:pt x="9415" y="5821"/>
                    </a:lnTo>
                    <a:lnTo>
                      <a:pt x="9423" y="5806"/>
                    </a:lnTo>
                    <a:lnTo>
                      <a:pt x="9429" y="5794"/>
                    </a:lnTo>
                    <a:lnTo>
                      <a:pt x="9432" y="5782"/>
                    </a:lnTo>
                    <a:lnTo>
                      <a:pt x="9433" y="5776"/>
                    </a:lnTo>
                    <a:lnTo>
                      <a:pt x="9433" y="5771"/>
                    </a:lnTo>
                    <a:lnTo>
                      <a:pt x="9432" y="5764"/>
                    </a:lnTo>
                    <a:lnTo>
                      <a:pt x="9431" y="5757"/>
                    </a:lnTo>
                    <a:lnTo>
                      <a:pt x="9425" y="5739"/>
                    </a:lnTo>
                    <a:lnTo>
                      <a:pt x="9418" y="5716"/>
                    </a:lnTo>
                    <a:lnTo>
                      <a:pt x="9414" y="5701"/>
                    </a:lnTo>
                    <a:lnTo>
                      <a:pt x="9407" y="5688"/>
                    </a:lnTo>
                    <a:lnTo>
                      <a:pt x="9401" y="5676"/>
                    </a:lnTo>
                    <a:lnTo>
                      <a:pt x="9394" y="5664"/>
                    </a:lnTo>
                    <a:lnTo>
                      <a:pt x="9381" y="5641"/>
                    </a:lnTo>
                    <a:lnTo>
                      <a:pt x="9369" y="5621"/>
                    </a:lnTo>
                    <a:lnTo>
                      <a:pt x="9364" y="5610"/>
                    </a:lnTo>
                    <a:lnTo>
                      <a:pt x="9360" y="5599"/>
                    </a:lnTo>
                    <a:lnTo>
                      <a:pt x="9355" y="5587"/>
                    </a:lnTo>
                    <a:lnTo>
                      <a:pt x="9353" y="5576"/>
                    </a:lnTo>
                    <a:lnTo>
                      <a:pt x="9352" y="5563"/>
                    </a:lnTo>
                    <a:lnTo>
                      <a:pt x="9352" y="5550"/>
                    </a:lnTo>
                    <a:lnTo>
                      <a:pt x="9353" y="5535"/>
                    </a:lnTo>
                    <a:lnTo>
                      <a:pt x="9356" y="5518"/>
                    </a:lnTo>
                    <a:lnTo>
                      <a:pt x="9358" y="5502"/>
                    </a:lnTo>
                    <a:lnTo>
                      <a:pt x="9360" y="5488"/>
                    </a:lnTo>
                    <a:lnTo>
                      <a:pt x="9361" y="5474"/>
                    </a:lnTo>
                    <a:lnTo>
                      <a:pt x="9360" y="5461"/>
                    </a:lnTo>
                    <a:lnTo>
                      <a:pt x="9357" y="5434"/>
                    </a:lnTo>
                    <a:lnTo>
                      <a:pt x="9356" y="5405"/>
                    </a:lnTo>
                    <a:lnTo>
                      <a:pt x="9356" y="5395"/>
                    </a:lnTo>
                    <a:lnTo>
                      <a:pt x="9356" y="5386"/>
                    </a:lnTo>
                    <a:lnTo>
                      <a:pt x="9357" y="5376"/>
                    </a:lnTo>
                    <a:lnTo>
                      <a:pt x="9360" y="5366"/>
                    </a:lnTo>
                    <a:lnTo>
                      <a:pt x="9365" y="5349"/>
                    </a:lnTo>
                    <a:lnTo>
                      <a:pt x="9371" y="5332"/>
                    </a:lnTo>
                    <a:lnTo>
                      <a:pt x="9385" y="5298"/>
                    </a:lnTo>
                    <a:lnTo>
                      <a:pt x="9401" y="5263"/>
                    </a:lnTo>
                    <a:lnTo>
                      <a:pt x="9407" y="5248"/>
                    </a:lnTo>
                    <a:lnTo>
                      <a:pt x="9415" y="5233"/>
                    </a:lnTo>
                    <a:lnTo>
                      <a:pt x="9418" y="5225"/>
                    </a:lnTo>
                    <a:lnTo>
                      <a:pt x="9421" y="5217"/>
                    </a:lnTo>
                    <a:lnTo>
                      <a:pt x="9423" y="5209"/>
                    </a:lnTo>
                    <a:lnTo>
                      <a:pt x="9424" y="5202"/>
                    </a:lnTo>
                    <a:lnTo>
                      <a:pt x="9424" y="5194"/>
                    </a:lnTo>
                    <a:lnTo>
                      <a:pt x="9422" y="5188"/>
                    </a:lnTo>
                    <a:lnTo>
                      <a:pt x="9420" y="5185"/>
                    </a:lnTo>
                    <a:lnTo>
                      <a:pt x="9417" y="5181"/>
                    </a:lnTo>
                    <a:lnTo>
                      <a:pt x="9408" y="5176"/>
                    </a:lnTo>
                    <a:lnTo>
                      <a:pt x="9396" y="5170"/>
                    </a:lnTo>
                    <a:lnTo>
                      <a:pt x="9396" y="5170"/>
                    </a:lnTo>
                    <a:lnTo>
                      <a:pt x="9404" y="5154"/>
                    </a:lnTo>
                    <a:lnTo>
                      <a:pt x="9409" y="5137"/>
                    </a:lnTo>
                    <a:lnTo>
                      <a:pt x="9414" y="5130"/>
                    </a:lnTo>
                    <a:lnTo>
                      <a:pt x="9418" y="5123"/>
                    </a:lnTo>
                    <a:lnTo>
                      <a:pt x="9421" y="5121"/>
                    </a:lnTo>
                    <a:lnTo>
                      <a:pt x="9425" y="5119"/>
                    </a:lnTo>
                    <a:lnTo>
                      <a:pt x="9430" y="5118"/>
                    </a:lnTo>
                    <a:lnTo>
                      <a:pt x="9435" y="5118"/>
                    </a:lnTo>
                    <a:lnTo>
                      <a:pt x="9463" y="5117"/>
                    </a:lnTo>
                    <a:lnTo>
                      <a:pt x="9492" y="5113"/>
                    </a:lnTo>
                    <a:lnTo>
                      <a:pt x="9506" y="5111"/>
                    </a:lnTo>
                    <a:lnTo>
                      <a:pt x="9520" y="5109"/>
                    </a:lnTo>
                    <a:lnTo>
                      <a:pt x="9535" y="5106"/>
                    </a:lnTo>
                    <a:lnTo>
                      <a:pt x="9547" y="5101"/>
                    </a:lnTo>
                    <a:lnTo>
                      <a:pt x="9560" y="5096"/>
                    </a:lnTo>
                    <a:lnTo>
                      <a:pt x="9573" y="5091"/>
                    </a:lnTo>
                    <a:lnTo>
                      <a:pt x="9586" y="5084"/>
                    </a:lnTo>
                    <a:lnTo>
                      <a:pt x="9598" y="5077"/>
                    </a:lnTo>
                    <a:lnTo>
                      <a:pt x="9609" y="5068"/>
                    </a:lnTo>
                    <a:lnTo>
                      <a:pt x="9620" y="5059"/>
                    </a:lnTo>
                    <a:lnTo>
                      <a:pt x="9630" y="5049"/>
                    </a:lnTo>
                    <a:lnTo>
                      <a:pt x="9639" y="5037"/>
                    </a:lnTo>
                    <a:lnTo>
                      <a:pt x="9645" y="5037"/>
                    </a:lnTo>
                    <a:lnTo>
                      <a:pt x="9650" y="5039"/>
                    </a:lnTo>
                    <a:lnTo>
                      <a:pt x="9658" y="5041"/>
                    </a:lnTo>
                    <a:lnTo>
                      <a:pt x="9664" y="5045"/>
                    </a:lnTo>
                    <a:lnTo>
                      <a:pt x="9679" y="5055"/>
                    </a:lnTo>
                    <a:lnTo>
                      <a:pt x="9694" y="5068"/>
                    </a:lnTo>
                    <a:lnTo>
                      <a:pt x="9722" y="5096"/>
                    </a:lnTo>
                    <a:lnTo>
                      <a:pt x="9743" y="5118"/>
                    </a:lnTo>
                    <a:lnTo>
                      <a:pt x="9745" y="5133"/>
                    </a:lnTo>
                    <a:lnTo>
                      <a:pt x="9747" y="5153"/>
                    </a:lnTo>
                    <a:lnTo>
                      <a:pt x="9749" y="5177"/>
                    </a:lnTo>
                    <a:lnTo>
                      <a:pt x="9752" y="5202"/>
                    </a:lnTo>
                    <a:lnTo>
                      <a:pt x="9752" y="5226"/>
                    </a:lnTo>
                    <a:lnTo>
                      <a:pt x="9749" y="5248"/>
                    </a:lnTo>
                    <a:lnTo>
                      <a:pt x="9748" y="5259"/>
                    </a:lnTo>
                    <a:lnTo>
                      <a:pt x="9746" y="5268"/>
                    </a:lnTo>
                    <a:lnTo>
                      <a:pt x="9743" y="5275"/>
                    </a:lnTo>
                    <a:lnTo>
                      <a:pt x="9740" y="5281"/>
                    </a:lnTo>
                    <a:lnTo>
                      <a:pt x="9739" y="5313"/>
                    </a:lnTo>
                    <a:lnTo>
                      <a:pt x="9738" y="5341"/>
                    </a:lnTo>
                    <a:lnTo>
                      <a:pt x="9736" y="5366"/>
                    </a:lnTo>
                    <a:lnTo>
                      <a:pt x="9738" y="5389"/>
                    </a:lnTo>
                    <a:lnTo>
                      <a:pt x="9739" y="5400"/>
                    </a:lnTo>
                    <a:lnTo>
                      <a:pt x="9741" y="5410"/>
                    </a:lnTo>
                    <a:lnTo>
                      <a:pt x="9745" y="5422"/>
                    </a:lnTo>
                    <a:lnTo>
                      <a:pt x="9749" y="5433"/>
                    </a:lnTo>
                    <a:lnTo>
                      <a:pt x="9755" y="5445"/>
                    </a:lnTo>
                    <a:lnTo>
                      <a:pt x="9762" y="5458"/>
                    </a:lnTo>
                    <a:lnTo>
                      <a:pt x="9772" y="5471"/>
                    </a:lnTo>
                    <a:lnTo>
                      <a:pt x="9783" y="5486"/>
                    </a:lnTo>
                    <a:lnTo>
                      <a:pt x="9783" y="5486"/>
                    </a:lnTo>
                    <a:lnTo>
                      <a:pt x="9779" y="5492"/>
                    </a:lnTo>
                    <a:lnTo>
                      <a:pt x="9773" y="5498"/>
                    </a:lnTo>
                    <a:lnTo>
                      <a:pt x="9768" y="5503"/>
                    </a:lnTo>
                    <a:lnTo>
                      <a:pt x="9761" y="5508"/>
                    </a:lnTo>
                    <a:lnTo>
                      <a:pt x="9748" y="5516"/>
                    </a:lnTo>
                    <a:lnTo>
                      <a:pt x="9735" y="5524"/>
                    </a:lnTo>
                    <a:lnTo>
                      <a:pt x="9730" y="5528"/>
                    </a:lnTo>
                    <a:lnTo>
                      <a:pt x="9725" y="5532"/>
                    </a:lnTo>
                    <a:lnTo>
                      <a:pt x="9721" y="5537"/>
                    </a:lnTo>
                    <a:lnTo>
                      <a:pt x="9719" y="5541"/>
                    </a:lnTo>
                    <a:lnTo>
                      <a:pt x="9719" y="5546"/>
                    </a:lnTo>
                    <a:lnTo>
                      <a:pt x="9719" y="5553"/>
                    </a:lnTo>
                    <a:lnTo>
                      <a:pt x="9722" y="5560"/>
                    </a:lnTo>
                    <a:lnTo>
                      <a:pt x="9728" y="5568"/>
                    </a:lnTo>
                    <a:lnTo>
                      <a:pt x="9739" y="5584"/>
                    </a:lnTo>
                    <a:lnTo>
                      <a:pt x="9746" y="5598"/>
                    </a:lnTo>
                    <a:lnTo>
                      <a:pt x="9752" y="5610"/>
                    </a:lnTo>
                    <a:lnTo>
                      <a:pt x="9757" y="5621"/>
                    </a:lnTo>
                    <a:lnTo>
                      <a:pt x="9760" y="5626"/>
                    </a:lnTo>
                    <a:lnTo>
                      <a:pt x="9763" y="5632"/>
                    </a:lnTo>
                    <a:lnTo>
                      <a:pt x="9768" y="5637"/>
                    </a:lnTo>
                    <a:lnTo>
                      <a:pt x="9773" y="5643"/>
                    </a:lnTo>
                    <a:lnTo>
                      <a:pt x="9779" y="5647"/>
                    </a:lnTo>
                    <a:lnTo>
                      <a:pt x="9786" y="5652"/>
                    </a:lnTo>
                    <a:lnTo>
                      <a:pt x="9795" y="5658"/>
                    </a:lnTo>
                    <a:lnTo>
                      <a:pt x="9806" y="5663"/>
                    </a:lnTo>
                    <a:lnTo>
                      <a:pt x="9819" y="5671"/>
                    </a:lnTo>
                    <a:lnTo>
                      <a:pt x="9830" y="5679"/>
                    </a:lnTo>
                    <a:lnTo>
                      <a:pt x="9841" y="5690"/>
                    </a:lnTo>
                    <a:lnTo>
                      <a:pt x="9852" y="5700"/>
                    </a:lnTo>
                    <a:lnTo>
                      <a:pt x="9863" y="5711"/>
                    </a:lnTo>
                    <a:lnTo>
                      <a:pt x="9874" y="5719"/>
                    </a:lnTo>
                    <a:lnTo>
                      <a:pt x="9880" y="5724"/>
                    </a:lnTo>
                    <a:lnTo>
                      <a:pt x="9887" y="5727"/>
                    </a:lnTo>
                    <a:lnTo>
                      <a:pt x="9893" y="5730"/>
                    </a:lnTo>
                    <a:lnTo>
                      <a:pt x="9901" y="5732"/>
                    </a:lnTo>
                    <a:lnTo>
                      <a:pt x="9908" y="5733"/>
                    </a:lnTo>
                    <a:lnTo>
                      <a:pt x="9915" y="5733"/>
                    </a:lnTo>
                    <a:lnTo>
                      <a:pt x="9921" y="5733"/>
                    </a:lnTo>
                    <a:lnTo>
                      <a:pt x="9928" y="5733"/>
                    </a:lnTo>
                    <a:lnTo>
                      <a:pt x="9941" y="5730"/>
                    </a:lnTo>
                    <a:lnTo>
                      <a:pt x="9954" y="5727"/>
                    </a:lnTo>
                    <a:lnTo>
                      <a:pt x="9966" y="5724"/>
                    </a:lnTo>
                    <a:lnTo>
                      <a:pt x="9979" y="5721"/>
                    </a:lnTo>
                    <a:lnTo>
                      <a:pt x="9986" y="5721"/>
                    </a:lnTo>
                    <a:lnTo>
                      <a:pt x="9993" y="5721"/>
                    </a:lnTo>
                    <a:lnTo>
                      <a:pt x="10000" y="5721"/>
                    </a:lnTo>
                    <a:lnTo>
                      <a:pt x="10008" y="5724"/>
                    </a:lnTo>
                    <a:lnTo>
                      <a:pt x="10026" y="5729"/>
                    </a:lnTo>
                    <a:lnTo>
                      <a:pt x="10047" y="5738"/>
                    </a:lnTo>
                    <a:lnTo>
                      <a:pt x="10071" y="5748"/>
                    </a:lnTo>
                    <a:lnTo>
                      <a:pt x="10097" y="5759"/>
                    </a:lnTo>
                    <a:lnTo>
                      <a:pt x="10122" y="5769"/>
                    </a:lnTo>
                    <a:lnTo>
                      <a:pt x="10145" y="5776"/>
                    </a:lnTo>
                    <a:lnTo>
                      <a:pt x="10155" y="5780"/>
                    </a:lnTo>
                    <a:lnTo>
                      <a:pt x="10165" y="5781"/>
                    </a:lnTo>
                    <a:lnTo>
                      <a:pt x="10174" y="5782"/>
                    </a:lnTo>
                    <a:lnTo>
                      <a:pt x="10181" y="5781"/>
                    </a:lnTo>
                    <a:lnTo>
                      <a:pt x="10192" y="5779"/>
                    </a:lnTo>
                    <a:lnTo>
                      <a:pt x="10204" y="5778"/>
                    </a:lnTo>
                    <a:lnTo>
                      <a:pt x="10215" y="5776"/>
                    </a:lnTo>
                    <a:lnTo>
                      <a:pt x="10226" y="5776"/>
                    </a:lnTo>
                    <a:lnTo>
                      <a:pt x="10248" y="5776"/>
                    </a:lnTo>
                    <a:lnTo>
                      <a:pt x="10270" y="5778"/>
                    </a:lnTo>
                    <a:lnTo>
                      <a:pt x="10293" y="5778"/>
                    </a:lnTo>
                    <a:lnTo>
                      <a:pt x="10314" y="5776"/>
                    </a:lnTo>
                    <a:lnTo>
                      <a:pt x="10325" y="5774"/>
                    </a:lnTo>
                    <a:lnTo>
                      <a:pt x="10336" y="5772"/>
                    </a:lnTo>
                    <a:lnTo>
                      <a:pt x="10347" y="5769"/>
                    </a:lnTo>
                    <a:lnTo>
                      <a:pt x="10357" y="5765"/>
                    </a:lnTo>
                    <a:lnTo>
                      <a:pt x="10364" y="5760"/>
                    </a:lnTo>
                    <a:lnTo>
                      <a:pt x="10371" y="5756"/>
                    </a:lnTo>
                    <a:lnTo>
                      <a:pt x="10377" y="5751"/>
                    </a:lnTo>
                    <a:lnTo>
                      <a:pt x="10383" y="5745"/>
                    </a:lnTo>
                    <a:lnTo>
                      <a:pt x="10394" y="5734"/>
                    </a:lnTo>
                    <a:lnTo>
                      <a:pt x="10405" y="5724"/>
                    </a:lnTo>
                    <a:lnTo>
                      <a:pt x="10410" y="5718"/>
                    </a:lnTo>
                    <a:lnTo>
                      <a:pt x="10416" y="5713"/>
                    </a:lnTo>
                    <a:lnTo>
                      <a:pt x="10421" y="5708"/>
                    </a:lnTo>
                    <a:lnTo>
                      <a:pt x="10428" y="5704"/>
                    </a:lnTo>
                    <a:lnTo>
                      <a:pt x="10435" y="5701"/>
                    </a:lnTo>
                    <a:lnTo>
                      <a:pt x="10443" y="5699"/>
                    </a:lnTo>
                    <a:lnTo>
                      <a:pt x="10450" y="5697"/>
                    </a:lnTo>
                    <a:lnTo>
                      <a:pt x="10460" y="5697"/>
                    </a:lnTo>
                    <a:lnTo>
                      <a:pt x="10468" y="5697"/>
                    </a:lnTo>
                    <a:lnTo>
                      <a:pt x="10475" y="5699"/>
                    </a:lnTo>
                    <a:lnTo>
                      <a:pt x="10484" y="5702"/>
                    </a:lnTo>
                    <a:lnTo>
                      <a:pt x="10491" y="5705"/>
                    </a:lnTo>
                    <a:lnTo>
                      <a:pt x="10509" y="5715"/>
                    </a:lnTo>
                    <a:lnTo>
                      <a:pt x="10527" y="5726"/>
                    </a:lnTo>
                    <a:lnTo>
                      <a:pt x="10545" y="5738"/>
                    </a:lnTo>
                    <a:lnTo>
                      <a:pt x="10565" y="5747"/>
                    </a:lnTo>
                    <a:lnTo>
                      <a:pt x="10576" y="5752"/>
                    </a:lnTo>
                    <a:lnTo>
                      <a:pt x="10586" y="5755"/>
                    </a:lnTo>
                    <a:lnTo>
                      <a:pt x="10597" y="5758"/>
                    </a:lnTo>
                    <a:lnTo>
                      <a:pt x="10608" y="5759"/>
                    </a:lnTo>
                    <a:lnTo>
                      <a:pt x="10622" y="5760"/>
                    </a:lnTo>
                    <a:lnTo>
                      <a:pt x="10636" y="5761"/>
                    </a:lnTo>
                    <a:lnTo>
                      <a:pt x="10650" y="5760"/>
                    </a:lnTo>
                    <a:lnTo>
                      <a:pt x="10665" y="5760"/>
                    </a:lnTo>
                    <a:lnTo>
                      <a:pt x="10694" y="5757"/>
                    </a:lnTo>
                    <a:lnTo>
                      <a:pt x="10724" y="5754"/>
                    </a:lnTo>
                    <a:lnTo>
                      <a:pt x="10754" y="5749"/>
                    </a:lnTo>
                    <a:lnTo>
                      <a:pt x="10783" y="5746"/>
                    </a:lnTo>
                    <a:lnTo>
                      <a:pt x="10811" y="5743"/>
                    </a:lnTo>
                    <a:lnTo>
                      <a:pt x="10837" y="5742"/>
                    </a:lnTo>
                    <a:lnTo>
                      <a:pt x="10860" y="5748"/>
                    </a:lnTo>
                    <a:lnTo>
                      <a:pt x="10878" y="5755"/>
                    </a:lnTo>
                    <a:lnTo>
                      <a:pt x="10887" y="5757"/>
                    </a:lnTo>
                    <a:lnTo>
                      <a:pt x="10894" y="5758"/>
                    </a:lnTo>
                    <a:lnTo>
                      <a:pt x="10902" y="5759"/>
                    </a:lnTo>
                    <a:lnTo>
                      <a:pt x="10909" y="5760"/>
                    </a:lnTo>
                    <a:lnTo>
                      <a:pt x="10916" y="5759"/>
                    </a:lnTo>
                    <a:lnTo>
                      <a:pt x="10922" y="5757"/>
                    </a:lnTo>
                    <a:lnTo>
                      <a:pt x="10929" y="5754"/>
                    </a:lnTo>
                    <a:lnTo>
                      <a:pt x="10934" y="5749"/>
                    </a:lnTo>
                    <a:lnTo>
                      <a:pt x="10941" y="5744"/>
                    </a:lnTo>
                    <a:lnTo>
                      <a:pt x="10946" y="5737"/>
                    </a:lnTo>
                    <a:lnTo>
                      <a:pt x="10951" y="5727"/>
                    </a:lnTo>
                    <a:lnTo>
                      <a:pt x="10957" y="5716"/>
                    </a:lnTo>
                    <a:lnTo>
                      <a:pt x="10960" y="5711"/>
                    </a:lnTo>
                    <a:lnTo>
                      <a:pt x="10963" y="5706"/>
                    </a:lnTo>
                    <a:lnTo>
                      <a:pt x="10966" y="5704"/>
                    </a:lnTo>
                    <a:lnTo>
                      <a:pt x="10971" y="5703"/>
                    </a:lnTo>
                    <a:lnTo>
                      <a:pt x="10974" y="5704"/>
                    </a:lnTo>
                    <a:lnTo>
                      <a:pt x="10978" y="5705"/>
                    </a:lnTo>
                    <a:lnTo>
                      <a:pt x="10983" y="5706"/>
                    </a:lnTo>
                    <a:lnTo>
                      <a:pt x="10987" y="5710"/>
                    </a:lnTo>
                    <a:lnTo>
                      <a:pt x="11003" y="5724"/>
                    </a:lnTo>
                    <a:lnTo>
                      <a:pt x="11016" y="5737"/>
                    </a:lnTo>
                    <a:lnTo>
                      <a:pt x="11023" y="5741"/>
                    </a:lnTo>
                    <a:lnTo>
                      <a:pt x="11031" y="5743"/>
                    </a:lnTo>
                    <a:lnTo>
                      <a:pt x="11040" y="5745"/>
                    </a:lnTo>
                    <a:lnTo>
                      <a:pt x="11051" y="5746"/>
                    </a:lnTo>
                    <a:lnTo>
                      <a:pt x="11071" y="5746"/>
                    </a:lnTo>
                    <a:lnTo>
                      <a:pt x="11087" y="5746"/>
                    </a:lnTo>
                    <a:lnTo>
                      <a:pt x="11094" y="5746"/>
                    </a:lnTo>
                    <a:lnTo>
                      <a:pt x="11100" y="5745"/>
                    </a:lnTo>
                    <a:lnTo>
                      <a:pt x="11106" y="5743"/>
                    </a:lnTo>
                    <a:lnTo>
                      <a:pt x="11111" y="5741"/>
                    </a:lnTo>
                    <a:lnTo>
                      <a:pt x="11120" y="5734"/>
                    </a:lnTo>
                    <a:lnTo>
                      <a:pt x="11128" y="5728"/>
                    </a:lnTo>
                    <a:lnTo>
                      <a:pt x="11136" y="5720"/>
                    </a:lnTo>
                    <a:lnTo>
                      <a:pt x="11143" y="5714"/>
                    </a:lnTo>
                    <a:lnTo>
                      <a:pt x="11147" y="5711"/>
                    </a:lnTo>
                    <a:lnTo>
                      <a:pt x="11150" y="5708"/>
                    </a:lnTo>
                    <a:lnTo>
                      <a:pt x="11154" y="5707"/>
                    </a:lnTo>
                    <a:lnTo>
                      <a:pt x="11159" y="5706"/>
                    </a:lnTo>
                    <a:lnTo>
                      <a:pt x="11161" y="5706"/>
                    </a:lnTo>
                    <a:lnTo>
                      <a:pt x="11163" y="5707"/>
                    </a:lnTo>
                    <a:lnTo>
                      <a:pt x="11165" y="5708"/>
                    </a:lnTo>
                    <a:lnTo>
                      <a:pt x="11167" y="5711"/>
                    </a:lnTo>
                    <a:lnTo>
                      <a:pt x="11172" y="5716"/>
                    </a:lnTo>
                    <a:lnTo>
                      <a:pt x="11176" y="5722"/>
                    </a:lnTo>
                    <a:lnTo>
                      <a:pt x="11180" y="5728"/>
                    </a:lnTo>
                    <a:lnTo>
                      <a:pt x="11185" y="5732"/>
                    </a:lnTo>
                    <a:lnTo>
                      <a:pt x="11187" y="5733"/>
                    </a:lnTo>
                    <a:lnTo>
                      <a:pt x="11189" y="5733"/>
                    </a:lnTo>
                    <a:lnTo>
                      <a:pt x="11192" y="5732"/>
                    </a:lnTo>
                    <a:lnTo>
                      <a:pt x="11194" y="5731"/>
                    </a:lnTo>
                    <a:lnTo>
                      <a:pt x="11199" y="5727"/>
                    </a:lnTo>
                    <a:lnTo>
                      <a:pt x="11200" y="5721"/>
                    </a:lnTo>
                    <a:lnTo>
                      <a:pt x="11201" y="5716"/>
                    </a:lnTo>
                    <a:lnTo>
                      <a:pt x="11201" y="5711"/>
                    </a:lnTo>
                    <a:lnTo>
                      <a:pt x="11201" y="5705"/>
                    </a:lnTo>
                    <a:lnTo>
                      <a:pt x="11202" y="5701"/>
                    </a:lnTo>
                    <a:lnTo>
                      <a:pt x="11203" y="5700"/>
                    </a:lnTo>
                    <a:lnTo>
                      <a:pt x="11204" y="5699"/>
                    </a:lnTo>
                    <a:lnTo>
                      <a:pt x="11206" y="5698"/>
                    </a:lnTo>
                    <a:lnTo>
                      <a:pt x="11209" y="5698"/>
                    </a:lnTo>
                    <a:lnTo>
                      <a:pt x="11216" y="5699"/>
                    </a:lnTo>
                    <a:lnTo>
                      <a:pt x="11222" y="5701"/>
                    </a:lnTo>
                    <a:lnTo>
                      <a:pt x="11229" y="5705"/>
                    </a:lnTo>
                    <a:lnTo>
                      <a:pt x="11235" y="5710"/>
                    </a:lnTo>
                    <a:lnTo>
                      <a:pt x="11243" y="5713"/>
                    </a:lnTo>
                    <a:lnTo>
                      <a:pt x="11249" y="5716"/>
                    </a:lnTo>
                    <a:lnTo>
                      <a:pt x="11253" y="5717"/>
                    </a:lnTo>
                    <a:lnTo>
                      <a:pt x="11257" y="5718"/>
                    </a:lnTo>
                    <a:lnTo>
                      <a:pt x="11260" y="5718"/>
                    </a:lnTo>
                    <a:lnTo>
                      <a:pt x="11265" y="5717"/>
                    </a:lnTo>
                    <a:lnTo>
                      <a:pt x="11274" y="5715"/>
                    </a:lnTo>
                    <a:lnTo>
                      <a:pt x="11281" y="5711"/>
                    </a:lnTo>
                    <a:lnTo>
                      <a:pt x="11285" y="5705"/>
                    </a:lnTo>
                    <a:lnTo>
                      <a:pt x="11288" y="5699"/>
                    </a:lnTo>
                    <a:lnTo>
                      <a:pt x="11290" y="5691"/>
                    </a:lnTo>
                    <a:lnTo>
                      <a:pt x="11292" y="5684"/>
                    </a:lnTo>
                    <a:lnTo>
                      <a:pt x="11292" y="5676"/>
                    </a:lnTo>
                    <a:lnTo>
                      <a:pt x="11290" y="5667"/>
                    </a:lnTo>
                    <a:lnTo>
                      <a:pt x="11288" y="5657"/>
                    </a:lnTo>
                    <a:lnTo>
                      <a:pt x="11284" y="5646"/>
                    </a:lnTo>
                    <a:lnTo>
                      <a:pt x="11279" y="5635"/>
                    </a:lnTo>
                    <a:lnTo>
                      <a:pt x="11272" y="5624"/>
                    </a:lnTo>
                    <a:lnTo>
                      <a:pt x="11266" y="5613"/>
                    </a:lnTo>
                    <a:lnTo>
                      <a:pt x="11259" y="5603"/>
                    </a:lnTo>
                    <a:lnTo>
                      <a:pt x="11253" y="5592"/>
                    </a:lnTo>
                    <a:lnTo>
                      <a:pt x="11247" y="5580"/>
                    </a:lnTo>
                    <a:lnTo>
                      <a:pt x="11246" y="5572"/>
                    </a:lnTo>
                    <a:lnTo>
                      <a:pt x="11245" y="5566"/>
                    </a:lnTo>
                    <a:lnTo>
                      <a:pt x="11246" y="5558"/>
                    </a:lnTo>
                    <a:lnTo>
                      <a:pt x="11248" y="5553"/>
                    </a:lnTo>
                    <a:lnTo>
                      <a:pt x="11251" y="5546"/>
                    </a:lnTo>
                    <a:lnTo>
                      <a:pt x="11255" y="5541"/>
                    </a:lnTo>
                    <a:lnTo>
                      <a:pt x="11258" y="5536"/>
                    </a:lnTo>
                    <a:lnTo>
                      <a:pt x="11262" y="5530"/>
                    </a:lnTo>
                    <a:lnTo>
                      <a:pt x="11271" y="5521"/>
                    </a:lnTo>
                    <a:lnTo>
                      <a:pt x="11279" y="5510"/>
                    </a:lnTo>
                    <a:lnTo>
                      <a:pt x="11282" y="5504"/>
                    </a:lnTo>
                    <a:lnTo>
                      <a:pt x="11285" y="5499"/>
                    </a:lnTo>
                    <a:lnTo>
                      <a:pt x="11286" y="5494"/>
                    </a:lnTo>
                    <a:lnTo>
                      <a:pt x="11287" y="5487"/>
                    </a:lnTo>
                    <a:lnTo>
                      <a:pt x="11286" y="5483"/>
                    </a:lnTo>
                    <a:lnTo>
                      <a:pt x="11285" y="5477"/>
                    </a:lnTo>
                    <a:lnTo>
                      <a:pt x="11284" y="5473"/>
                    </a:lnTo>
                    <a:lnTo>
                      <a:pt x="11282" y="5469"/>
                    </a:lnTo>
                    <a:lnTo>
                      <a:pt x="11276" y="5460"/>
                    </a:lnTo>
                    <a:lnTo>
                      <a:pt x="11270" y="5451"/>
                    </a:lnTo>
                    <a:lnTo>
                      <a:pt x="11263" y="5443"/>
                    </a:lnTo>
                    <a:lnTo>
                      <a:pt x="11256" y="5435"/>
                    </a:lnTo>
                    <a:lnTo>
                      <a:pt x="11251" y="5427"/>
                    </a:lnTo>
                    <a:lnTo>
                      <a:pt x="11245" y="5417"/>
                    </a:lnTo>
                    <a:lnTo>
                      <a:pt x="11241" y="5407"/>
                    </a:lnTo>
                    <a:lnTo>
                      <a:pt x="11234" y="5400"/>
                    </a:lnTo>
                    <a:lnTo>
                      <a:pt x="11228" y="5394"/>
                    </a:lnTo>
                    <a:lnTo>
                      <a:pt x="11221" y="5391"/>
                    </a:lnTo>
                    <a:lnTo>
                      <a:pt x="11214" y="5390"/>
                    </a:lnTo>
                    <a:lnTo>
                      <a:pt x="11206" y="5391"/>
                    </a:lnTo>
                    <a:lnTo>
                      <a:pt x="11198" y="5392"/>
                    </a:lnTo>
                    <a:lnTo>
                      <a:pt x="11189" y="5394"/>
                    </a:lnTo>
                    <a:lnTo>
                      <a:pt x="11171" y="5400"/>
                    </a:lnTo>
                    <a:lnTo>
                      <a:pt x="11150" y="5404"/>
                    </a:lnTo>
                    <a:lnTo>
                      <a:pt x="11140" y="5404"/>
                    </a:lnTo>
                    <a:lnTo>
                      <a:pt x="11130" y="5404"/>
                    </a:lnTo>
                    <a:lnTo>
                      <a:pt x="11119" y="5402"/>
                    </a:lnTo>
                    <a:lnTo>
                      <a:pt x="11108" y="5397"/>
                    </a:lnTo>
                    <a:lnTo>
                      <a:pt x="11097" y="5392"/>
                    </a:lnTo>
                    <a:lnTo>
                      <a:pt x="11089" y="5386"/>
                    </a:lnTo>
                    <a:lnTo>
                      <a:pt x="11082" y="5380"/>
                    </a:lnTo>
                    <a:lnTo>
                      <a:pt x="11076" y="5373"/>
                    </a:lnTo>
                    <a:lnTo>
                      <a:pt x="11070" y="5366"/>
                    </a:lnTo>
                    <a:lnTo>
                      <a:pt x="11066" y="5357"/>
                    </a:lnTo>
                    <a:lnTo>
                      <a:pt x="11063" y="5350"/>
                    </a:lnTo>
                    <a:lnTo>
                      <a:pt x="11060" y="5341"/>
                    </a:lnTo>
                    <a:lnTo>
                      <a:pt x="11058" y="5333"/>
                    </a:lnTo>
                    <a:lnTo>
                      <a:pt x="11058" y="5324"/>
                    </a:lnTo>
                    <a:lnTo>
                      <a:pt x="11058" y="5315"/>
                    </a:lnTo>
                    <a:lnTo>
                      <a:pt x="11058" y="5306"/>
                    </a:lnTo>
                    <a:lnTo>
                      <a:pt x="11060" y="5287"/>
                    </a:lnTo>
                    <a:lnTo>
                      <a:pt x="11064" y="5268"/>
                    </a:lnTo>
                    <a:lnTo>
                      <a:pt x="11064" y="5268"/>
                    </a:lnTo>
                    <a:lnTo>
                      <a:pt x="11219" y="5241"/>
                    </a:lnTo>
                    <a:lnTo>
                      <a:pt x="11227" y="5240"/>
                    </a:lnTo>
                    <a:lnTo>
                      <a:pt x="11235" y="5238"/>
                    </a:lnTo>
                    <a:lnTo>
                      <a:pt x="11243" y="5235"/>
                    </a:lnTo>
                    <a:lnTo>
                      <a:pt x="11249" y="5232"/>
                    </a:lnTo>
                    <a:lnTo>
                      <a:pt x="11263" y="5225"/>
                    </a:lnTo>
                    <a:lnTo>
                      <a:pt x="11276" y="5216"/>
                    </a:lnTo>
                    <a:lnTo>
                      <a:pt x="11289" y="5206"/>
                    </a:lnTo>
                    <a:lnTo>
                      <a:pt x="11303" y="5198"/>
                    </a:lnTo>
                    <a:lnTo>
                      <a:pt x="11310" y="5194"/>
                    </a:lnTo>
                    <a:lnTo>
                      <a:pt x="11317" y="5191"/>
                    </a:lnTo>
                    <a:lnTo>
                      <a:pt x="11326" y="5188"/>
                    </a:lnTo>
                    <a:lnTo>
                      <a:pt x="11335" y="5187"/>
                    </a:lnTo>
                    <a:lnTo>
                      <a:pt x="11340" y="5186"/>
                    </a:lnTo>
                    <a:lnTo>
                      <a:pt x="11344" y="5186"/>
                    </a:lnTo>
                    <a:lnTo>
                      <a:pt x="11350" y="5187"/>
                    </a:lnTo>
                    <a:lnTo>
                      <a:pt x="11355" y="5188"/>
                    </a:lnTo>
                    <a:lnTo>
                      <a:pt x="11365" y="5191"/>
                    </a:lnTo>
                    <a:lnTo>
                      <a:pt x="11376" y="5194"/>
                    </a:lnTo>
                    <a:lnTo>
                      <a:pt x="11386" y="5198"/>
                    </a:lnTo>
                    <a:lnTo>
                      <a:pt x="11397" y="5200"/>
                    </a:lnTo>
                    <a:lnTo>
                      <a:pt x="11403" y="5200"/>
                    </a:lnTo>
                    <a:lnTo>
                      <a:pt x="11409" y="5200"/>
                    </a:lnTo>
                    <a:lnTo>
                      <a:pt x="11415" y="5199"/>
                    </a:lnTo>
                    <a:lnTo>
                      <a:pt x="11421" y="5197"/>
                    </a:lnTo>
                    <a:lnTo>
                      <a:pt x="11444" y="5189"/>
                    </a:lnTo>
                    <a:lnTo>
                      <a:pt x="11468" y="5182"/>
                    </a:lnTo>
                    <a:lnTo>
                      <a:pt x="11479" y="5179"/>
                    </a:lnTo>
                    <a:lnTo>
                      <a:pt x="11490" y="5175"/>
                    </a:lnTo>
                    <a:lnTo>
                      <a:pt x="11501" y="5172"/>
                    </a:lnTo>
                    <a:lnTo>
                      <a:pt x="11512" y="5166"/>
                    </a:lnTo>
                    <a:lnTo>
                      <a:pt x="11522" y="5161"/>
                    </a:lnTo>
                    <a:lnTo>
                      <a:pt x="11530" y="5154"/>
                    </a:lnTo>
                    <a:lnTo>
                      <a:pt x="11538" y="5147"/>
                    </a:lnTo>
                    <a:lnTo>
                      <a:pt x="11544" y="5138"/>
                    </a:lnTo>
                    <a:lnTo>
                      <a:pt x="11550" y="5128"/>
                    </a:lnTo>
                    <a:lnTo>
                      <a:pt x="11554" y="5118"/>
                    </a:lnTo>
                    <a:lnTo>
                      <a:pt x="11556" y="5105"/>
                    </a:lnTo>
                    <a:lnTo>
                      <a:pt x="11557" y="5090"/>
                    </a:lnTo>
                    <a:lnTo>
                      <a:pt x="11557" y="5081"/>
                    </a:lnTo>
                    <a:lnTo>
                      <a:pt x="11559" y="5073"/>
                    </a:lnTo>
                    <a:lnTo>
                      <a:pt x="11562" y="5066"/>
                    </a:lnTo>
                    <a:lnTo>
                      <a:pt x="11565" y="5058"/>
                    </a:lnTo>
                    <a:lnTo>
                      <a:pt x="11569" y="5052"/>
                    </a:lnTo>
                    <a:lnTo>
                      <a:pt x="11574" y="5045"/>
                    </a:lnTo>
                    <a:lnTo>
                      <a:pt x="11580" y="5039"/>
                    </a:lnTo>
                    <a:lnTo>
                      <a:pt x="11586" y="5033"/>
                    </a:lnTo>
                    <a:lnTo>
                      <a:pt x="11601" y="5023"/>
                    </a:lnTo>
                    <a:lnTo>
                      <a:pt x="11618" y="5012"/>
                    </a:lnTo>
                    <a:lnTo>
                      <a:pt x="11636" y="5002"/>
                    </a:lnTo>
                    <a:lnTo>
                      <a:pt x="11655" y="4993"/>
                    </a:lnTo>
                    <a:lnTo>
                      <a:pt x="11676" y="4984"/>
                    </a:lnTo>
                    <a:lnTo>
                      <a:pt x="11695" y="4974"/>
                    </a:lnTo>
                    <a:lnTo>
                      <a:pt x="11716" y="4964"/>
                    </a:lnTo>
                    <a:lnTo>
                      <a:pt x="11734" y="4954"/>
                    </a:lnTo>
                    <a:lnTo>
                      <a:pt x="11753" y="4941"/>
                    </a:lnTo>
                    <a:lnTo>
                      <a:pt x="11769" y="4928"/>
                    </a:lnTo>
                    <a:lnTo>
                      <a:pt x="11775" y="4920"/>
                    </a:lnTo>
                    <a:lnTo>
                      <a:pt x="11783" y="4912"/>
                    </a:lnTo>
                    <a:lnTo>
                      <a:pt x="11788" y="4905"/>
                    </a:lnTo>
                    <a:lnTo>
                      <a:pt x="11794" y="4896"/>
                    </a:lnTo>
                    <a:lnTo>
                      <a:pt x="11801" y="4879"/>
                    </a:lnTo>
                    <a:lnTo>
                      <a:pt x="11808" y="4860"/>
                    </a:lnTo>
                    <a:lnTo>
                      <a:pt x="11814" y="4837"/>
                    </a:lnTo>
                    <a:lnTo>
                      <a:pt x="11821" y="4815"/>
                    </a:lnTo>
                    <a:lnTo>
                      <a:pt x="11825" y="4804"/>
                    </a:lnTo>
                    <a:lnTo>
                      <a:pt x="11829" y="4794"/>
                    </a:lnTo>
                    <a:lnTo>
                      <a:pt x="11835" y="4785"/>
                    </a:lnTo>
                    <a:lnTo>
                      <a:pt x="11840" y="4776"/>
                    </a:lnTo>
                    <a:lnTo>
                      <a:pt x="11846" y="4769"/>
                    </a:lnTo>
                    <a:lnTo>
                      <a:pt x="11853" y="4763"/>
                    </a:lnTo>
                    <a:lnTo>
                      <a:pt x="11861" y="4758"/>
                    </a:lnTo>
                    <a:lnTo>
                      <a:pt x="11869" y="4756"/>
                    </a:lnTo>
                    <a:lnTo>
                      <a:pt x="11886" y="4754"/>
                    </a:lnTo>
                    <a:lnTo>
                      <a:pt x="11902" y="4752"/>
                    </a:lnTo>
                    <a:lnTo>
                      <a:pt x="11917" y="4750"/>
                    </a:lnTo>
                    <a:lnTo>
                      <a:pt x="11932" y="4750"/>
                    </a:lnTo>
                    <a:lnTo>
                      <a:pt x="11962" y="4749"/>
                    </a:lnTo>
                    <a:lnTo>
                      <a:pt x="11991" y="4747"/>
                    </a:lnTo>
                    <a:lnTo>
                      <a:pt x="12006" y="4746"/>
                    </a:lnTo>
                    <a:lnTo>
                      <a:pt x="12021" y="4744"/>
                    </a:lnTo>
                    <a:lnTo>
                      <a:pt x="12036" y="4741"/>
                    </a:lnTo>
                    <a:lnTo>
                      <a:pt x="12050" y="4736"/>
                    </a:lnTo>
                    <a:lnTo>
                      <a:pt x="12064" y="4731"/>
                    </a:lnTo>
                    <a:lnTo>
                      <a:pt x="12079" y="4723"/>
                    </a:lnTo>
                    <a:lnTo>
                      <a:pt x="12093" y="4715"/>
                    </a:lnTo>
                    <a:lnTo>
                      <a:pt x="12108" y="4704"/>
                    </a:lnTo>
                    <a:lnTo>
                      <a:pt x="12121" y="4699"/>
                    </a:lnTo>
                    <a:lnTo>
                      <a:pt x="12134" y="4691"/>
                    </a:lnTo>
                    <a:lnTo>
                      <a:pt x="12146" y="4682"/>
                    </a:lnTo>
                    <a:lnTo>
                      <a:pt x="12158" y="4673"/>
                    </a:lnTo>
                    <a:lnTo>
                      <a:pt x="12168" y="4661"/>
                    </a:lnTo>
                    <a:lnTo>
                      <a:pt x="12177" y="4649"/>
                    </a:lnTo>
                    <a:lnTo>
                      <a:pt x="12181" y="4642"/>
                    </a:lnTo>
                    <a:lnTo>
                      <a:pt x="12185" y="4636"/>
                    </a:lnTo>
                    <a:lnTo>
                      <a:pt x="12187" y="4630"/>
                    </a:lnTo>
                    <a:lnTo>
                      <a:pt x="12189" y="4623"/>
                    </a:lnTo>
                    <a:lnTo>
                      <a:pt x="12193" y="4599"/>
                    </a:lnTo>
                    <a:lnTo>
                      <a:pt x="12198" y="4584"/>
                    </a:lnTo>
                    <a:lnTo>
                      <a:pt x="12200" y="4582"/>
                    </a:lnTo>
                    <a:lnTo>
                      <a:pt x="12202" y="4580"/>
                    </a:lnTo>
                    <a:lnTo>
                      <a:pt x="12204" y="4578"/>
                    </a:lnTo>
                    <a:lnTo>
                      <a:pt x="12207" y="4577"/>
                    </a:lnTo>
                    <a:lnTo>
                      <a:pt x="12217" y="4576"/>
                    </a:lnTo>
                    <a:lnTo>
                      <a:pt x="12230" y="4577"/>
                    </a:lnTo>
                    <a:lnTo>
                      <a:pt x="12238" y="4577"/>
                    </a:lnTo>
                    <a:lnTo>
                      <a:pt x="12243" y="4577"/>
                    </a:lnTo>
                    <a:lnTo>
                      <a:pt x="12248" y="4576"/>
                    </a:lnTo>
                    <a:lnTo>
                      <a:pt x="12253" y="4573"/>
                    </a:lnTo>
                    <a:lnTo>
                      <a:pt x="12256" y="4570"/>
                    </a:lnTo>
                    <a:lnTo>
                      <a:pt x="12259" y="4567"/>
                    </a:lnTo>
                    <a:lnTo>
                      <a:pt x="12261" y="4564"/>
                    </a:lnTo>
                    <a:lnTo>
                      <a:pt x="12263" y="4559"/>
                    </a:lnTo>
                    <a:lnTo>
                      <a:pt x="12267" y="4550"/>
                    </a:lnTo>
                    <a:lnTo>
                      <a:pt x="12270" y="4540"/>
                    </a:lnTo>
                    <a:lnTo>
                      <a:pt x="12273" y="4531"/>
                    </a:lnTo>
                    <a:lnTo>
                      <a:pt x="12279" y="4523"/>
                    </a:lnTo>
                    <a:lnTo>
                      <a:pt x="12285" y="4517"/>
                    </a:lnTo>
                    <a:lnTo>
                      <a:pt x="12293" y="4511"/>
                    </a:lnTo>
                    <a:lnTo>
                      <a:pt x="12300" y="4504"/>
                    </a:lnTo>
                    <a:lnTo>
                      <a:pt x="12310" y="4498"/>
                    </a:lnTo>
                    <a:lnTo>
                      <a:pt x="12332" y="4485"/>
                    </a:lnTo>
                    <a:lnTo>
                      <a:pt x="12354" y="4472"/>
                    </a:lnTo>
                    <a:lnTo>
                      <a:pt x="12401" y="4447"/>
                    </a:lnTo>
                    <a:lnTo>
                      <a:pt x="12438" y="4428"/>
                    </a:lnTo>
                    <a:lnTo>
                      <a:pt x="12457" y="4419"/>
                    </a:lnTo>
                    <a:lnTo>
                      <a:pt x="12472" y="4412"/>
                    </a:lnTo>
                    <a:lnTo>
                      <a:pt x="12479" y="4411"/>
                    </a:lnTo>
                    <a:lnTo>
                      <a:pt x="12486" y="4410"/>
                    </a:lnTo>
                    <a:lnTo>
                      <a:pt x="12491" y="4410"/>
                    </a:lnTo>
                    <a:lnTo>
                      <a:pt x="12498" y="4410"/>
                    </a:lnTo>
                    <a:lnTo>
                      <a:pt x="12503" y="4411"/>
                    </a:lnTo>
                    <a:lnTo>
                      <a:pt x="12510" y="4414"/>
                    </a:lnTo>
                    <a:lnTo>
                      <a:pt x="12515" y="4416"/>
                    </a:lnTo>
                    <a:lnTo>
                      <a:pt x="12522" y="4420"/>
                    </a:lnTo>
                    <a:lnTo>
                      <a:pt x="12536" y="4429"/>
                    </a:lnTo>
                    <a:lnTo>
                      <a:pt x="12552" y="4441"/>
                    </a:lnTo>
                    <a:lnTo>
                      <a:pt x="12567" y="4450"/>
                    </a:lnTo>
                    <a:lnTo>
                      <a:pt x="12582" y="4460"/>
                    </a:lnTo>
                    <a:lnTo>
                      <a:pt x="12597" y="4468"/>
                    </a:lnTo>
                    <a:lnTo>
                      <a:pt x="12612" y="4474"/>
                    </a:lnTo>
                    <a:lnTo>
                      <a:pt x="12627" y="4479"/>
                    </a:lnTo>
                    <a:lnTo>
                      <a:pt x="12643" y="4485"/>
                    </a:lnTo>
                    <a:lnTo>
                      <a:pt x="12659" y="4488"/>
                    </a:lnTo>
                    <a:lnTo>
                      <a:pt x="12674" y="4491"/>
                    </a:lnTo>
                    <a:lnTo>
                      <a:pt x="12690" y="4493"/>
                    </a:lnTo>
                    <a:lnTo>
                      <a:pt x="12706" y="4495"/>
                    </a:lnTo>
                    <a:lnTo>
                      <a:pt x="12721" y="4495"/>
                    </a:lnTo>
                    <a:lnTo>
                      <a:pt x="12738" y="4495"/>
                    </a:lnTo>
                    <a:lnTo>
                      <a:pt x="12754" y="4493"/>
                    </a:lnTo>
                    <a:lnTo>
                      <a:pt x="12770" y="4491"/>
                    </a:lnTo>
                    <a:lnTo>
                      <a:pt x="12786" y="4489"/>
                    </a:lnTo>
                    <a:lnTo>
                      <a:pt x="12801" y="4487"/>
                    </a:lnTo>
                    <a:lnTo>
                      <a:pt x="12834" y="4479"/>
                    </a:lnTo>
                    <a:lnTo>
                      <a:pt x="12865" y="4471"/>
                    </a:lnTo>
                    <a:lnTo>
                      <a:pt x="12897" y="4460"/>
                    </a:lnTo>
                    <a:lnTo>
                      <a:pt x="12928" y="4449"/>
                    </a:lnTo>
                    <a:lnTo>
                      <a:pt x="12988" y="4425"/>
                    </a:lnTo>
                    <a:lnTo>
                      <a:pt x="13046" y="4402"/>
                    </a:lnTo>
                    <a:lnTo>
                      <a:pt x="13059" y="4395"/>
                    </a:lnTo>
                    <a:lnTo>
                      <a:pt x="13075" y="4384"/>
                    </a:lnTo>
                    <a:lnTo>
                      <a:pt x="13090" y="4372"/>
                    </a:lnTo>
                    <a:lnTo>
                      <a:pt x="13107" y="4360"/>
                    </a:lnTo>
                    <a:lnTo>
                      <a:pt x="13123" y="4348"/>
                    </a:lnTo>
                    <a:lnTo>
                      <a:pt x="13138" y="4338"/>
                    </a:lnTo>
                    <a:lnTo>
                      <a:pt x="13145" y="4335"/>
                    </a:lnTo>
                    <a:lnTo>
                      <a:pt x="13151" y="4331"/>
                    </a:lnTo>
                    <a:lnTo>
                      <a:pt x="13157" y="4330"/>
                    </a:lnTo>
                    <a:lnTo>
                      <a:pt x="13162" y="4330"/>
                    </a:lnTo>
                    <a:lnTo>
                      <a:pt x="13167" y="4335"/>
                    </a:lnTo>
                    <a:lnTo>
                      <a:pt x="13177" y="4344"/>
                    </a:lnTo>
                    <a:lnTo>
                      <a:pt x="13189" y="4358"/>
                    </a:lnTo>
                    <a:lnTo>
                      <a:pt x="13203" y="4375"/>
                    </a:lnTo>
                    <a:lnTo>
                      <a:pt x="13230" y="4407"/>
                    </a:lnTo>
                    <a:lnTo>
                      <a:pt x="13247" y="4426"/>
                    </a:lnTo>
                    <a:lnTo>
                      <a:pt x="13251" y="4432"/>
                    </a:lnTo>
                    <a:lnTo>
                      <a:pt x="13253" y="4436"/>
                    </a:lnTo>
                    <a:lnTo>
                      <a:pt x="13252" y="4442"/>
                    </a:lnTo>
                    <a:lnTo>
                      <a:pt x="13251" y="4448"/>
                    </a:lnTo>
                    <a:lnTo>
                      <a:pt x="13247" y="4455"/>
                    </a:lnTo>
                    <a:lnTo>
                      <a:pt x="13243" y="4461"/>
                    </a:lnTo>
                    <a:lnTo>
                      <a:pt x="13239" y="4468"/>
                    </a:lnTo>
                    <a:lnTo>
                      <a:pt x="13233" y="4474"/>
                    </a:lnTo>
                    <a:lnTo>
                      <a:pt x="13221" y="4487"/>
                    </a:lnTo>
                    <a:lnTo>
                      <a:pt x="13211" y="4500"/>
                    </a:lnTo>
                    <a:lnTo>
                      <a:pt x="13203" y="4510"/>
                    </a:lnTo>
                    <a:lnTo>
                      <a:pt x="13199" y="4518"/>
                    </a:lnTo>
                    <a:lnTo>
                      <a:pt x="13198" y="4527"/>
                    </a:lnTo>
                    <a:lnTo>
                      <a:pt x="13197" y="4537"/>
                    </a:lnTo>
                    <a:lnTo>
                      <a:pt x="13198" y="4546"/>
                    </a:lnTo>
                    <a:lnTo>
                      <a:pt x="13200" y="4556"/>
                    </a:lnTo>
                    <a:lnTo>
                      <a:pt x="13203" y="4566"/>
                    </a:lnTo>
                    <a:lnTo>
                      <a:pt x="13206" y="4574"/>
                    </a:lnTo>
                    <a:lnTo>
                      <a:pt x="13211" y="4581"/>
                    </a:lnTo>
                    <a:lnTo>
                      <a:pt x="13215" y="4587"/>
                    </a:lnTo>
                    <a:lnTo>
                      <a:pt x="13219" y="4592"/>
                    </a:lnTo>
                    <a:lnTo>
                      <a:pt x="13225" y="4595"/>
                    </a:lnTo>
                    <a:lnTo>
                      <a:pt x="13227" y="4595"/>
                    </a:lnTo>
                    <a:lnTo>
                      <a:pt x="13230" y="4595"/>
                    </a:lnTo>
                    <a:lnTo>
                      <a:pt x="13232" y="4594"/>
                    </a:lnTo>
                    <a:lnTo>
                      <a:pt x="13234" y="4593"/>
                    </a:lnTo>
                    <a:lnTo>
                      <a:pt x="13239" y="4588"/>
                    </a:lnTo>
                    <a:lnTo>
                      <a:pt x="13243" y="4581"/>
                    </a:lnTo>
                    <a:lnTo>
                      <a:pt x="13247" y="4569"/>
                    </a:lnTo>
                    <a:lnTo>
                      <a:pt x="13251" y="4555"/>
                    </a:lnTo>
                    <a:lnTo>
                      <a:pt x="13252" y="4544"/>
                    </a:lnTo>
                    <a:lnTo>
                      <a:pt x="13254" y="4533"/>
                    </a:lnTo>
                    <a:lnTo>
                      <a:pt x="13257" y="4524"/>
                    </a:lnTo>
                    <a:lnTo>
                      <a:pt x="13261" y="4515"/>
                    </a:lnTo>
                    <a:lnTo>
                      <a:pt x="13263" y="4513"/>
                    </a:lnTo>
                    <a:lnTo>
                      <a:pt x="13266" y="4511"/>
                    </a:lnTo>
                    <a:lnTo>
                      <a:pt x="13269" y="4510"/>
                    </a:lnTo>
                    <a:lnTo>
                      <a:pt x="13273" y="4510"/>
                    </a:lnTo>
                    <a:lnTo>
                      <a:pt x="13276" y="4511"/>
                    </a:lnTo>
                    <a:lnTo>
                      <a:pt x="13282" y="4513"/>
                    </a:lnTo>
                    <a:lnTo>
                      <a:pt x="13286" y="4516"/>
                    </a:lnTo>
                    <a:lnTo>
                      <a:pt x="13293" y="4522"/>
                    </a:lnTo>
                    <a:lnTo>
                      <a:pt x="13301" y="4529"/>
                    </a:lnTo>
                    <a:lnTo>
                      <a:pt x="13309" y="4536"/>
                    </a:lnTo>
                    <a:lnTo>
                      <a:pt x="13316" y="4541"/>
                    </a:lnTo>
                    <a:lnTo>
                      <a:pt x="13324" y="4545"/>
                    </a:lnTo>
                    <a:lnTo>
                      <a:pt x="13332" y="4550"/>
                    </a:lnTo>
                    <a:lnTo>
                      <a:pt x="13339" y="4554"/>
                    </a:lnTo>
                    <a:lnTo>
                      <a:pt x="13347" y="4559"/>
                    </a:lnTo>
                    <a:lnTo>
                      <a:pt x="13354" y="4566"/>
                    </a:lnTo>
                    <a:lnTo>
                      <a:pt x="13360" y="4571"/>
                    </a:lnTo>
                    <a:lnTo>
                      <a:pt x="13364" y="4578"/>
                    </a:lnTo>
                    <a:lnTo>
                      <a:pt x="13368" y="4586"/>
                    </a:lnTo>
                    <a:lnTo>
                      <a:pt x="13373" y="4597"/>
                    </a:lnTo>
                    <a:lnTo>
                      <a:pt x="13380" y="4620"/>
                    </a:lnTo>
                    <a:lnTo>
                      <a:pt x="13387" y="4646"/>
                    </a:lnTo>
                    <a:lnTo>
                      <a:pt x="13390" y="4659"/>
                    </a:lnTo>
                    <a:lnTo>
                      <a:pt x="13391" y="4671"/>
                    </a:lnTo>
                    <a:lnTo>
                      <a:pt x="13392" y="4682"/>
                    </a:lnTo>
                    <a:lnTo>
                      <a:pt x="13393" y="4694"/>
                    </a:lnTo>
                    <a:lnTo>
                      <a:pt x="13392" y="4704"/>
                    </a:lnTo>
                    <a:lnTo>
                      <a:pt x="13391" y="4714"/>
                    </a:lnTo>
                    <a:lnTo>
                      <a:pt x="13388" y="4720"/>
                    </a:lnTo>
                    <a:lnTo>
                      <a:pt x="13384" y="4726"/>
                    </a:lnTo>
                    <a:lnTo>
                      <a:pt x="13360" y="4747"/>
                    </a:lnTo>
                    <a:lnTo>
                      <a:pt x="13334" y="4769"/>
                    </a:lnTo>
                    <a:lnTo>
                      <a:pt x="13321" y="4780"/>
                    </a:lnTo>
                    <a:lnTo>
                      <a:pt x="13310" y="4793"/>
                    </a:lnTo>
                    <a:lnTo>
                      <a:pt x="13306" y="4799"/>
                    </a:lnTo>
                    <a:lnTo>
                      <a:pt x="13301" y="4806"/>
                    </a:lnTo>
                    <a:lnTo>
                      <a:pt x="13297" y="4813"/>
                    </a:lnTo>
                    <a:lnTo>
                      <a:pt x="13295" y="4821"/>
                    </a:lnTo>
                    <a:lnTo>
                      <a:pt x="13292" y="4830"/>
                    </a:lnTo>
                    <a:lnTo>
                      <a:pt x="13290" y="4839"/>
                    </a:lnTo>
                    <a:lnTo>
                      <a:pt x="13290" y="4847"/>
                    </a:lnTo>
                    <a:lnTo>
                      <a:pt x="13290" y="4854"/>
                    </a:lnTo>
                    <a:lnTo>
                      <a:pt x="13293" y="4861"/>
                    </a:lnTo>
                    <a:lnTo>
                      <a:pt x="13295" y="4866"/>
                    </a:lnTo>
                    <a:lnTo>
                      <a:pt x="13298" y="4870"/>
                    </a:lnTo>
                    <a:lnTo>
                      <a:pt x="13302" y="4875"/>
                    </a:lnTo>
                    <a:lnTo>
                      <a:pt x="13308" y="4878"/>
                    </a:lnTo>
                    <a:lnTo>
                      <a:pt x="13313" y="4881"/>
                    </a:lnTo>
                    <a:lnTo>
                      <a:pt x="13320" y="4882"/>
                    </a:lnTo>
                    <a:lnTo>
                      <a:pt x="13326" y="4883"/>
                    </a:lnTo>
                    <a:lnTo>
                      <a:pt x="13334" y="4883"/>
                    </a:lnTo>
                    <a:lnTo>
                      <a:pt x="13341" y="4883"/>
                    </a:lnTo>
                    <a:lnTo>
                      <a:pt x="13350" y="4881"/>
                    </a:lnTo>
                    <a:lnTo>
                      <a:pt x="13359" y="4879"/>
                    </a:lnTo>
                    <a:lnTo>
                      <a:pt x="13376" y="4874"/>
                    </a:lnTo>
                    <a:lnTo>
                      <a:pt x="13391" y="4869"/>
                    </a:lnTo>
                    <a:lnTo>
                      <a:pt x="13403" y="4868"/>
                    </a:lnTo>
                    <a:lnTo>
                      <a:pt x="13414" y="4868"/>
                    </a:lnTo>
                    <a:lnTo>
                      <a:pt x="13421" y="4869"/>
                    </a:lnTo>
                    <a:lnTo>
                      <a:pt x="13429" y="4871"/>
                    </a:lnTo>
                    <a:lnTo>
                      <a:pt x="13434" y="4875"/>
                    </a:lnTo>
                    <a:lnTo>
                      <a:pt x="13440" y="4879"/>
                    </a:lnTo>
                    <a:lnTo>
                      <a:pt x="13450" y="4890"/>
                    </a:lnTo>
                    <a:lnTo>
                      <a:pt x="13462" y="4901"/>
                    </a:lnTo>
                    <a:lnTo>
                      <a:pt x="13471" y="4906"/>
                    </a:lnTo>
                    <a:lnTo>
                      <a:pt x="13481" y="4911"/>
                    </a:lnTo>
                    <a:lnTo>
                      <a:pt x="13492" y="4916"/>
                    </a:lnTo>
                    <a:lnTo>
                      <a:pt x="13506" y="4920"/>
                    </a:lnTo>
                    <a:lnTo>
                      <a:pt x="13519" y="4921"/>
                    </a:lnTo>
                    <a:lnTo>
                      <a:pt x="13531" y="4921"/>
                    </a:lnTo>
                    <a:lnTo>
                      <a:pt x="13543" y="4920"/>
                    </a:lnTo>
                    <a:lnTo>
                      <a:pt x="13555" y="4917"/>
                    </a:lnTo>
                    <a:lnTo>
                      <a:pt x="13567" y="4914"/>
                    </a:lnTo>
                    <a:lnTo>
                      <a:pt x="13579" y="4911"/>
                    </a:lnTo>
                    <a:lnTo>
                      <a:pt x="13591" y="4909"/>
                    </a:lnTo>
                    <a:lnTo>
                      <a:pt x="13604" y="4908"/>
                    </a:lnTo>
                    <a:lnTo>
                      <a:pt x="13610" y="4908"/>
                    </a:lnTo>
                    <a:lnTo>
                      <a:pt x="13617" y="4909"/>
                    </a:lnTo>
                    <a:lnTo>
                      <a:pt x="13622" y="4911"/>
                    </a:lnTo>
                    <a:lnTo>
                      <a:pt x="13629" y="4914"/>
                    </a:lnTo>
                    <a:lnTo>
                      <a:pt x="13640" y="4920"/>
                    </a:lnTo>
                    <a:lnTo>
                      <a:pt x="13651" y="4927"/>
                    </a:lnTo>
                    <a:lnTo>
                      <a:pt x="13674" y="4943"/>
                    </a:lnTo>
                    <a:lnTo>
                      <a:pt x="13695" y="4957"/>
                    </a:lnTo>
                    <a:lnTo>
                      <a:pt x="13761" y="4988"/>
                    </a:lnTo>
                    <a:lnTo>
                      <a:pt x="13761" y="4988"/>
                    </a:lnTo>
                    <a:lnTo>
                      <a:pt x="13746" y="5023"/>
                    </a:lnTo>
                    <a:lnTo>
                      <a:pt x="13744" y="5030"/>
                    </a:lnTo>
                    <a:lnTo>
                      <a:pt x="13743" y="5038"/>
                    </a:lnTo>
                    <a:lnTo>
                      <a:pt x="13743" y="5045"/>
                    </a:lnTo>
                    <a:lnTo>
                      <a:pt x="13744" y="5052"/>
                    </a:lnTo>
                    <a:lnTo>
                      <a:pt x="13747" y="5065"/>
                    </a:lnTo>
                    <a:lnTo>
                      <a:pt x="13753" y="5078"/>
                    </a:lnTo>
                    <a:lnTo>
                      <a:pt x="13759" y="5090"/>
                    </a:lnTo>
                    <a:lnTo>
                      <a:pt x="13766" y="5104"/>
                    </a:lnTo>
                    <a:lnTo>
                      <a:pt x="13768" y="5110"/>
                    </a:lnTo>
                    <a:lnTo>
                      <a:pt x="13770" y="5118"/>
                    </a:lnTo>
                    <a:lnTo>
                      <a:pt x="13772" y="5125"/>
                    </a:lnTo>
                    <a:lnTo>
                      <a:pt x="13772" y="5133"/>
                    </a:lnTo>
                    <a:lnTo>
                      <a:pt x="13772" y="5141"/>
                    </a:lnTo>
                    <a:lnTo>
                      <a:pt x="13772" y="5148"/>
                    </a:lnTo>
                    <a:lnTo>
                      <a:pt x="13770" y="5153"/>
                    </a:lnTo>
                    <a:lnTo>
                      <a:pt x="13768" y="5158"/>
                    </a:lnTo>
                    <a:lnTo>
                      <a:pt x="13765" y="5162"/>
                    </a:lnTo>
                    <a:lnTo>
                      <a:pt x="13760" y="5164"/>
                    </a:lnTo>
                    <a:lnTo>
                      <a:pt x="13756" y="5166"/>
                    </a:lnTo>
                    <a:lnTo>
                      <a:pt x="13752" y="5167"/>
                    </a:lnTo>
                    <a:lnTo>
                      <a:pt x="13741" y="5170"/>
                    </a:lnTo>
                    <a:lnTo>
                      <a:pt x="13729" y="5172"/>
                    </a:lnTo>
                    <a:lnTo>
                      <a:pt x="13724" y="5174"/>
                    </a:lnTo>
                    <a:lnTo>
                      <a:pt x="13718" y="5176"/>
                    </a:lnTo>
                    <a:lnTo>
                      <a:pt x="13713" y="5178"/>
                    </a:lnTo>
                    <a:lnTo>
                      <a:pt x="13707" y="5182"/>
                    </a:lnTo>
                    <a:lnTo>
                      <a:pt x="13693" y="5198"/>
                    </a:lnTo>
                    <a:lnTo>
                      <a:pt x="13681" y="5212"/>
                    </a:lnTo>
                    <a:lnTo>
                      <a:pt x="13675" y="5218"/>
                    </a:lnTo>
                    <a:lnTo>
                      <a:pt x="13667" y="5224"/>
                    </a:lnTo>
                    <a:lnTo>
                      <a:pt x="13658" y="5228"/>
                    </a:lnTo>
                    <a:lnTo>
                      <a:pt x="13646" y="5231"/>
                    </a:lnTo>
                    <a:lnTo>
                      <a:pt x="13639" y="5233"/>
                    </a:lnTo>
                    <a:lnTo>
                      <a:pt x="13634" y="5235"/>
                    </a:lnTo>
                    <a:lnTo>
                      <a:pt x="13629" y="5238"/>
                    </a:lnTo>
                    <a:lnTo>
                      <a:pt x="13623" y="5241"/>
                    </a:lnTo>
                    <a:lnTo>
                      <a:pt x="13614" y="5247"/>
                    </a:lnTo>
                    <a:lnTo>
                      <a:pt x="13608" y="5255"/>
                    </a:lnTo>
                    <a:lnTo>
                      <a:pt x="13594" y="5272"/>
                    </a:lnTo>
                    <a:lnTo>
                      <a:pt x="13578" y="5292"/>
                    </a:lnTo>
                    <a:lnTo>
                      <a:pt x="13566" y="5301"/>
                    </a:lnTo>
                    <a:lnTo>
                      <a:pt x="13553" y="5310"/>
                    </a:lnTo>
                    <a:lnTo>
                      <a:pt x="13542" y="5315"/>
                    </a:lnTo>
                    <a:lnTo>
                      <a:pt x="13538" y="5317"/>
                    </a:lnTo>
                    <a:lnTo>
                      <a:pt x="13537" y="5325"/>
                    </a:lnTo>
                    <a:lnTo>
                      <a:pt x="13536" y="5334"/>
                    </a:lnTo>
                    <a:lnTo>
                      <a:pt x="13537" y="5343"/>
                    </a:lnTo>
                    <a:lnTo>
                      <a:pt x="13539" y="5354"/>
                    </a:lnTo>
                    <a:lnTo>
                      <a:pt x="13543" y="5374"/>
                    </a:lnTo>
                    <a:lnTo>
                      <a:pt x="13550" y="5390"/>
                    </a:lnTo>
                    <a:lnTo>
                      <a:pt x="13668" y="5575"/>
                    </a:lnTo>
                    <a:lnTo>
                      <a:pt x="13670" y="5578"/>
                    </a:lnTo>
                    <a:lnTo>
                      <a:pt x="13671" y="5580"/>
                    </a:lnTo>
                    <a:lnTo>
                      <a:pt x="13671" y="5582"/>
                    </a:lnTo>
                    <a:lnTo>
                      <a:pt x="13671" y="5584"/>
                    </a:lnTo>
                    <a:lnTo>
                      <a:pt x="13667" y="5586"/>
                    </a:lnTo>
                    <a:lnTo>
                      <a:pt x="13662" y="5586"/>
                    </a:lnTo>
                    <a:lnTo>
                      <a:pt x="13656" y="5586"/>
                    </a:lnTo>
                    <a:lnTo>
                      <a:pt x="13647" y="5585"/>
                    </a:lnTo>
                    <a:lnTo>
                      <a:pt x="13636" y="5583"/>
                    </a:lnTo>
                    <a:lnTo>
                      <a:pt x="13625" y="5580"/>
                    </a:lnTo>
                    <a:lnTo>
                      <a:pt x="13602" y="5571"/>
                    </a:lnTo>
                    <a:lnTo>
                      <a:pt x="13579" y="5564"/>
                    </a:lnTo>
                    <a:lnTo>
                      <a:pt x="13558" y="5555"/>
                    </a:lnTo>
                    <a:lnTo>
                      <a:pt x="13543" y="5549"/>
                    </a:lnTo>
                    <a:lnTo>
                      <a:pt x="13538" y="5545"/>
                    </a:lnTo>
                    <a:lnTo>
                      <a:pt x="13533" y="5542"/>
                    </a:lnTo>
                    <a:lnTo>
                      <a:pt x="13530" y="5539"/>
                    </a:lnTo>
                    <a:lnTo>
                      <a:pt x="13528" y="5535"/>
                    </a:lnTo>
                    <a:lnTo>
                      <a:pt x="13525" y="5527"/>
                    </a:lnTo>
                    <a:lnTo>
                      <a:pt x="13523" y="5517"/>
                    </a:lnTo>
                    <a:lnTo>
                      <a:pt x="13519" y="5508"/>
                    </a:lnTo>
                    <a:lnTo>
                      <a:pt x="13516" y="5498"/>
                    </a:lnTo>
                    <a:lnTo>
                      <a:pt x="13514" y="5494"/>
                    </a:lnTo>
                    <a:lnTo>
                      <a:pt x="13510" y="5489"/>
                    </a:lnTo>
                    <a:lnTo>
                      <a:pt x="13505" y="5485"/>
                    </a:lnTo>
                    <a:lnTo>
                      <a:pt x="13500" y="5481"/>
                    </a:lnTo>
                    <a:lnTo>
                      <a:pt x="13488" y="5473"/>
                    </a:lnTo>
                    <a:lnTo>
                      <a:pt x="13476" y="5467"/>
                    </a:lnTo>
                    <a:lnTo>
                      <a:pt x="13467" y="5462"/>
                    </a:lnTo>
                    <a:lnTo>
                      <a:pt x="13458" y="5459"/>
                    </a:lnTo>
                    <a:lnTo>
                      <a:pt x="13450" y="5457"/>
                    </a:lnTo>
                    <a:lnTo>
                      <a:pt x="13444" y="5456"/>
                    </a:lnTo>
                    <a:lnTo>
                      <a:pt x="13436" y="5456"/>
                    </a:lnTo>
                    <a:lnTo>
                      <a:pt x="13430" y="5457"/>
                    </a:lnTo>
                    <a:lnTo>
                      <a:pt x="13401" y="5469"/>
                    </a:lnTo>
                    <a:lnTo>
                      <a:pt x="13354" y="5486"/>
                    </a:lnTo>
                    <a:lnTo>
                      <a:pt x="13315" y="5495"/>
                    </a:lnTo>
                    <a:lnTo>
                      <a:pt x="13278" y="5502"/>
                    </a:lnTo>
                    <a:lnTo>
                      <a:pt x="13243" y="5509"/>
                    </a:lnTo>
                    <a:lnTo>
                      <a:pt x="13209" y="5517"/>
                    </a:lnTo>
                    <a:lnTo>
                      <a:pt x="13193" y="5523"/>
                    </a:lnTo>
                    <a:lnTo>
                      <a:pt x="13178" y="5529"/>
                    </a:lnTo>
                    <a:lnTo>
                      <a:pt x="13163" y="5538"/>
                    </a:lnTo>
                    <a:lnTo>
                      <a:pt x="13148" y="5548"/>
                    </a:lnTo>
                    <a:lnTo>
                      <a:pt x="13134" y="5558"/>
                    </a:lnTo>
                    <a:lnTo>
                      <a:pt x="13120" y="5572"/>
                    </a:lnTo>
                    <a:lnTo>
                      <a:pt x="13107" y="5590"/>
                    </a:lnTo>
                    <a:lnTo>
                      <a:pt x="13094" y="5608"/>
                    </a:lnTo>
                    <a:lnTo>
                      <a:pt x="13090" y="5613"/>
                    </a:lnTo>
                    <a:lnTo>
                      <a:pt x="13084" y="5619"/>
                    </a:lnTo>
                    <a:lnTo>
                      <a:pt x="13079" y="5622"/>
                    </a:lnTo>
                    <a:lnTo>
                      <a:pt x="13072" y="5625"/>
                    </a:lnTo>
                    <a:lnTo>
                      <a:pt x="13058" y="5630"/>
                    </a:lnTo>
                    <a:lnTo>
                      <a:pt x="13044" y="5633"/>
                    </a:lnTo>
                    <a:lnTo>
                      <a:pt x="13038" y="5635"/>
                    </a:lnTo>
                    <a:lnTo>
                      <a:pt x="13031" y="5637"/>
                    </a:lnTo>
                    <a:lnTo>
                      <a:pt x="13026" y="5640"/>
                    </a:lnTo>
                    <a:lnTo>
                      <a:pt x="13021" y="5644"/>
                    </a:lnTo>
                    <a:lnTo>
                      <a:pt x="13016" y="5648"/>
                    </a:lnTo>
                    <a:lnTo>
                      <a:pt x="13013" y="5652"/>
                    </a:lnTo>
                    <a:lnTo>
                      <a:pt x="13011" y="5659"/>
                    </a:lnTo>
                    <a:lnTo>
                      <a:pt x="13010" y="5666"/>
                    </a:lnTo>
                    <a:lnTo>
                      <a:pt x="13009" y="5670"/>
                    </a:lnTo>
                    <a:lnTo>
                      <a:pt x="13008" y="5673"/>
                    </a:lnTo>
                    <a:lnTo>
                      <a:pt x="13004" y="5676"/>
                    </a:lnTo>
                    <a:lnTo>
                      <a:pt x="13001" y="5680"/>
                    </a:lnTo>
                    <a:lnTo>
                      <a:pt x="12992" y="5690"/>
                    </a:lnTo>
                    <a:lnTo>
                      <a:pt x="12982" y="5700"/>
                    </a:lnTo>
                    <a:lnTo>
                      <a:pt x="12958" y="5719"/>
                    </a:lnTo>
                    <a:lnTo>
                      <a:pt x="12936" y="5734"/>
                    </a:lnTo>
                    <a:lnTo>
                      <a:pt x="12829" y="5813"/>
                    </a:lnTo>
                    <a:lnTo>
                      <a:pt x="12824" y="5816"/>
                    </a:lnTo>
                    <a:lnTo>
                      <a:pt x="12820" y="5819"/>
                    </a:lnTo>
                    <a:lnTo>
                      <a:pt x="12814" y="5820"/>
                    </a:lnTo>
                    <a:lnTo>
                      <a:pt x="12809" y="5821"/>
                    </a:lnTo>
                    <a:lnTo>
                      <a:pt x="12798" y="5820"/>
                    </a:lnTo>
                    <a:lnTo>
                      <a:pt x="12787" y="5818"/>
                    </a:lnTo>
                    <a:lnTo>
                      <a:pt x="12775" y="5815"/>
                    </a:lnTo>
                    <a:lnTo>
                      <a:pt x="12765" y="5814"/>
                    </a:lnTo>
                    <a:lnTo>
                      <a:pt x="12759" y="5814"/>
                    </a:lnTo>
                    <a:lnTo>
                      <a:pt x="12754" y="5815"/>
                    </a:lnTo>
                    <a:lnTo>
                      <a:pt x="12749" y="5816"/>
                    </a:lnTo>
                    <a:lnTo>
                      <a:pt x="12744" y="5819"/>
                    </a:lnTo>
                    <a:lnTo>
                      <a:pt x="12739" y="5822"/>
                    </a:lnTo>
                    <a:lnTo>
                      <a:pt x="12733" y="5826"/>
                    </a:lnTo>
                    <a:lnTo>
                      <a:pt x="12728" y="5832"/>
                    </a:lnTo>
                    <a:lnTo>
                      <a:pt x="12724" y="5838"/>
                    </a:lnTo>
                    <a:lnTo>
                      <a:pt x="12715" y="5852"/>
                    </a:lnTo>
                    <a:lnTo>
                      <a:pt x="12707" y="5868"/>
                    </a:lnTo>
                    <a:lnTo>
                      <a:pt x="12693" y="5902"/>
                    </a:lnTo>
                    <a:lnTo>
                      <a:pt x="12684" y="5930"/>
                    </a:lnTo>
                    <a:lnTo>
                      <a:pt x="12682" y="5944"/>
                    </a:lnTo>
                    <a:lnTo>
                      <a:pt x="12682" y="5957"/>
                    </a:lnTo>
                    <a:lnTo>
                      <a:pt x="12684" y="5969"/>
                    </a:lnTo>
                    <a:lnTo>
                      <a:pt x="12685" y="5981"/>
                    </a:lnTo>
                    <a:lnTo>
                      <a:pt x="12688" y="5991"/>
                    </a:lnTo>
                    <a:lnTo>
                      <a:pt x="12690" y="6003"/>
                    </a:lnTo>
                    <a:lnTo>
                      <a:pt x="12694" y="6014"/>
                    </a:lnTo>
                    <a:lnTo>
                      <a:pt x="12699" y="6027"/>
                    </a:lnTo>
                    <a:lnTo>
                      <a:pt x="12701" y="6036"/>
                    </a:lnTo>
                    <a:lnTo>
                      <a:pt x="12703" y="6044"/>
                    </a:lnTo>
                    <a:lnTo>
                      <a:pt x="12703" y="6053"/>
                    </a:lnTo>
                    <a:lnTo>
                      <a:pt x="12703" y="6062"/>
                    </a:lnTo>
                    <a:lnTo>
                      <a:pt x="12703" y="6079"/>
                    </a:lnTo>
                    <a:lnTo>
                      <a:pt x="12705" y="6096"/>
                    </a:lnTo>
                    <a:lnTo>
                      <a:pt x="12712" y="6117"/>
                    </a:lnTo>
                    <a:lnTo>
                      <a:pt x="12715" y="6132"/>
                    </a:lnTo>
                    <a:lnTo>
                      <a:pt x="12717" y="6138"/>
                    </a:lnTo>
                    <a:lnTo>
                      <a:pt x="12717" y="6144"/>
                    </a:lnTo>
                    <a:lnTo>
                      <a:pt x="12717" y="6148"/>
                    </a:lnTo>
                    <a:lnTo>
                      <a:pt x="12717" y="6152"/>
                    </a:lnTo>
                    <a:lnTo>
                      <a:pt x="12715" y="6157"/>
                    </a:lnTo>
                    <a:lnTo>
                      <a:pt x="12713" y="6161"/>
                    </a:lnTo>
                    <a:lnTo>
                      <a:pt x="12708" y="6165"/>
                    </a:lnTo>
                    <a:lnTo>
                      <a:pt x="12704" y="6170"/>
                    </a:lnTo>
                    <a:lnTo>
                      <a:pt x="12690" y="6181"/>
                    </a:lnTo>
                    <a:lnTo>
                      <a:pt x="12672" y="6197"/>
                    </a:lnTo>
                    <a:lnTo>
                      <a:pt x="12667" y="6201"/>
                    </a:lnTo>
                    <a:lnTo>
                      <a:pt x="12664" y="6206"/>
                    </a:lnTo>
                    <a:lnTo>
                      <a:pt x="12663" y="6213"/>
                    </a:lnTo>
                    <a:lnTo>
                      <a:pt x="12663" y="6219"/>
                    </a:lnTo>
                    <a:lnTo>
                      <a:pt x="12665" y="6233"/>
                    </a:lnTo>
                    <a:lnTo>
                      <a:pt x="12670" y="6248"/>
                    </a:lnTo>
                    <a:lnTo>
                      <a:pt x="12675" y="6264"/>
                    </a:lnTo>
                    <a:lnTo>
                      <a:pt x="12678" y="6278"/>
                    </a:lnTo>
                    <a:lnTo>
                      <a:pt x="12679" y="6284"/>
                    </a:lnTo>
                    <a:lnTo>
                      <a:pt x="12679" y="6289"/>
                    </a:lnTo>
                    <a:lnTo>
                      <a:pt x="12678" y="6295"/>
                    </a:lnTo>
                    <a:lnTo>
                      <a:pt x="12675" y="6299"/>
                    </a:lnTo>
                    <a:lnTo>
                      <a:pt x="12649" y="6327"/>
                    </a:lnTo>
                    <a:lnTo>
                      <a:pt x="12621" y="6354"/>
                    </a:lnTo>
                    <a:lnTo>
                      <a:pt x="12608" y="6368"/>
                    </a:lnTo>
                    <a:lnTo>
                      <a:pt x="12595" y="6382"/>
                    </a:lnTo>
                    <a:lnTo>
                      <a:pt x="12583" y="6397"/>
                    </a:lnTo>
                    <a:lnTo>
                      <a:pt x="12573" y="6414"/>
                    </a:lnTo>
                    <a:lnTo>
                      <a:pt x="12570" y="6419"/>
                    </a:lnTo>
                    <a:lnTo>
                      <a:pt x="12567" y="6423"/>
                    </a:lnTo>
                    <a:lnTo>
                      <a:pt x="12564" y="6427"/>
                    </a:lnTo>
                    <a:lnTo>
                      <a:pt x="12560" y="6429"/>
                    </a:lnTo>
                    <a:lnTo>
                      <a:pt x="12555" y="6431"/>
                    </a:lnTo>
                    <a:lnTo>
                      <a:pt x="12549" y="6431"/>
                    </a:lnTo>
                    <a:lnTo>
                      <a:pt x="12542" y="6430"/>
                    </a:lnTo>
                    <a:lnTo>
                      <a:pt x="12535" y="6430"/>
                    </a:lnTo>
                    <a:lnTo>
                      <a:pt x="12527" y="6431"/>
                    </a:lnTo>
                    <a:lnTo>
                      <a:pt x="12517" y="6434"/>
                    </a:lnTo>
                    <a:lnTo>
                      <a:pt x="12512" y="6437"/>
                    </a:lnTo>
                    <a:lnTo>
                      <a:pt x="12506" y="6442"/>
                    </a:lnTo>
                    <a:lnTo>
                      <a:pt x="12502" y="6446"/>
                    </a:lnTo>
                    <a:lnTo>
                      <a:pt x="12498" y="6450"/>
                    </a:lnTo>
                    <a:lnTo>
                      <a:pt x="12490" y="6462"/>
                    </a:lnTo>
                    <a:lnTo>
                      <a:pt x="12484" y="6474"/>
                    </a:lnTo>
                    <a:lnTo>
                      <a:pt x="12473" y="6500"/>
                    </a:lnTo>
                    <a:lnTo>
                      <a:pt x="12463" y="6523"/>
                    </a:lnTo>
                    <a:lnTo>
                      <a:pt x="12458" y="6532"/>
                    </a:lnTo>
                    <a:lnTo>
                      <a:pt x="12455" y="6542"/>
                    </a:lnTo>
                    <a:lnTo>
                      <a:pt x="12452" y="6551"/>
                    </a:lnTo>
                    <a:lnTo>
                      <a:pt x="12451" y="6558"/>
                    </a:lnTo>
                    <a:lnTo>
                      <a:pt x="12451" y="6565"/>
                    </a:lnTo>
                    <a:lnTo>
                      <a:pt x="12454" y="6571"/>
                    </a:lnTo>
                    <a:lnTo>
                      <a:pt x="12456" y="6577"/>
                    </a:lnTo>
                    <a:lnTo>
                      <a:pt x="12459" y="6582"/>
                    </a:lnTo>
                    <a:lnTo>
                      <a:pt x="12463" y="6586"/>
                    </a:lnTo>
                    <a:lnTo>
                      <a:pt x="12468" y="6591"/>
                    </a:lnTo>
                    <a:lnTo>
                      <a:pt x="12474" y="6595"/>
                    </a:lnTo>
                    <a:lnTo>
                      <a:pt x="12479" y="6599"/>
                    </a:lnTo>
                    <a:lnTo>
                      <a:pt x="12494" y="6607"/>
                    </a:lnTo>
                    <a:lnTo>
                      <a:pt x="12509" y="6615"/>
                    </a:lnTo>
                    <a:lnTo>
                      <a:pt x="12515" y="6619"/>
                    </a:lnTo>
                    <a:lnTo>
                      <a:pt x="12519" y="6623"/>
                    </a:lnTo>
                    <a:lnTo>
                      <a:pt x="12524" y="6629"/>
                    </a:lnTo>
                    <a:lnTo>
                      <a:pt x="12527" y="6635"/>
                    </a:lnTo>
                    <a:lnTo>
                      <a:pt x="12529" y="6640"/>
                    </a:lnTo>
                    <a:lnTo>
                      <a:pt x="12530" y="6647"/>
                    </a:lnTo>
                    <a:lnTo>
                      <a:pt x="12531" y="6655"/>
                    </a:lnTo>
                    <a:lnTo>
                      <a:pt x="12531" y="6661"/>
                    </a:lnTo>
                    <a:lnTo>
                      <a:pt x="12530" y="6676"/>
                    </a:lnTo>
                    <a:lnTo>
                      <a:pt x="12527" y="6690"/>
                    </a:lnTo>
                    <a:lnTo>
                      <a:pt x="12524" y="6705"/>
                    </a:lnTo>
                    <a:lnTo>
                      <a:pt x="12519" y="6718"/>
                    </a:lnTo>
                    <a:lnTo>
                      <a:pt x="12515" y="6736"/>
                    </a:lnTo>
                    <a:lnTo>
                      <a:pt x="12509" y="6752"/>
                    </a:lnTo>
                    <a:lnTo>
                      <a:pt x="12502" y="6768"/>
                    </a:lnTo>
                    <a:lnTo>
                      <a:pt x="12495" y="6785"/>
                    </a:lnTo>
                    <a:lnTo>
                      <a:pt x="12477" y="6818"/>
                    </a:lnTo>
                    <a:lnTo>
                      <a:pt x="12459" y="6850"/>
                    </a:lnTo>
                    <a:lnTo>
                      <a:pt x="12438" y="6881"/>
                    </a:lnTo>
                    <a:lnTo>
                      <a:pt x="12417" y="6912"/>
                    </a:lnTo>
                    <a:lnTo>
                      <a:pt x="12396" y="6942"/>
                    </a:lnTo>
                    <a:lnTo>
                      <a:pt x="12376" y="6971"/>
                    </a:lnTo>
                    <a:lnTo>
                      <a:pt x="12369" y="6981"/>
                    </a:lnTo>
                    <a:lnTo>
                      <a:pt x="12363" y="6991"/>
                    </a:lnTo>
                    <a:lnTo>
                      <a:pt x="12357" y="7002"/>
                    </a:lnTo>
                    <a:lnTo>
                      <a:pt x="12352" y="7013"/>
                    </a:lnTo>
                    <a:lnTo>
                      <a:pt x="12342" y="7036"/>
                    </a:lnTo>
                    <a:lnTo>
                      <a:pt x="12335" y="7057"/>
                    </a:lnTo>
                    <a:lnTo>
                      <a:pt x="12327" y="7080"/>
                    </a:lnTo>
                    <a:lnTo>
                      <a:pt x="12320" y="7103"/>
                    </a:lnTo>
                    <a:lnTo>
                      <a:pt x="12311" y="7125"/>
                    </a:lnTo>
                    <a:lnTo>
                      <a:pt x="12301" y="7149"/>
                    </a:lnTo>
                    <a:lnTo>
                      <a:pt x="12296" y="7165"/>
                    </a:lnTo>
                    <a:lnTo>
                      <a:pt x="12289" y="7189"/>
                    </a:lnTo>
                    <a:lnTo>
                      <a:pt x="12282" y="7216"/>
                    </a:lnTo>
                    <a:lnTo>
                      <a:pt x="12273" y="7244"/>
                    </a:lnTo>
                    <a:lnTo>
                      <a:pt x="12268" y="7257"/>
                    </a:lnTo>
                    <a:lnTo>
                      <a:pt x="12262" y="7269"/>
                    </a:lnTo>
                    <a:lnTo>
                      <a:pt x="12256" y="7280"/>
                    </a:lnTo>
                    <a:lnTo>
                      <a:pt x="12249" y="7287"/>
                    </a:lnTo>
                    <a:lnTo>
                      <a:pt x="12246" y="7291"/>
                    </a:lnTo>
                    <a:lnTo>
                      <a:pt x="12242" y="7293"/>
                    </a:lnTo>
                    <a:lnTo>
                      <a:pt x="12239" y="7295"/>
                    </a:lnTo>
                    <a:lnTo>
                      <a:pt x="12234" y="7296"/>
                    </a:lnTo>
                    <a:lnTo>
                      <a:pt x="12230" y="7296"/>
                    </a:lnTo>
                    <a:lnTo>
                      <a:pt x="12226" y="7295"/>
                    </a:lnTo>
                    <a:lnTo>
                      <a:pt x="12221" y="7293"/>
                    </a:lnTo>
                    <a:lnTo>
                      <a:pt x="12217" y="7290"/>
                    </a:lnTo>
                    <a:lnTo>
                      <a:pt x="12193" y="7269"/>
                    </a:lnTo>
                    <a:lnTo>
                      <a:pt x="12170" y="7249"/>
                    </a:lnTo>
                    <a:lnTo>
                      <a:pt x="12164" y="7244"/>
                    </a:lnTo>
                    <a:lnTo>
                      <a:pt x="12158" y="7241"/>
                    </a:lnTo>
                    <a:lnTo>
                      <a:pt x="12150" y="7238"/>
                    </a:lnTo>
                    <a:lnTo>
                      <a:pt x="12144" y="7236"/>
                    </a:lnTo>
                    <a:lnTo>
                      <a:pt x="12136" y="7236"/>
                    </a:lnTo>
                    <a:lnTo>
                      <a:pt x="12130" y="7236"/>
                    </a:lnTo>
                    <a:lnTo>
                      <a:pt x="12121" y="7238"/>
                    </a:lnTo>
                    <a:lnTo>
                      <a:pt x="12113" y="7241"/>
                    </a:lnTo>
                    <a:lnTo>
                      <a:pt x="12109" y="7242"/>
                    </a:lnTo>
                    <a:lnTo>
                      <a:pt x="12105" y="7243"/>
                    </a:lnTo>
                    <a:lnTo>
                      <a:pt x="12101" y="7243"/>
                    </a:lnTo>
                    <a:lnTo>
                      <a:pt x="12097" y="7242"/>
                    </a:lnTo>
                    <a:lnTo>
                      <a:pt x="12089" y="7239"/>
                    </a:lnTo>
                    <a:lnTo>
                      <a:pt x="12080" y="7234"/>
                    </a:lnTo>
                    <a:lnTo>
                      <a:pt x="12071" y="7229"/>
                    </a:lnTo>
                    <a:lnTo>
                      <a:pt x="12063" y="7224"/>
                    </a:lnTo>
                    <a:lnTo>
                      <a:pt x="12054" y="7219"/>
                    </a:lnTo>
                    <a:lnTo>
                      <a:pt x="12045" y="7217"/>
                    </a:lnTo>
                    <a:lnTo>
                      <a:pt x="12037" y="7216"/>
                    </a:lnTo>
                    <a:lnTo>
                      <a:pt x="12028" y="7216"/>
                    </a:lnTo>
                    <a:lnTo>
                      <a:pt x="12021" y="7217"/>
                    </a:lnTo>
                    <a:lnTo>
                      <a:pt x="12012" y="7219"/>
                    </a:lnTo>
                    <a:lnTo>
                      <a:pt x="11996" y="7225"/>
                    </a:lnTo>
                    <a:lnTo>
                      <a:pt x="11979" y="7231"/>
                    </a:lnTo>
                    <a:lnTo>
                      <a:pt x="11972" y="7233"/>
                    </a:lnTo>
                    <a:lnTo>
                      <a:pt x="11964" y="7236"/>
                    </a:lnTo>
                    <a:lnTo>
                      <a:pt x="11957" y="7238"/>
                    </a:lnTo>
                    <a:lnTo>
                      <a:pt x="11950" y="7238"/>
                    </a:lnTo>
                    <a:lnTo>
                      <a:pt x="11944" y="7237"/>
                    </a:lnTo>
                    <a:lnTo>
                      <a:pt x="11937" y="7234"/>
                    </a:lnTo>
                    <a:lnTo>
                      <a:pt x="11932" y="7230"/>
                    </a:lnTo>
                    <a:lnTo>
                      <a:pt x="11927" y="7225"/>
                    </a:lnTo>
                    <a:lnTo>
                      <a:pt x="11919" y="7210"/>
                    </a:lnTo>
                    <a:lnTo>
                      <a:pt x="11908" y="7188"/>
                    </a:lnTo>
                    <a:lnTo>
                      <a:pt x="11903" y="7177"/>
                    </a:lnTo>
                    <a:lnTo>
                      <a:pt x="11895" y="7170"/>
                    </a:lnTo>
                    <a:lnTo>
                      <a:pt x="11892" y="7168"/>
                    </a:lnTo>
                    <a:lnTo>
                      <a:pt x="11889" y="7165"/>
                    </a:lnTo>
                    <a:lnTo>
                      <a:pt x="11884" y="7165"/>
                    </a:lnTo>
                    <a:lnTo>
                      <a:pt x="11881" y="7168"/>
                    </a:lnTo>
                    <a:lnTo>
                      <a:pt x="11878" y="7170"/>
                    </a:lnTo>
                    <a:lnTo>
                      <a:pt x="11875" y="7174"/>
                    </a:lnTo>
                    <a:lnTo>
                      <a:pt x="11873" y="7178"/>
                    </a:lnTo>
                    <a:lnTo>
                      <a:pt x="11871" y="7183"/>
                    </a:lnTo>
                    <a:lnTo>
                      <a:pt x="11870" y="7193"/>
                    </a:lnTo>
                    <a:lnTo>
                      <a:pt x="11871" y="7205"/>
                    </a:lnTo>
                    <a:lnTo>
                      <a:pt x="11877" y="7228"/>
                    </a:lnTo>
                    <a:lnTo>
                      <a:pt x="11882" y="7246"/>
                    </a:lnTo>
                    <a:lnTo>
                      <a:pt x="11907" y="7339"/>
                    </a:lnTo>
                    <a:lnTo>
                      <a:pt x="11910" y="7355"/>
                    </a:lnTo>
                    <a:lnTo>
                      <a:pt x="11913" y="7373"/>
                    </a:lnTo>
                    <a:lnTo>
                      <a:pt x="11914" y="7389"/>
                    </a:lnTo>
                    <a:lnTo>
                      <a:pt x="11913" y="7406"/>
                    </a:lnTo>
                    <a:lnTo>
                      <a:pt x="11910" y="7423"/>
                    </a:lnTo>
                    <a:lnTo>
                      <a:pt x="11908" y="7441"/>
                    </a:lnTo>
                    <a:lnTo>
                      <a:pt x="11905" y="7458"/>
                    </a:lnTo>
                    <a:lnTo>
                      <a:pt x="11902" y="7475"/>
                    </a:lnTo>
                    <a:lnTo>
                      <a:pt x="11894" y="7510"/>
                    </a:lnTo>
                    <a:lnTo>
                      <a:pt x="11887" y="7543"/>
                    </a:lnTo>
                    <a:lnTo>
                      <a:pt x="11883" y="7561"/>
                    </a:lnTo>
                    <a:lnTo>
                      <a:pt x="11881" y="7577"/>
                    </a:lnTo>
                    <a:lnTo>
                      <a:pt x="11880" y="7593"/>
                    </a:lnTo>
                    <a:lnTo>
                      <a:pt x="11879" y="7608"/>
                    </a:lnTo>
                    <a:lnTo>
                      <a:pt x="11879" y="7621"/>
                    </a:lnTo>
                    <a:lnTo>
                      <a:pt x="11879" y="7641"/>
                    </a:lnTo>
                    <a:lnTo>
                      <a:pt x="11877" y="7662"/>
                    </a:lnTo>
                    <a:lnTo>
                      <a:pt x="11874" y="7686"/>
                    </a:lnTo>
                    <a:lnTo>
                      <a:pt x="11870" y="7697"/>
                    </a:lnTo>
                    <a:lnTo>
                      <a:pt x="11867" y="7706"/>
                    </a:lnTo>
                    <a:lnTo>
                      <a:pt x="11862" y="7715"/>
                    </a:lnTo>
                    <a:lnTo>
                      <a:pt x="11856" y="7722"/>
                    </a:lnTo>
                    <a:lnTo>
                      <a:pt x="11853" y="7725"/>
                    </a:lnTo>
                    <a:lnTo>
                      <a:pt x="11850" y="7727"/>
                    </a:lnTo>
                    <a:lnTo>
                      <a:pt x="11847" y="7729"/>
                    </a:lnTo>
                    <a:lnTo>
                      <a:pt x="11842" y="7730"/>
                    </a:lnTo>
                    <a:lnTo>
                      <a:pt x="11838" y="7730"/>
                    </a:lnTo>
                    <a:lnTo>
                      <a:pt x="11834" y="7730"/>
                    </a:lnTo>
                    <a:lnTo>
                      <a:pt x="11828" y="7729"/>
                    </a:lnTo>
                    <a:lnTo>
                      <a:pt x="11823" y="7727"/>
                    </a:lnTo>
                    <a:lnTo>
                      <a:pt x="11820" y="7725"/>
                    </a:lnTo>
                    <a:lnTo>
                      <a:pt x="11816" y="7723"/>
                    </a:lnTo>
                    <a:lnTo>
                      <a:pt x="11814" y="7720"/>
                    </a:lnTo>
                    <a:lnTo>
                      <a:pt x="11812" y="7717"/>
                    </a:lnTo>
                    <a:lnTo>
                      <a:pt x="11809" y="7711"/>
                    </a:lnTo>
                    <a:lnTo>
                      <a:pt x="11806" y="7704"/>
                    </a:lnTo>
                    <a:lnTo>
                      <a:pt x="11802" y="7698"/>
                    </a:lnTo>
                    <a:lnTo>
                      <a:pt x="11797" y="7693"/>
                    </a:lnTo>
                    <a:lnTo>
                      <a:pt x="11795" y="7692"/>
                    </a:lnTo>
                    <a:lnTo>
                      <a:pt x="11792" y="7691"/>
                    </a:lnTo>
                    <a:lnTo>
                      <a:pt x="11787" y="7691"/>
                    </a:lnTo>
                    <a:lnTo>
                      <a:pt x="11783" y="7692"/>
                    </a:lnTo>
                    <a:lnTo>
                      <a:pt x="11780" y="7695"/>
                    </a:lnTo>
                    <a:lnTo>
                      <a:pt x="11776" y="7697"/>
                    </a:lnTo>
                    <a:lnTo>
                      <a:pt x="11775" y="7701"/>
                    </a:lnTo>
                    <a:lnTo>
                      <a:pt x="11773" y="7706"/>
                    </a:lnTo>
                    <a:lnTo>
                      <a:pt x="11772" y="7718"/>
                    </a:lnTo>
                    <a:lnTo>
                      <a:pt x="11772" y="7733"/>
                    </a:lnTo>
                    <a:lnTo>
                      <a:pt x="11775" y="7763"/>
                    </a:lnTo>
                    <a:lnTo>
                      <a:pt x="11778" y="7783"/>
                    </a:lnTo>
                    <a:lnTo>
                      <a:pt x="11771" y="7807"/>
                    </a:lnTo>
                    <a:lnTo>
                      <a:pt x="11766" y="7833"/>
                    </a:lnTo>
                    <a:lnTo>
                      <a:pt x="11760" y="7861"/>
                    </a:lnTo>
                    <a:lnTo>
                      <a:pt x="11758" y="7890"/>
                    </a:lnTo>
                    <a:lnTo>
                      <a:pt x="11758" y="7904"/>
                    </a:lnTo>
                    <a:lnTo>
                      <a:pt x="11758" y="7919"/>
                    </a:lnTo>
                    <a:lnTo>
                      <a:pt x="11759" y="7932"/>
                    </a:lnTo>
                    <a:lnTo>
                      <a:pt x="11761" y="7946"/>
                    </a:lnTo>
                    <a:lnTo>
                      <a:pt x="11765" y="7959"/>
                    </a:lnTo>
                    <a:lnTo>
                      <a:pt x="11769" y="7971"/>
                    </a:lnTo>
                    <a:lnTo>
                      <a:pt x="11774" y="7983"/>
                    </a:lnTo>
                    <a:lnTo>
                      <a:pt x="11782" y="7994"/>
                    </a:lnTo>
                    <a:lnTo>
                      <a:pt x="11787" y="8001"/>
                    </a:lnTo>
                    <a:lnTo>
                      <a:pt x="11792" y="8011"/>
                    </a:lnTo>
                    <a:lnTo>
                      <a:pt x="11796" y="8021"/>
                    </a:lnTo>
                    <a:lnTo>
                      <a:pt x="11798" y="8032"/>
                    </a:lnTo>
                    <a:lnTo>
                      <a:pt x="11800" y="8042"/>
                    </a:lnTo>
                    <a:lnTo>
                      <a:pt x="11802" y="8053"/>
                    </a:lnTo>
                    <a:lnTo>
                      <a:pt x="11802" y="8064"/>
                    </a:lnTo>
                    <a:lnTo>
                      <a:pt x="11802" y="8075"/>
                    </a:lnTo>
                    <a:lnTo>
                      <a:pt x="11800" y="8086"/>
                    </a:lnTo>
                    <a:lnTo>
                      <a:pt x="11798" y="8095"/>
                    </a:lnTo>
                    <a:lnTo>
                      <a:pt x="11794" y="8105"/>
                    </a:lnTo>
                    <a:lnTo>
                      <a:pt x="11789" y="8114"/>
                    </a:lnTo>
                    <a:lnTo>
                      <a:pt x="11783" y="8121"/>
                    </a:lnTo>
                    <a:lnTo>
                      <a:pt x="11775" y="8127"/>
                    </a:lnTo>
                    <a:lnTo>
                      <a:pt x="11768" y="8132"/>
                    </a:lnTo>
                    <a:lnTo>
                      <a:pt x="11758" y="8135"/>
                    </a:lnTo>
                    <a:lnTo>
                      <a:pt x="11752" y="8137"/>
                    </a:lnTo>
                    <a:lnTo>
                      <a:pt x="11745" y="8141"/>
                    </a:lnTo>
                    <a:lnTo>
                      <a:pt x="11741" y="8145"/>
                    </a:lnTo>
                    <a:lnTo>
                      <a:pt x="11736" y="8149"/>
                    </a:lnTo>
                    <a:lnTo>
                      <a:pt x="11730" y="8160"/>
                    </a:lnTo>
                    <a:lnTo>
                      <a:pt x="11726" y="8172"/>
                    </a:lnTo>
                    <a:lnTo>
                      <a:pt x="11721" y="8185"/>
                    </a:lnTo>
                    <a:lnTo>
                      <a:pt x="11716" y="8198"/>
                    </a:lnTo>
                    <a:lnTo>
                      <a:pt x="11713" y="8204"/>
                    </a:lnTo>
                    <a:lnTo>
                      <a:pt x="11708" y="8210"/>
                    </a:lnTo>
                    <a:lnTo>
                      <a:pt x="11704" y="8215"/>
                    </a:lnTo>
                    <a:lnTo>
                      <a:pt x="11699" y="8219"/>
                    </a:lnTo>
                    <a:lnTo>
                      <a:pt x="11679" y="8236"/>
                    </a:lnTo>
                    <a:lnTo>
                      <a:pt x="11666" y="8244"/>
                    </a:lnTo>
                    <a:lnTo>
                      <a:pt x="11662" y="8246"/>
                    </a:lnTo>
                    <a:lnTo>
                      <a:pt x="11659" y="8248"/>
                    </a:lnTo>
                    <a:lnTo>
                      <a:pt x="11657" y="8246"/>
                    </a:lnTo>
                    <a:lnTo>
                      <a:pt x="11654" y="8244"/>
                    </a:lnTo>
                    <a:lnTo>
                      <a:pt x="11651" y="8238"/>
                    </a:lnTo>
                    <a:lnTo>
                      <a:pt x="11646" y="8228"/>
                    </a:lnTo>
                    <a:lnTo>
                      <a:pt x="11641" y="8223"/>
                    </a:lnTo>
                    <a:lnTo>
                      <a:pt x="11637" y="8216"/>
                    </a:lnTo>
                    <a:lnTo>
                      <a:pt x="11631" y="8210"/>
                    </a:lnTo>
                    <a:lnTo>
                      <a:pt x="11622" y="8203"/>
                    </a:lnTo>
                    <a:lnTo>
                      <a:pt x="11611" y="8194"/>
                    </a:lnTo>
                    <a:lnTo>
                      <a:pt x="11595" y="8178"/>
                    </a:lnTo>
                    <a:lnTo>
                      <a:pt x="11579" y="8164"/>
                    </a:lnTo>
                    <a:lnTo>
                      <a:pt x="11571" y="8158"/>
                    </a:lnTo>
                    <a:lnTo>
                      <a:pt x="11566" y="8184"/>
                    </a:lnTo>
                    <a:lnTo>
                      <a:pt x="11558" y="8209"/>
                    </a:lnTo>
                    <a:lnTo>
                      <a:pt x="11556" y="8214"/>
                    </a:lnTo>
                    <a:lnTo>
                      <a:pt x="11553" y="8219"/>
                    </a:lnTo>
                    <a:lnTo>
                      <a:pt x="11549" y="8225"/>
                    </a:lnTo>
                    <a:lnTo>
                      <a:pt x="11544" y="8228"/>
                    </a:lnTo>
                    <a:lnTo>
                      <a:pt x="11540" y="8231"/>
                    </a:lnTo>
                    <a:lnTo>
                      <a:pt x="11533" y="8233"/>
                    </a:lnTo>
                    <a:lnTo>
                      <a:pt x="11527" y="8236"/>
                    </a:lnTo>
                    <a:lnTo>
                      <a:pt x="11519" y="8236"/>
                    </a:lnTo>
                    <a:lnTo>
                      <a:pt x="11519" y="8236"/>
                    </a:lnTo>
                    <a:lnTo>
                      <a:pt x="11512" y="8098"/>
                    </a:lnTo>
                    <a:lnTo>
                      <a:pt x="11470" y="7934"/>
                    </a:lnTo>
                    <a:lnTo>
                      <a:pt x="11465" y="7906"/>
                    </a:lnTo>
                    <a:lnTo>
                      <a:pt x="11461" y="7873"/>
                    </a:lnTo>
                    <a:lnTo>
                      <a:pt x="11459" y="7855"/>
                    </a:lnTo>
                    <a:lnTo>
                      <a:pt x="11456" y="7840"/>
                    </a:lnTo>
                    <a:lnTo>
                      <a:pt x="11455" y="7833"/>
                    </a:lnTo>
                    <a:lnTo>
                      <a:pt x="11452" y="7826"/>
                    </a:lnTo>
                    <a:lnTo>
                      <a:pt x="11449" y="7821"/>
                    </a:lnTo>
                    <a:lnTo>
                      <a:pt x="11447" y="7817"/>
                    </a:lnTo>
                    <a:lnTo>
                      <a:pt x="11433" y="7795"/>
                    </a:lnTo>
                    <a:lnTo>
                      <a:pt x="11420" y="7769"/>
                    </a:lnTo>
                    <a:lnTo>
                      <a:pt x="11414" y="7755"/>
                    </a:lnTo>
                    <a:lnTo>
                      <a:pt x="11407" y="7740"/>
                    </a:lnTo>
                    <a:lnTo>
                      <a:pt x="11402" y="7725"/>
                    </a:lnTo>
                    <a:lnTo>
                      <a:pt x="11397" y="7710"/>
                    </a:lnTo>
                    <a:lnTo>
                      <a:pt x="11393" y="7693"/>
                    </a:lnTo>
                    <a:lnTo>
                      <a:pt x="11389" y="7678"/>
                    </a:lnTo>
                    <a:lnTo>
                      <a:pt x="11387" y="7662"/>
                    </a:lnTo>
                    <a:lnTo>
                      <a:pt x="11384" y="7647"/>
                    </a:lnTo>
                    <a:lnTo>
                      <a:pt x="11383" y="7632"/>
                    </a:lnTo>
                    <a:lnTo>
                      <a:pt x="11383" y="7618"/>
                    </a:lnTo>
                    <a:lnTo>
                      <a:pt x="11386" y="7604"/>
                    </a:lnTo>
                    <a:lnTo>
                      <a:pt x="11389" y="7591"/>
                    </a:lnTo>
                    <a:lnTo>
                      <a:pt x="11392" y="7577"/>
                    </a:lnTo>
                    <a:lnTo>
                      <a:pt x="11394" y="7565"/>
                    </a:lnTo>
                    <a:lnTo>
                      <a:pt x="11395" y="7554"/>
                    </a:lnTo>
                    <a:lnTo>
                      <a:pt x="11395" y="7543"/>
                    </a:lnTo>
                    <a:lnTo>
                      <a:pt x="11395" y="7535"/>
                    </a:lnTo>
                    <a:lnTo>
                      <a:pt x="11393" y="7526"/>
                    </a:lnTo>
                    <a:lnTo>
                      <a:pt x="11391" y="7517"/>
                    </a:lnTo>
                    <a:lnTo>
                      <a:pt x="11389" y="7510"/>
                    </a:lnTo>
                    <a:lnTo>
                      <a:pt x="11381" y="7494"/>
                    </a:lnTo>
                    <a:lnTo>
                      <a:pt x="11374" y="7476"/>
                    </a:lnTo>
                    <a:lnTo>
                      <a:pt x="11370" y="7467"/>
                    </a:lnTo>
                    <a:lnTo>
                      <a:pt x="11367" y="7457"/>
                    </a:lnTo>
                    <a:lnTo>
                      <a:pt x="11364" y="7445"/>
                    </a:lnTo>
                    <a:lnTo>
                      <a:pt x="11361" y="7432"/>
                    </a:lnTo>
                    <a:lnTo>
                      <a:pt x="11360" y="7422"/>
                    </a:lnTo>
                    <a:lnTo>
                      <a:pt x="11360" y="7412"/>
                    </a:lnTo>
                    <a:lnTo>
                      <a:pt x="11360" y="7402"/>
                    </a:lnTo>
                    <a:lnTo>
                      <a:pt x="11360" y="7392"/>
                    </a:lnTo>
                    <a:lnTo>
                      <a:pt x="11361" y="7382"/>
                    </a:lnTo>
                    <a:lnTo>
                      <a:pt x="11361" y="7373"/>
                    </a:lnTo>
                    <a:lnTo>
                      <a:pt x="11359" y="7364"/>
                    </a:lnTo>
                    <a:lnTo>
                      <a:pt x="11356" y="7355"/>
                    </a:lnTo>
                    <a:lnTo>
                      <a:pt x="11346" y="7362"/>
                    </a:lnTo>
                    <a:lnTo>
                      <a:pt x="11333" y="7372"/>
                    </a:lnTo>
                    <a:lnTo>
                      <a:pt x="11329" y="7373"/>
                    </a:lnTo>
                    <a:lnTo>
                      <a:pt x="11326" y="7375"/>
                    </a:lnTo>
                    <a:lnTo>
                      <a:pt x="11323" y="7375"/>
                    </a:lnTo>
                    <a:lnTo>
                      <a:pt x="11320" y="7375"/>
                    </a:lnTo>
                    <a:lnTo>
                      <a:pt x="11317" y="7374"/>
                    </a:lnTo>
                    <a:lnTo>
                      <a:pt x="11314" y="7371"/>
                    </a:lnTo>
                    <a:lnTo>
                      <a:pt x="11312" y="7367"/>
                    </a:lnTo>
                    <a:lnTo>
                      <a:pt x="11311" y="7362"/>
                    </a:lnTo>
                    <a:lnTo>
                      <a:pt x="11307" y="7361"/>
                    </a:lnTo>
                    <a:lnTo>
                      <a:pt x="11302" y="7361"/>
                    </a:lnTo>
                    <a:lnTo>
                      <a:pt x="11298" y="7363"/>
                    </a:lnTo>
                    <a:lnTo>
                      <a:pt x="11295" y="7364"/>
                    </a:lnTo>
                    <a:lnTo>
                      <a:pt x="11287" y="7369"/>
                    </a:lnTo>
                    <a:lnTo>
                      <a:pt x="11282" y="7376"/>
                    </a:lnTo>
                    <a:lnTo>
                      <a:pt x="11275" y="7384"/>
                    </a:lnTo>
                    <a:lnTo>
                      <a:pt x="11270" y="7390"/>
                    </a:lnTo>
                    <a:lnTo>
                      <a:pt x="11268" y="7392"/>
                    </a:lnTo>
                    <a:lnTo>
                      <a:pt x="11265" y="7394"/>
                    </a:lnTo>
                    <a:lnTo>
                      <a:pt x="11262" y="7395"/>
                    </a:lnTo>
                    <a:lnTo>
                      <a:pt x="11259" y="7396"/>
                    </a:lnTo>
                    <a:lnTo>
                      <a:pt x="11255" y="7395"/>
                    </a:lnTo>
                    <a:lnTo>
                      <a:pt x="11252" y="7394"/>
                    </a:lnTo>
                    <a:lnTo>
                      <a:pt x="11248" y="7392"/>
                    </a:lnTo>
                    <a:lnTo>
                      <a:pt x="11245" y="7389"/>
                    </a:lnTo>
                    <a:lnTo>
                      <a:pt x="11239" y="7381"/>
                    </a:lnTo>
                    <a:lnTo>
                      <a:pt x="11233" y="7374"/>
                    </a:lnTo>
                    <a:lnTo>
                      <a:pt x="11229" y="7367"/>
                    </a:lnTo>
                    <a:lnTo>
                      <a:pt x="11224" y="7363"/>
                    </a:lnTo>
                    <a:lnTo>
                      <a:pt x="11221" y="7362"/>
                    </a:lnTo>
                    <a:lnTo>
                      <a:pt x="11219" y="7362"/>
                    </a:lnTo>
                    <a:lnTo>
                      <a:pt x="11217" y="7364"/>
                    </a:lnTo>
                    <a:lnTo>
                      <a:pt x="11215" y="7367"/>
                    </a:lnTo>
                    <a:lnTo>
                      <a:pt x="11211" y="7377"/>
                    </a:lnTo>
                    <a:lnTo>
                      <a:pt x="11208" y="7387"/>
                    </a:lnTo>
                    <a:lnTo>
                      <a:pt x="11207" y="7395"/>
                    </a:lnTo>
                    <a:lnTo>
                      <a:pt x="11208" y="7405"/>
                    </a:lnTo>
                    <a:lnTo>
                      <a:pt x="11211" y="7425"/>
                    </a:lnTo>
                    <a:lnTo>
                      <a:pt x="11214" y="7443"/>
                    </a:lnTo>
                    <a:lnTo>
                      <a:pt x="11215" y="7453"/>
                    </a:lnTo>
                    <a:lnTo>
                      <a:pt x="11215" y="7462"/>
                    </a:lnTo>
                    <a:lnTo>
                      <a:pt x="11215" y="7472"/>
                    </a:lnTo>
                    <a:lnTo>
                      <a:pt x="11213" y="7482"/>
                    </a:lnTo>
                    <a:lnTo>
                      <a:pt x="11209" y="7492"/>
                    </a:lnTo>
                    <a:lnTo>
                      <a:pt x="11203" y="7501"/>
                    </a:lnTo>
                    <a:lnTo>
                      <a:pt x="11195" y="7511"/>
                    </a:lnTo>
                    <a:lnTo>
                      <a:pt x="11186" y="7521"/>
                    </a:lnTo>
                    <a:lnTo>
                      <a:pt x="11170" y="7535"/>
                    </a:lnTo>
                    <a:lnTo>
                      <a:pt x="11158" y="7544"/>
                    </a:lnTo>
                    <a:lnTo>
                      <a:pt x="11150" y="7553"/>
                    </a:lnTo>
                    <a:lnTo>
                      <a:pt x="11146" y="7561"/>
                    </a:lnTo>
                    <a:lnTo>
                      <a:pt x="11143" y="7569"/>
                    </a:lnTo>
                    <a:lnTo>
                      <a:pt x="11140" y="7581"/>
                    </a:lnTo>
                    <a:lnTo>
                      <a:pt x="11140" y="7595"/>
                    </a:lnTo>
                    <a:lnTo>
                      <a:pt x="11139" y="7615"/>
                    </a:lnTo>
                    <a:lnTo>
                      <a:pt x="11138" y="7638"/>
                    </a:lnTo>
                    <a:lnTo>
                      <a:pt x="11136" y="7659"/>
                    </a:lnTo>
                    <a:lnTo>
                      <a:pt x="11135" y="7668"/>
                    </a:lnTo>
                    <a:lnTo>
                      <a:pt x="11133" y="7676"/>
                    </a:lnTo>
                    <a:lnTo>
                      <a:pt x="11130" y="7685"/>
                    </a:lnTo>
                    <a:lnTo>
                      <a:pt x="11126" y="7691"/>
                    </a:lnTo>
                    <a:lnTo>
                      <a:pt x="11123" y="7699"/>
                    </a:lnTo>
                    <a:lnTo>
                      <a:pt x="11118" y="7704"/>
                    </a:lnTo>
                    <a:lnTo>
                      <a:pt x="11111" y="7711"/>
                    </a:lnTo>
                    <a:lnTo>
                      <a:pt x="11105" y="7715"/>
                    </a:lnTo>
                    <a:lnTo>
                      <a:pt x="11096" y="7719"/>
                    </a:lnTo>
                    <a:lnTo>
                      <a:pt x="11086" y="7724"/>
                    </a:lnTo>
                    <a:lnTo>
                      <a:pt x="11074" y="7727"/>
                    </a:lnTo>
                    <a:lnTo>
                      <a:pt x="11062" y="7730"/>
                    </a:lnTo>
                    <a:lnTo>
                      <a:pt x="11057" y="7730"/>
                    </a:lnTo>
                    <a:lnTo>
                      <a:pt x="11053" y="7730"/>
                    </a:lnTo>
                    <a:lnTo>
                      <a:pt x="11047" y="7729"/>
                    </a:lnTo>
                    <a:lnTo>
                      <a:pt x="11043" y="7728"/>
                    </a:lnTo>
                    <a:lnTo>
                      <a:pt x="11036" y="7724"/>
                    </a:lnTo>
                    <a:lnTo>
                      <a:pt x="11027" y="7717"/>
                    </a:lnTo>
                    <a:lnTo>
                      <a:pt x="11019" y="7710"/>
                    </a:lnTo>
                    <a:lnTo>
                      <a:pt x="11013" y="7700"/>
                    </a:lnTo>
                    <a:lnTo>
                      <a:pt x="11005" y="7690"/>
                    </a:lnTo>
                    <a:lnTo>
                      <a:pt x="11000" y="7678"/>
                    </a:lnTo>
                    <a:lnTo>
                      <a:pt x="10977" y="7631"/>
                    </a:lnTo>
                    <a:lnTo>
                      <a:pt x="10961" y="7593"/>
                    </a:lnTo>
                    <a:lnTo>
                      <a:pt x="10957" y="7592"/>
                    </a:lnTo>
                    <a:lnTo>
                      <a:pt x="10954" y="7593"/>
                    </a:lnTo>
                    <a:lnTo>
                      <a:pt x="10951" y="7594"/>
                    </a:lnTo>
                    <a:lnTo>
                      <a:pt x="10949" y="7596"/>
                    </a:lnTo>
                    <a:lnTo>
                      <a:pt x="10946" y="7601"/>
                    </a:lnTo>
                    <a:lnTo>
                      <a:pt x="10944" y="7608"/>
                    </a:lnTo>
                    <a:lnTo>
                      <a:pt x="10944" y="7616"/>
                    </a:lnTo>
                    <a:lnTo>
                      <a:pt x="10944" y="7623"/>
                    </a:lnTo>
                    <a:lnTo>
                      <a:pt x="10945" y="7631"/>
                    </a:lnTo>
                    <a:lnTo>
                      <a:pt x="10946" y="7637"/>
                    </a:lnTo>
                    <a:lnTo>
                      <a:pt x="10947" y="7643"/>
                    </a:lnTo>
                    <a:lnTo>
                      <a:pt x="10947" y="7651"/>
                    </a:lnTo>
                    <a:lnTo>
                      <a:pt x="10946" y="7662"/>
                    </a:lnTo>
                    <a:lnTo>
                      <a:pt x="10944" y="7673"/>
                    </a:lnTo>
                    <a:lnTo>
                      <a:pt x="10941" y="7684"/>
                    </a:lnTo>
                    <a:lnTo>
                      <a:pt x="10937" y="7691"/>
                    </a:lnTo>
                    <a:lnTo>
                      <a:pt x="10936" y="7695"/>
                    </a:lnTo>
                    <a:lnTo>
                      <a:pt x="10934" y="7696"/>
                    </a:lnTo>
                    <a:lnTo>
                      <a:pt x="10932" y="7696"/>
                    </a:lnTo>
                    <a:lnTo>
                      <a:pt x="10930" y="7695"/>
                    </a:lnTo>
                    <a:lnTo>
                      <a:pt x="10925" y="7690"/>
                    </a:lnTo>
                    <a:lnTo>
                      <a:pt x="10922" y="7685"/>
                    </a:lnTo>
                    <a:lnTo>
                      <a:pt x="10919" y="7679"/>
                    </a:lnTo>
                    <a:lnTo>
                      <a:pt x="10917" y="7672"/>
                    </a:lnTo>
                    <a:lnTo>
                      <a:pt x="10911" y="7656"/>
                    </a:lnTo>
                    <a:lnTo>
                      <a:pt x="10908" y="7638"/>
                    </a:lnTo>
                    <a:lnTo>
                      <a:pt x="10904" y="7620"/>
                    </a:lnTo>
                    <a:lnTo>
                      <a:pt x="10900" y="7602"/>
                    </a:lnTo>
                    <a:lnTo>
                      <a:pt x="10895" y="7587"/>
                    </a:lnTo>
                    <a:lnTo>
                      <a:pt x="10891" y="7574"/>
                    </a:lnTo>
                    <a:lnTo>
                      <a:pt x="10891" y="7552"/>
                    </a:lnTo>
                    <a:lnTo>
                      <a:pt x="10890" y="7534"/>
                    </a:lnTo>
                    <a:lnTo>
                      <a:pt x="10887" y="7516"/>
                    </a:lnTo>
                    <a:lnTo>
                      <a:pt x="10883" y="7501"/>
                    </a:lnTo>
                    <a:lnTo>
                      <a:pt x="10878" y="7486"/>
                    </a:lnTo>
                    <a:lnTo>
                      <a:pt x="10871" y="7470"/>
                    </a:lnTo>
                    <a:lnTo>
                      <a:pt x="10863" y="7455"/>
                    </a:lnTo>
                    <a:lnTo>
                      <a:pt x="10852" y="7438"/>
                    </a:lnTo>
                    <a:lnTo>
                      <a:pt x="10841" y="7421"/>
                    </a:lnTo>
                    <a:lnTo>
                      <a:pt x="10834" y="7406"/>
                    </a:lnTo>
                    <a:lnTo>
                      <a:pt x="10832" y="7400"/>
                    </a:lnTo>
                    <a:lnTo>
                      <a:pt x="10829" y="7393"/>
                    </a:lnTo>
                    <a:lnTo>
                      <a:pt x="10828" y="7387"/>
                    </a:lnTo>
                    <a:lnTo>
                      <a:pt x="10828" y="7380"/>
                    </a:lnTo>
                    <a:lnTo>
                      <a:pt x="10828" y="7375"/>
                    </a:lnTo>
                    <a:lnTo>
                      <a:pt x="10830" y="7368"/>
                    </a:lnTo>
                    <a:lnTo>
                      <a:pt x="10833" y="7363"/>
                    </a:lnTo>
                    <a:lnTo>
                      <a:pt x="10836" y="7357"/>
                    </a:lnTo>
                    <a:lnTo>
                      <a:pt x="10841" y="7351"/>
                    </a:lnTo>
                    <a:lnTo>
                      <a:pt x="10847" y="7346"/>
                    </a:lnTo>
                    <a:lnTo>
                      <a:pt x="10853" y="7339"/>
                    </a:lnTo>
                    <a:lnTo>
                      <a:pt x="10861" y="7334"/>
                    </a:lnTo>
                    <a:lnTo>
                      <a:pt x="10865" y="7331"/>
                    </a:lnTo>
                    <a:lnTo>
                      <a:pt x="10868" y="7327"/>
                    </a:lnTo>
                    <a:lnTo>
                      <a:pt x="10870" y="7323"/>
                    </a:lnTo>
                    <a:lnTo>
                      <a:pt x="10873" y="7319"/>
                    </a:lnTo>
                    <a:lnTo>
                      <a:pt x="10876" y="7309"/>
                    </a:lnTo>
                    <a:lnTo>
                      <a:pt x="10876" y="7298"/>
                    </a:lnTo>
                    <a:lnTo>
                      <a:pt x="10876" y="7277"/>
                    </a:lnTo>
                    <a:lnTo>
                      <a:pt x="10875" y="7256"/>
                    </a:lnTo>
                    <a:lnTo>
                      <a:pt x="10875" y="7247"/>
                    </a:lnTo>
                    <a:lnTo>
                      <a:pt x="10876" y="7241"/>
                    </a:lnTo>
                    <a:lnTo>
                      <a:pt x="10878" y="7236"/>
                    </a:lnTo>
                    <a:lnTo>
                      <a:pt x="10880" y="7230"/>
                    </a:lnTo>
                    <a:lnTo>
                      <a:pt x="10883" y="7226"/>
                    </a:lnTo>
                    <a:lnTo>
                      <a:pt x="10888" y="7224"/>
                    </a:lnTo>
                    <a:lnTo>
                      <a:pt x="10892" y="7220"/>
                    </a:lnTo>
                    <a:lnTo>
                      <a:pt x="10896" y="7218"/>
                    </a:lnTo>
                    <a:lnTo>
                      <a:pt x="10917" y="7213"/>
                    </a:lnTo>
                    <a:lnTo>
                      <a:pt x="10937" y="7204"/>
                    </a:lnTo>
                    <a:lnTo>
                      <a:pt x="10942" y="7202"/>
                    </a:lnTo>
                    <a:lnTo>
                      <a:pt x="10944" y="7200"/>
                    </a:lnTo>
                    <a:lnTo>
                      <a:pt x="10946" y="7197"/>
                    </a:lnTo>
                    <a:lnTo>
                      <a:pt x="10947" y="7195"/>
                    </a:lnTo>
                    <a:lnTo>
                      <a:pt x="10947" y="7189"/>
                    </a:lnTo>
                    <a:lnTo>
                      <a:pt x="10946" y="7184"/>
                    </a:lnTo>
                    <a:lnTo>
                      <a:pt x="10944" y="7177"/>
                    </a:lnTo>
                    <a:lnTo>
                      <a:pt x="10942" y="7172"/>
                    </a:lnTo>
                    <a:lnTo>
                      <a:pt x="10941" y="7166"/>
                    </a:lnTo>
                    <a:lnTo>
                      <a:pt x="10941" y="7161"/>
                    </a:lnTo>
                    <a:lnTo>
                      <a:pt x="10950" y="7160"/>
                    </a:lnTo>
                    <a:lnTo>
                      <a:pt x="10961" y="7160"/>
                    </a:lnTo>
                    <a:lnTo>
                      <a:pt x="10973" y="7161"/>
                    </a:lnTo>
                    <a:lnTo>
                      <a:pt x="10985" y="7163"/>
                    </a:lnTo>
                    <a:lnTo>
                      <a:pt x="11008" y="7168"/>
                    </a:lnTo>
                    <a:lnTo>
                      <a:pt x="11030" y="7170"/>
                    </a:lnTo>
                    <a:lnTo>
                      <a:pt x="11037" y="7170"/>
                    </a:lnTo>
                    <a:lnTo>
                      <a:pt x="11042" y="7169"/>
                    </a:lnTo>
                    <a:lnTo>
                      <a:pt x="11047" y="7166"/>
                    </a:lnTo>
                    <a:lnTo>
                      <a:pt x="11052" y="7164"/>
                    </a:lnTo>
                    <a:lnTo>
                      <a:pt x="11055" y="7161"/>
                    </a:lnTo>
                    <a:lnTo>
                      <a:pt x="11058" y="7158"/>
                    </a:lnTo>
                    <a:lnTo>
                      <a:pt x="11060" y="7155"/>
                    </a:lnTo>
                    <a:lnTo>
                      <a:pt x="11063" y="7150"/>
                    </a:lnTo>
                    <a:lnTo>
                      <a:pt x="11068" y="7131"/>
                    </a:lnTo>
                    <a:lnTo>
                      <a:pt x="11074" y="7110"/>
                    </a:lnTo>
                    <a:lnTo>
                      <a:pt x="11078" y="7107"/>
                    </a:lnTo>
                    <a:lnTo>
                      <a:pt x="11080" y="7104"/>
                    </a:lnTo>
                    <a:lnTo>
                      <a:pt x="11082" y="7103"/>
                    </a:lnTo>
                    <a:lnTo>
                      <a:pt x="11083" y="7103"/>
                    </a:lnTo>
                    <a:lnTo>
                      <a:pt x="11087" y="7106"/>
                    </a:lnTo>
                    <a:lnTo>
                      <a:pt x="11092" y="7111"/>
                    </a:lnTo>
                    <a:lnTo>
                      <a:pt x="11096" y="7118"/>
                    </a:lnTo>
                    <a:lnTo>
                      <a:pt x="11099" y="7125"/>
                    </a:lnTo>
                    <a:lnTo>
                      <a:pt x="11104" y="7132"/>
                    </a:lnTo>
                    <a:lnTo>
                      <a:pt x="11109" y="7135"/>
                    </a:lnTo>
                    <a:lnTo>
                      <a:pt x="11116" y="7138"/>
                    </a:lnTo>
                    <a:lnTo>
                      <a:pt x="11121" y="7139"/>
                    </a:lnTo>
                    <a:lnTo>
                      <a:pt x="11125" y="7138"/>
                    </a:lnTo>
                    <a:lnTo>
                      <a:pt x="11127" y="7136"/>
                    </a:lnTo>
                    <a:lnTo>
                      <a:pt x="11130" y="7133"/>
                    </a:lnTo>
                    <a:lnTo>
                      <a:pt x="11130" y="7129"/>
                    </a:lnTo>
                    <a:lnTo>
                      <a:pt x="11130" y="7124"/>
                    </a:lnTo>
                    <a:lnTo>
                      <a:pt x="11130" y="7118"/>
                    </a:lnTo>
                    <a:lnTo>
                      <a:pt x="11127" y="7107"/>
                    </a:lnTo>
                    <a:lnTo>
                      <a:pt x="11125" y="7095"/>
                    </a:lnTo>
                    <a:lnTo>
                      <a:pt x="11124" y="7091"/>
                    </a:lnTo>
                    <a:lnTo>
                      <a:pt x="11125" y="7087"/>
                    </a:lnTo>
                    <a:lnTo>
                      <a:pt x="11126" y="7084"/>
                    </a:lnTo>
                    <a:lnTo>
                      <a:pt x="11127" y="7082"/>
                    </a:lnTo>
                    <a:lnTo>
                      <a:pt x="11131" y="7082"/>
                    </a:lnTo>
                    <a:lnTo>
                      <a:pt x="11134" y="7082"/>
                    </a:lnTo>
                    <a:lnTo>
                      <a:pt x="11137" y="7083"/>
                    </a:lnTo>
                    <a:lnTo>
                      <a:pt x="11140" y="7085"/>
                    </a:lnTo>
                    <a:lnTo>
                      <a:pt x="11146" y="7090"/>
                    </a:lnTo>
                    <a:lnTo>
                      <a:pt x="11150" y="7095"/>
                    </a:lnTo>
                    <a:lnTo>
                      <a:pt x="11157" y="7109"/>
                    </a:lnTo>
                    <a:lnTo>
                      <a:pt x="11160" y="7122"/>
                    </a:lnTo>
                    <a:lnTo>
                      <a:pt x="11164" y="7132"/>
                    </a:lnTo>
                    <a:lnTo>
                      <a:pt x="11167" y="7137"/>
                    </a:lnTo>
                    <a:lnTo>
                      <a:pt x="11170" y="7138"/>
                    </a:lnTo>
                    <a:lnTo>
                      <a:pt x="11172" y="7138"/>
                    </a:lnTo>
                    <a:lnTo>
                      <a:pt x="11174" y="7137"/>
                    </a:lnTo>
                    <a:lnTo>
                      <a:pt x="11175" y="7136"/>
                    </a:lnTo>
                    <a:lnTo>
                      <a:pt x="11179" y="7132"/>
                    </a:lnTo>
                    <a:lnTo>
                      <a:pt x="11182" y="7125"/>
                    </a:lnTo>
                    <a:lnTo>
                      <a:pt x="11186" y="7116"/>
                    </a:lnTo>
                    <a:lnTo>
                      <a:pt x="11189" y="7106"/>
                    </a:lnTo>
                    <a:lnTo>
                      <a:pt x="11195" y="7084"/>
                    </a:lnTo>
                    <a:lnTo>
                      <a:pt x="11200" y="7063"/>
                    </a:lnTo>
                    <a:lnTo>
                      <a:pt x="11203" y="7047"/>
                    </a:lnTo>
                    <a:lnTo>
                      <a:pt x="11204" y="7039"/>
                    </a:lnTo>
                    <a:lnTo>
                      <a:pt x="11207" y="7039"/>
                    </a:lnTo>
                    <a:lnTo>
                      <a:pt x="11211" y="7040"/>
                    </a:lnTo>
                    <a:lnTo>
                      <a:pt x="11213" y="7043"/>
                    </a:lnTo>
                    <a:lnTo>
                      <a:pt x="11216" y="7047"/>
                    </a:lnTo>
                    <a:lnTo>
                      <a:pt x="11219" y="7049"/>
                    </a:lnTo>
                    <a:lnTo>
                      <a:pt x="11221" y="7049"/>
                    </a:lnTo>
                    <a:lnTo>
                      <a:pt x="11224" y="7049"/>
                    </a:lnTo>
                    <a:lnTo>
                      <a:pt x="11226" y="7049"/>
                    </a:lnTo>
                    <a:lnTo>
                      <a:pt x="11229" y="7045"/>
                    </a:lnTo>
                    <a:lnTo>
                      <a:pt x="11230" y="7042"/>
                    </a:lnTo>
                    <a:lnTo>
                      <a:pt x="11231" y="7039"/>
                    </a:lnTo>
                    <a:lnTo>
                      <a:pt x="11231" y="7035"/>
                    </a:lnTo>
                    <a:lnTo>
                      <a:pt x="11230" y="7025"/>
                    </a:lnTo>
                    <a:lnTo>
                      <a:pt x="11228" y="7017"/>
                    </a:lnTo>
                    <a:lnTo>
                      <a:pt x="11229" y="7013"/>
                    </a:lnTo>
                    <a:lnTo>
                      <a:pt x="11231" y="7009"/>
                    </a:lnTo>
                    <a:lnTo>
                      <a:pt x="11233" y="7007"/>
                    </a:lnTo>
                    <a:lnTo>
                      <a:pt x="11236" y="7006"/>
                    </a:lnTo>
                    <a:lnTo>
                      <a:pt x="11241" y="7004"/>
                    </a:lnTo>
                    <a:lnTo>
                      <a:pt x="11244" y="7006"/>
                    </a:lnTo>
                    <a:lnTo>
                      <a:pt x="11248" y="7006"/>
                    </a:lnTo>
                    <a:lnTo>
                      <a:pt x="11253" y="7008"/>
                    </a:lnTo>
                    <a:lnTo>
                      <a:pt x="11271" y="7015"/>
                    </a:lnTo>
                    <a:lnTo>
                      <a:pt x="11286" y="7020"/>
                    </a:lnTo>
                    <a:lnTo>
                      <a:pt x="11290" y="6995"/>
                    </a:lnTo>
                    <a:lnTo>
                      <a:pt x="11296" y="6962"/>
                    </a:lnTo>
                    <a:lnTo>
                      <a:pt x="11299" y="6945"/>
                    </a:lnTo>
                    <a:lnTo>
                      <a:pt x="11303" y="6931"/>
                    </a:lnTo>
                    <a:lnTo>
                      <a:pt x="11306" y="6925"/>
                    </a:lnTo>
                    <a:lnTo>
                      <a:pt x="11309" y="6919"/>
                    </a:lnTo>
                    <a:lnTo>
                      <a:pt x="11311" y="6915"/>
                    </a:lnTo>
                    <a:lnTo>
                      <a:pt x="11314" y="6912"/>
                    </a:lnTo>
                    <a:lnTo>
                      <a:pt x="11319" y="6907"/>
                    </a:lnTo>
                    <a:lnTo>
                      <a:pt x="11323" y="6903"/>
                    </a:lnTo>
                    <a:lnTo>
                      <a:pt x="11326" y="6898"/>
                    </a:lnTo>
                    <a:lnTo>
                      <a:pt x="11330" y="6891"/>
                    </a:lnTo>
                    <a:lnTo>
                      <a:pt x="11337" y="6876"/>
                    </a:lnTo>
                    <a:lnTo>
                      <a:pt x="11343" y="6861"/>
                    </a:lnTo>
                    <a:lnTo>
                      <a:pt x="11348" y="6844"/>
                    </a:lnTo>
                    <a:lnTo>
                      <a:pt x="11351" y="6828"/>
                    </a:lnTo>
                    <a:lnTo>
                      <a:pt x="11352" y="6821"/>
                    </a:lnTo>
                    <a:lnTo>
                      <a:pt x="11352" y="6813"/>
                    </a:lnTo>
                    <a:lnTo>
                      <a:pt x="11352" y="6807"/>
                    </a:lnTo>
                    <a:lnTo>
                      <a:pt x="11351" y="6801"/>
                    </a:lnTo>
                    <a:lnTo>
                      <a:pt x="11350" y="6794"/>
                    </a:lnTo>
                    <a:lnTo>
                      <a:pt x="11349" y="6788"/>
                    </a:lnTo>
                    <a:lnTo>
                      <a:pt x="11349" y="6783"/>
                    </a:lnTo>
                    <a:lnTo>
                      <a:pt x="11349" y="6779"/>
                    </a:lnTo>
                    <a:lnTo>
                      <a:pt x="11350" y="6775"/>
                    </a:lnTo>
                    <a:lnTo>
                      <a:pt x="11352" y="6773"/>
                    </a:lnTo>
                    <a:lnTo>
                      <a:pt x="11354" y="6772"/>
                    </a:lnTo>
                    <a:lnTo>
                      <a:pt x="11357" y="6770"/>
                    </a:lnTo>
                    <a:lnTo>
                      <a:pt x="11373" y="6769"/>
                    </a:lnTo>
                    <a:lnTo>
                      <a:pt x="11394" y="6767"/>
                    </a:lnTo>
                    <a:lnTo>
                      <a:pt x="11409" y="6764"/>
                    </a:lnTo>
                    <a:lnTo>
                      <a:pt x="11422" y="6759"/>
                    </a:lnTo>
                    <a:lnTo>
                      <a:pt x="11433" y="6755"/>
                    </a:lnTo>
                    <a:lnTo>
                      <a:pt x="11441" y="6750"/>
                    </a:lnTo>
                    <a:lnTo>
                      <a:pt x="11446" y="6744"/>
                    </a:lnTo>
                    <a:lnTo>
                      <a:pt x="11450" y="6738"/>
                    </a:lnTo>
                    <a:lnTo>
                      <a:pt x="11451" y="6731"/>
                    </a:lnTo>
                    <a:lnTo>
                      <a:pt x="11451" y="6725"/>
                    </a:lnTo>
                    <a:lnTo>
                      <a:pt x="11449" y="6717"/>
                    </a:lnTo>
                    <a:lnTo>
                      <a:pt x="11446" y="6711"/>
                    </a:lnTo>
                    <a:lnTo>
                      <a:pt x="11441" y="6703"/>
                    </a:lnTo>
                    <a:lnTo>
                      <a:pt x="11435" y="6696"/>
                    </a:lnTo>
                    <a:lnTo>
                      <a:pt x="11428" y="6688"/>
                    </a:lnTo>
                    <a:lnTo>
                      <a:pt x="11419" y="6680"/>
                    </a:lnTo>
                    <a:lnTo>
                      <a:pt x="11409" y="6674"/>
                    </a:lnTo>
                    <a:lnTo>
                      <a:pt x="11398" y="6666"/>
                    </a:lnTo>
                    <a:lnTo>
                      <a:pt x="11376" y="6652"/>
                    </a:lnTo>
                    <a:lnTo>
                      <a:pt x="11352" y="6638"/>
                    </a:lnTo>
                    <a:lnTo>
                      <a:pt x="11326" y="6626"/>
                    </a:lnTo>
                    <a:lnTo>
                      <a:pt x="11301" y="6616"/>
                    </a:lnTo>
                    <a:lnTo>
                      <a:pt x="11278" y="6608"/>
                    </a:lnTo>
                    <a:lnTo>
                      <a:pt x="11256" y="6602"/>
                    </a:lnTo>
                    <a:lnTo>
                      <a:pt x="11246" y="6599"/>
                    </a:lnTo>
                    <a:lnTo>
                      <a:pt x="11238" y="6598"/>
                    </a:lnTo>
                    <a:lnTo>
                      <a:pt x="11230" y="6598"/>
                    </a:lnTo>
                    <a:lnTo>
                      <a:pt x="11224" y="6598"/>
                    </a:lnTo>
                    <a:lnTo>
                      <a:pt x="11188" y="6605"/>
                    </a:lnTo>
                    <a:lnTo>
                      <a:pt x="11150" y="6612"/>
                    </a:lnTo>
                    <a:lnTo>
                      <a:pt x="11110" y="6619"/>
                    </a:lnTo>
                    <a:lnTo>
                      <a:pt x="11070" y="6624"/>
                    </a:lnTo>
                    <a:lnTo>
                      <a:pt x="11050" y="6625"/>
                    </a:lnTo>
                    <a:lnTo>
                      <a:pt x="11030" y="6626"/>
                    </a:lnTo>
                    <a:lnTo>
                      <a:pt x="11011" y="6625"/>
                    </a:lnTo>
                    <a:lnTo>
                      <a:pt x="10991" y="6623"/>
                    </a:lnTo>
                    <a:lnTo>
                      <a:pt x="10973" y="6620"/>
                    </a:lnTo>
                    <a:lnTo>
                      <a:pt x="10956" y="6615"/>
                    </a:lnTo>
                    <a:lnTo>
                      <a:pt x="10947" y="6611"/>
                    </a:lnTo>
                    <a:lnTo>
                      <a:pt x="10939" y="6607"/>
                    </a:lnTo>
                    <a:lnTo>
                      <a:pt x="10931" y="6603"/>
                    </a:lnTo>
                    <a:lnTo>
                      <a:pt x="10923" y="6597"/>
                    </a:lnTo>
                    <a:lnTo>
                      <a:pt x="10918" y="6594"/>
                    </a:lnTo>
                    <a:lnTo>
                      <a:pt x="10911" y="6592"/>
                    </a:lnTo>
                    <a:lnTo>
                      <a:pt x="10906" y="6590"/>
                    </a:lnTo>
                    <a:lnTo>
                      <a:pt x="10901" y="6589"/>
                    </a:lnTo>
                    <a:lnTo>
                      <a:pt x="10891" y="6589"/>
                    </a:lnTo>
                    <a:lnTo>
                      <a:pt x="10880" y="6591"/>
                    </a:lnTo>
                    <a:lnTo>
                      <a:pt x="10870" y="6593"/>
                    </a:lnTo>
                    <a:lnTo>
                      <a:pt x="10860" y="6595"/>
                    </a:lnTo>
                    <a:lnTo>
                      <a:pt x="10854" y="6596"/>
                    </a:lnTo>
                    <a:lnTo>
                      <a:pt x="10849" y="6596"/>
                    </a:lnTo>
                    <a:lnTo>
                      <a:pt x="10842" y="6596"/>
                    </a:lnTo>
                    <a:lnTo>
                      <a:pt x="10836" y="6595"/>
                    </a:lnTo>
                    <a:lnTo>
                      <a:pt x="10819" y="6594"/>
                    </a:lnTo>
                    <a:lnTo>
                      <a:pt x="10800" y="6594"/>
                    </a:lnTo>
                    <a:lnTo>
                      <a:pt x="10782" y="6594"/>
                    </a:lnTo>
                    <a:lnTo>
                      <a:pt x="10765" y="6595"/>
                    </a:lnTo>
                    <a:lnTo>
                      <a:pt x="10757" y="6596"/>
                    </a:lnTo>
                    <a:lnTo>
                      <a:pt x="10749" y="6598"/>
                    </a:lnTo>
                    <a:lnTo>
                      <a:pt x="10742" y="6602"/>
                    </a:lnTo>
                    <a:lnTo>
                      <a:pt x="10734" y="6605"/>
                    </a:lnTo>
                    <a:lnTo>
                      <a:pt x="10727" y="6608"/>
                    </a:lnTo>
                    <a:lnTo>
                      <a:pt x="10719" y="6611"/>
                    </a:lnTo>
                    <a:lnTo>
                      <a:pt x="10712" y="6613"/>
                    </a:lnTo>
                    <a:lnTo>
                      <a:pt x="10704" y="6615"/>
                    </a:lnTo>
                    <a:lnTo>
                      <a:pt x="10688" y="6616"/>
                    </a:lnTo>
                    <a:lnTo>
                      <a:pt x="10673" y="6615"/>
                    </a:lnTo>
                    <a:lnTo>
                      <a:pt x="10658" y="6612"/>
                    </a:lnTo>
                    <a:lnTo>
                      <a:pt x="10641" y="6609"/>
                    </a:lnTo>
                    <a:lnTo>
                      <a:pt x="10626" y="6606"/>
                    </a:lnTo>
                    <a:lnTo>
                      <a:pt x="10610" y="6604"/>
                    </a:lnTo>
                    <a:lnTo>
                      <a:pt x="10594" y="6602"/>
                    </a:lnTo>
                    <a:lnTo>
                      <a:pt x="10578" y="6603"/>
                    </a:lnTo>
                    <a:lnTo>
                      <a:pt x="10541" y="6605"/>
                    </a:lnTo>
                    <a:lnTo>
                      <a:pt x="10506" y="6606"/>
                    </a:lnTo>
                    <a:lnTo>
                      <a:pt x="10489" y="6606"/>
                    </a:lnTo>
                    <a:lnTo>
                      <a:pt x="10472" y="6605"/>
                    </a:lnTo>
                    <a:lnTo>
                      <a:pt x="10456" y="6603"/>
                    </a:lnTo>
                    <a:lnTo>
                      <a:pt x="10439" y="6601"/>
                    </a:lnTo>
                    <a:lnTo>
                      <a:pt x="10422" y="6598"/>
                    </a:lnTo>
                    <a:lnTo>
                      <a:pt x="10406" y="6595"/>
                    </a:lnTo>
                    <a:lnTo>
                      <a:pt x="10390" y="6591"/>
                    </a:lnTo>
                    <a:lnTo>
                      <a:pt x="10374" y="6585"/>
                    </a:lnTo>
                    <a:lnTo>
                      <a:pt x="10357" y="6580"/>
                    </a:lnTo>
                    <a:lnTo>
                      <a:pt x="10341" y="6575"/>
                    </a:lnTo>
                    <a:lnTo>
                      <a:pt x="10325" y="6567"/>
                    </a:lnTo>
                    <a:lnTo>
                      <a:pt x="10309" y="6559"/>
                    </a:lnTo>
                    <a:lnTo>
                      <a:pt x="10300" y="6555"/>
                    </a:lnTo>
                    <a:lnTo>
                      <a:pt x="10289" y="6552"/>
                    </a:lnTo>
                    <a:lnTo>
                      <a:pt x="10280" y="6549"/>
                    </a:lnTo>
                    <a:lnTo>
                      <a:pt x="10269" y="6547"/>
                    </a:lnTo>
                    <a:lnTo>
                      <a:pt x="10247" y="6541"/>
                    </a:lnTo>
                    <a:lnTo>
                      <a:pt x="10227" y="6536"/>
                    </a:lnTo>
                    <a:lnTo>
                      <a:pt x="10217" y="6532"/>
                    </a:lnTo>
                    <a:lnTo>
                      <a:pt x="10208" y="6528"/>
                    </a:lnTo>
                    <a:lnTo>
                      <a:pt x="10200" y="6523"/>
                    </a:lnTo>
                    <a:lnTo>
                      <a:pt x="10193" y="6516"/>
                    </a:lnTo>
                    <a:lnTo>
                      <a:pt x="10188" y="6509"/>
                    </a:lnTo>
                    <a:lnTo>
                      <a:pt x="10185" y="6500"/>
                    </a:lnTo>
                    <a:lnTo>
                      <a:pt x="10182" y="6489"/>
                    </a:lnTo>
                    <a:lnTo>
                      <a:pt x="10182" y="6476"/>
                    </a:lnTo>
                    <a:lnTo>
                      <a:pt x="10191" y="6459"/>
                    </a:lnTo>
                    <a:lnTo>
                      <a:pt x="10199" y="6442"/>
                    </a:lnTo>
                    <a:lnTo>
                      <a:pt x="10204" y="6427"/>
                    </a:lnTo>
                    <a:lnTo>
                      <a:pt x="10207" y="6412"/>
                    </a:lnTo>
                    <a:lnTo>
                      <a:pt x="10209" y="6397"/>
                    </a:lnTo>
                    <a:lnTo>
                      <a:pt x="10211" y="6385"/>
                    </a:lnTo>
                    <a:lnTo>
                      <a:pt x="10211" y="6373"/>
                    </a:lnTo>
                    <a:lnTo>
                      <a:pt x="10211" y="6360"/>
                    </a:lnTo>
                    <a:lnTo>
                      <a:pt x="10208" y="6335"/>
                    </a:lnTo>
                    <a:lnTo>
                      <a:pt x="10206" y="6310"/>
                    </a:lnTo>
                    <a:lnTo>
                      <a:pt x="10206" y="6296"/>
                    </a:lnTo>
                    <a:lnTo>
                      <a:pt x="10206" y="6282"/>
                    </a:lnTo>
                    <a:lnTo>
                      <a:pt x="10207" y="6267"/>
                    </a:lnTo>
                    <a:lnTo>
                      <a:pt x="10211" y="6251"/>
                    </a:lnTo>
                    <a:lnTo>
                      <a:pt x="10213" y="6234"/>
                    </a:lnTo>
                    <a:lnTo>
                      <a:pt x="10214" y="6221"/>
                    </a:lnTo>
                    <a:lnTo>
                      <a:pt x="10214" y="6210"/>
                    </a:lnTo>
                    <a:lnTo>
                      <a:pt x="10213" y="6200"/>
                    </a:lnTo>
                    <a:lnTo>
                      <a:pt x="10209" y="6191"/>
                    </a:lnTo>
                    <a:lnTo>
                      <a:pt x="10206" y="6184"/>
                    </a:lnTo>
                    <a:lnTo>
                      <a:pt x="10202" y="6176"/>
                    </a:lnTo>
                    <a:lnTo>
                      <a:pt x="10197" y="6171"/>
                    </a:lnTo>
                    <a:lnTo>
                      <a:pt x="10185" y="6158"/>
                    </a:lnTo>
                    <a:lnTo>
                      <a:pt x="10171" y="6145"/>
                    </a:lnTo>
                    <a:lnTo>
                      <a:pt x="10163" y="6136"/>
                    </a:lnTo>
                    <a:lnTo>
                      <a:pt x="10155" y="6127"/>
                    </a:lnTo>
                    <a:lnTo>
                      <a:pt x="10149" y="6117"/>
                    </a:lnTo>
                    <a:lnTo>
                      <a:pt x="10141" y="6104"/>
                    </a:lnTo>
                    <a:lnTo>
                      <a:pt x="10139" y="6094"/>
                    </a:lnTo>
                    <a:lnTo>
                      <a:pt x="10138" y="6080"/>
                    </a:lnTo>
                    <a:lnTo>
                      <a:pt x="10137" y="6073"/>
                    </a:lnTo>
                    <a:lnTo>
                      <a:pt x="10136" y="6068"/>
                    </a:lnTo>
                    <a:lnTo>
                      <a:pt x="10136" y="6066"/>
                    </a:lnTo>
                    <a:lnTo>
                      <a:pt x="10135" y="6064"/>
                    </a:lnTo>
                    <a:lnTo>
                      <a:pt x="10133" y="6063"/>
                    </a:lnTo>
                    <a:lnTo>
                      <a:pt x="10132" y="6063"/>
                    </a:lnTo>
                    <a:lnTo>
                      <a:pt x="10128" y="6064"/>
                    </a:lnTo>
                    <a:lnTo>
                      <a:pt x="10125" y="6067"/>
                    </a:lnTo>
                    <a:lnTo>
                      <a:pt x="10121" y="6072"/>
                    </a:lnTo>
                    <a:lnTo>
                      <a:pt x="10118" y="6079"/>
                    </a:lnTo>
                    <a:lnTo>
                      <a:pt x="10109" y="6095"/>
                    </a:lnTo>
                    <a:lnTo>
                      <a:pt x="10101" y="6115"/>
                    </a:lnTo>
                    <a:lnTo>
                      <a:pt x="10095" y="6135"/>
                    </a:lnTo>
                    <a:lnTo>
                      <a:pt x="10089" y="6154"/>
                    </a:lnTo>
                    <a:lnTo>
                      <a:pt x="10085" y="6170"/>
                    </a:lnTo>
                    <a:lnTo>
                      <a:pt x="10084" y="6179"/>
                    </a:lnTo>
                    <a:lnTo>
                      <a:pt x="10078" y="6180"/>
                    </a:lnTo>
                    <a:lnTo>
                      <a:pt x="10070" y="6180"/>
                    </a:lnTo>
                    <a:lnTo>
                      <a:pt x="10063" y="6179"/>
                    </a:lnTo>
                    <a:lnTo>
                      <a:pt x="10055" y="6178"/>
                    </a:lnTo>
                    <a:lnTo>
                      <a:pt x="10039" y="6174"/>
                    </a:lnTo>
                    <a:lnTo>
                      <a:pt x="10022" y="6169"/>
                    </a:lnTo>
                    <a:lnTo>
                      <a:pt x="10004" y="6161"/>
                    </a:lnTo>
                    <a:lnTo>
                      <a:pt x="9986" y="6151"/>
                    </a:lnTo>
                    <a:lnTo>
                      <a:pt x="9968" y="6140"/>
                    </a:lnTo>
                    <a:lnTo>
                      <a:pt x="9949" y="6130"/>
                    </a:lnTo>
                    <a:lnTo>
                      <a:pt x="9932" y="6117"/>
                    </a:lnTo>
                    <a:lnTo>
                      <a:pt x="9915" y="6104"/>
                    </a:lnTo>
                    <a:lnTo>
                      <a:pt x="9898" y="6091"/>
                    </a:lnTo>
                    <a:lnTo>
                      <a:pt x="9884" y="6077"/>
                    </a:lnTo>
                    <a:lnTo>
                      <a:pt x="9871" y="6064"/>
                    </a:lnTo>
                    <a:lnTo>
                      <a:pt x="9861" y="6050"/>
                    </a:lnTo>
                    <a:lnTo>
                      <a:pt x="9852" y="6038"/>
                    </a:lnTo>
                    <a:lnTo>
                      <a:pt x="9846" y="6025"/>
                    </a:lnTo>
                    <a:lnTo>
                      <a:pt x="9844" y="6019"/>
                    </a:lnTo>
                    <a:lnTo>
                      <a:pt x="9843" y="6013"/>
                    </a:lnTo>
                    <a:lnTo>
                      <a:pt x="9843" y="6007"/>
                    </a:lnTo>
                    <a:lnTo>
                      <a:pt x="9844" y="6000"/>
                    </a:lnTo>
                    <a:lnTo>
                      <a:pt x="9847" y="5987"/>
                    </a:lnTo>
                    <a:lnTo>
                      <a:pt x="9849" y="5974"/>
                    </a:lnTo>
                    <a:lnTo>
                      <a:pt x="9849" y="5969"/>
                    </a:lnTo>
                    <a:lnTo>
                      <a:pt x="9849" y="5963"/>
                    </a:lnTo>
                    <a:lnTo>
                      <a:pt x="9848" y="5959"/>
                    </a:lnTo>
                    <a:lnTo>
                      <a:pt x="9847" y="5955"/>
                    </a:lnTo>
                    <a:lnTo>
                      <a:pt x="9843" y="5951"/>
                    </a:lnTo>
                    <a:lnTo>
                      <a:pt x="9838" y="5948"/>
                    </a:lnTo>
                    <a:lnTo>
                      <a:pt x="9831" y="5946"/>
                    </a:lnTo>
                    <a:lnTo>
                      <a:pt x="9824" y="5946"/>
                    </a:lnTo>
                    <a:lnTo>
                      <a:pt x="9812" y="5946"/>
                    </a:lnTo>
                    <a:lnTo>
                      <a:pt x="9802" y="5947"/>
                    </a:lnTo>
                    <a:lnTo>
                      <a:pt x="9797" y="5948"/>
                    </a:lnTo>
                    <a:lnTo>
                      <a:pt x="9793" y="5951"/>
                    </a:lnTo>
                    <a:lnTo>
                      <a:pt x="9792" y="5955"/>
                    </a:lnTo>
                    <a:lnTo>
                      <a:pt x="9792" y="5959"/>
                    </a:lnTo>
                    <a:lnTo>
                      <a:pt x="9794" y="5963"/>
                    </a:lnTo>
                    <a:lnTo>
                      <a:pt x="9797" y="5969"/>
                    </a:lnTo>
                    <a:lnTo>
                      <a:pt x="9806" y="5981"/>
                    </a:lnTo>
                    <a:lnTo>
                      <a:pt x="9815" y="5994"/>
                    </a:lnTo>
                    <a:lnTo>
                      <a:pt x="9820" y="6001"/>
                    </a:lnTo>
                    <a:lnTo>
                      <a:pt x="9823" y="6009"/>
                    </a:lnTo>
                    <a:lnTo>
                      <a:pt x="9825" y="6016"/>
                    </a:lnTo>
                    <a:lnTo>
                      <a:pt x="9826" y="6024"/>
                    </a:lnTo>
                    <a:lnTo>
                      <a:pt x="9825" y="6028"/>
                    </a:lnTo>
                    <a:lnTo>
                      <a:pt x="9825" y="6032"/>
                    </a:lnTo>
                    <a:lnTo>
                      <a:pt x="9823" y="6036"/>
                    </a:lnTo>
                    <a:lnTo>
                      <a:pt x="9821" y="6039"/>
                    </a:lnTo>
                    <a:lnTo>
                      <a:pt x="9819" y="6041"/>
                    </a:lnTo>
                    <a:lnTo>
                      <a:pt x="9816" y="6042"/>
                    </a:lnTo>
                    <a:lnTo>
                      <a:pt x="9813" y="6043"/>
                    </a:lnTo>
                    <a:lnTo>
                      <a:pt x="9809" y="6043"/>
                    </a:lnTo>
                    <a:lnTo>
                      <a:pt x="9800" y="6042"/>
                    </a:lnTo>
                    <a:lnTo>
                      <a:pt x="9792" y="6040"/>
                    </a:lnTo>
                    <a:lnTo>
                      <a:pt x="9781" y="6036"/>
                    </a:lnTo>
                    <a:lnTo>
                      <a:pt x="9771" y="6030"/>
                    </a:lnTo>
                    <a:lnTo>
                      <a:pt x="9749" y="6019"/>
                    </a:lnTo>
                    <a:lnTo>
                      <a:pt x="9729" y="6008"/>
                    </a:lnTo>
                    <a:lnTo>
                      <a:pt x="9720" y="6002"/>
                    </a:lnTo>
                    <a:lnTo>
                      <a:pt x="9713" y="5998"/>
                    </a:lnTo>
                    <a:lnTo>
                      <a:pt x="9706" y="5996"/>
                    </a:lnTo>
                    <a:lnTo>
                      <a:pt x="9702" y="5995"/>
                    </a:lnTo>
                    <a:lnTo>
                      <a:pt x="9691" y="5995"/>
                    </a:lnTo>
                    <a:lnTo>
                      <a:pt x="9681" y="5994"/>
                    </a:lnTo>
                    <a:lnTo>
                      <a:pt x="9674" y="5992"/>
                    </a:lnTo>
                    <a:lnTo>
                      <a:pt x="9668" y="5990"/>
                    </a:lnTo>
                    <a:lnTo>
                      <a:pt x="9664" y="5989"/>
                    </a:lnTo>
                    <a:lnTo>
                      <a:pt x="9661" y="5986"/>
                    </a:lnTo>
                    <a:lnTo>
                      <a:pt x="9659" y="5984"/>
                    </a:lnTo>
                    <a:lnTo>
                      <a:pt x="9658" y="5982"/>
                    </a:lnTo>
                    <a:lnTo>
                      <a:pt x="9657" y="5976"/>
                    </a:lnTo>
                    <a:lnTo>
                      <a:pt x="9655" y="5972"/>
                    </a:lnTo>
                    <a:lnTo>
                      <a:pt x="9654" y="5970"/>
                    </a:lnTo>
                    <a:lnTo>
                      <a:pt x="9653" y="5968"/>
                    </a:lnTo>
                    <a:lnTo>
                      <a:pt x="9651" y="5967"/>
                    </a:lnTo>
                    <a:lnTo>
                      <a:pt x="9648" y="5964"/>
                    </a:lnTo>
                    <a:lnTo>
                      <a:pt x="9645" y="5957"/>
                    </a:lnTo>
                    <a:lnTo>
                      <a:pt x="9638" y="5949"/>
                    </a:lnTo>
                    <a:lnTo>
                      <a:pt x="9632" y="5942"/>
                    </a:lnTo>
                    <a:lnTo>
                      <a:pt x="9623" y="5935"/>
                    </a:lnTo>
                    <a:lnTo>
                      <a:pt x="9606" y="5923"/>
                    </a:lnTo>
                    <a:lnTo>
                      <a:pt x="9590" y="5913"/>
                    </a:lnTo>
                    <a:lnTo>
                      <a:pt x="9582" y="5904"/>
                    </a:lnTo>
                    <a:lnTo>
                      <a:pt x="9576" y="5895"/>
                    </a:lnTo>
                    <a:lnTo>
                      <a:pt x="9570" y="5887"/>
                    </a:lnTo>
                    <a:lnTo>
                      <a:pt x="9565" y="5879"/>
                    </a:lnTo>
                    <a:lnTo>
                      <a:pt x="9562" y="5877"/>
                    </a:lnTo>
                    <a:lnTo>
                      <a:pt x="9559" y="5874"/>
                    </a:lnTo>
                    <a:lnTo>
                      <a:pt x="9556" y="5873"/>
                    </a:lnTo>
                    <a:lnTo>
                      <a:pt x="9553" y="5872"/>
                    </a:lnTo>
                    <a:lnTo>
                      <a:pt x="9550" y="5873"/>
                    </a:lnTo>
                    <a:lnTo>
                      <a:pt x="9546" y="5874"/>
                    </a:lnTo>
                    <a:lnTo>
                      <a:pt x="9542" y="5877"/>
                    </a:lnTo>
                    <a:lnTo>
                      <a:pt x="9538" y="5881"/>
                    </a:lnTo>
                    <a:lnTo>
                      <a:pt x="9529" y="5893"/>
                    </a:lnTo>
                    <a:lnTo>
                      <a:pt x="9524" y="5904"/>
                    </a:lnTo>
                    <a:lnTo>
                      <a:pt x="9522" y="5908"/>
                    </a:lnTo>
                    <a:lnTo>
                      <a:pt x="9522" y="5913"/>
                    </a:lnTo>
                    <a:lnTo>
                      <a:pt x="9520" y="5917"/>
                    </a:lnTo>
                    <a:lnTo>
                      <a:pt x="9522" y="5920"/>
                    </a:lnTo>
                    <a:lnTo>
                      <a:pt x="9524" y="5927"/>
                    </a:lnTo>
                    <a:lnTo>
                      <a:pt x="9528" y="5932"/>
                    </a:lnTo>
                    <a:lnTo>
                      <a:pt x="9535" y="5936"/>
                    </a:lnTo>
                    <a:lnTo>
                      <a:pt x="9541" y="5941"/>
                    </a:lnTo>
                    <a:lnTo>
                      <a:pt x="9547" y="5946"/>
                    </a:lnTo>
                    <a:lnTo>
                      <a:pt x="9554" y="5950"/>
                    </a:lnTo>
                    <a:lnTo>
                      <a:pt x="9560" y="5956"/>
                    </a:lnTo>
                    <a:lnTo>
                      <a:pt x="9565" y="5961"/>
                    </a:lnTo>
                    <a:lnTo>
                      <a:pt x="9567" y="5964"/>
                    </a:lnTo>
                    <a:lnTo>
                      <a:pt x="9568" y="5968"/>
                    </a:lnTo>
                    <a:lnTo>
                      <a:pt x="9568" y="5972"/>
                    </a:lnTo>
                    <a:lnTo>
                      <a:pt x="9569" y="5976"/>
                    </a:lnTo>
                    <a:lnTo>
                      <a:pt x="9568" y="5981"/>
                    </a:lnTo>
                    <a:lnTo>
                      <a:pt x="9567" y="5986"/>
                    </a:lnTo>
                    <a:lnTo>
                      <a:pt x="9565" y="5991"/>
                    </a:lnTo>
                    <a:lnTo>
                      <a:pt x="9563" y="5998"/>
                    </a:lnTo>
                    <a:lnTo>
                      <a:pt x="9557" y="6004"/>
                    </a:lnTo>
                    <a:lnTo>
                      <a:pt x="9547" y="6014"/>
                    </a:lnTo>
                    <a:lnTo>
                      <a:pt x="9535" y="6027"/>
                    </a:lnTo>
                    <a:lnTo>
                      <a:pt x="9519" y="6041"/>
                    </a:lnTo>
                    <a:lnTo>
                      <a:pt x="9490" y="6067"/>
                    </a:lnTo>
                    <a:lnTo>
                      <a:pt x="9473" y="6080"/>
                    </a:lnTo>
                    <a:lnTo>
                      <a:pt x="9462" y="6085"/>
                    </a:lnTo>
                    <a:lnTo>
                      <a:pt x="9452" y="6092"/>
                    </a:lnTo>
                    <a:lnTo>
                      <a:pt x="9446" y="6099"/>
                    </a:lnTo>
                    <a:lnTo>
                      <a:pt x="9439" y="6107"/>
                    </a:lnTo>
                    <a:lnTo>
                      <a:pt x="9435" y="6115"/>
                    </a:lnTo>
                    <a:lnTo>
                      <a:pt x="9432" y="6122"/>
                    </a:lnTo>
                    <a:lnTo>
                      <a:pt x="9429" y="6131"/>
                    </a:lnTo>
                    <a:lnTo>
                      <a:pt x="9427" y="6139"/>
                    </a:lnTo>
                    <a:lnTo>
                      <a:pt x="9421" y="6157"/>
                    </a:lnTo>
                    <a:lnTo>
                      <a:pt x="9414" y="6174"/>
                    </a:lnTo>
                    <a:lnTo>
                      <a:pt x="9409" y="6181"/>
                    </a:lnTo>
                    <a:lnTo>
                      <a:pt x="9403" y="6190"/>
                    </a:lnTo>
                    <a:lnTo>
                      <a:pt x="9394" y="6198"/>
                    </a:lnTo>
                    <a:lnTo>
                      <a:pt x="9384" y="6204"/>
                    </a:lnTo>
                    <a:lnTo>
                      <a:pt x="9388" y="6214"/>
                    </a:lnTo>
                    <a:lnTo>
                      <a:pt x="9390" y="6223"/>
                    </a:lnTo>
                    <a:lnTo>
                      <a:pt x="9390" y="6231"/>
                    </a:lnTo>
                    <a:lnTo>
                      <a:pt x="9391" y="6240"/>
                    </a:lnTo>
                    <a:lnTo>
                      <a:pt x="9392" y="6248"/>
                    </a:lnTo>
                    <a:lnTo>
                      <a:pt x="9394" y="6257"/>
                    </a:lnTo>
                    <a:lnTo>
                      <a:pt x="9396" y="6261"/>
                    </a:lnTo>
                    <a:lnTo>
                      <a:pt x="9400" y="6266"/>
                    </a:lnTo>
                    <a:lnTo>
                      <a:pt x="9403" y="6270"/>
                    </a:lnTo>
                    <a:lnTo>
                      <a:pt x="9407" y="6274"/>
                    </a:lnTo>
                    <a:lnTo>
                      <a:pt x="9412" y="6279"/>
                    </a:lnTo>
                    <a:lnTo>
                      <a:pt x="9419" y="6281"/>
                    </a:lnTo>
                    <a:lnTo>
                      <a:pt x="9425" y="6282"/>
                    </a:lnTo>
                    <a:lnTo>
                      <a:pt x="9433" y="6281"/>
                    </a:lnTo>
                    <a:lnTo>
                      <a:pt x="9447" y="6279"/>
                    </a:lnTo>
                    <a:lnTo>
                      <a:pt x="9461" y="6278"/>
                    </a:lnTo>
                    <a:lnTo>
                      <a:pt x="9466" y="6278"/>
                    </a:lnTo>
                    <a:lnTo>
                      <a:pt x="9473" y="6279"/>
                    </a:lnTo>
                    <a:lnTo>
                      <a:pt x="9479" y="6282"/>
                    </a:lnTo>
                    <a:lnTo>
                      <a:pt x="9486" y="6285"/>
                    </a:lnTo>
                    <a:lnTo>
                      <a:pt x="9499" y="6294"/>
                    </a:lnTo>
                    <a:lnTo>
                      <a:pt x="9513" y="6305"/>
                    </a:lnTo>
                    <a:lnTo>
                      <a:pt x="9525" y="6316"/>
                    </a:lnTo>
                    <a:lnTo>
                      <a:pt x="9537" y="6329"/>
                    </a:lnTo>
                    <a:lnTo>
                      <a:pt x="9546" y="6341"/>
                    </a:lnTo>
                    <a:lnTo>
                      <a:pt x="9554" y="6351"/>
                    </a:lnTo>
                    <a:lnTo>
                      <a:pt x="9560" y="6363"/>
                    </a:lnTo>
                    <a:lnTo>
                      <a:pt x="9567" y="6370"/>
                    </a:lnTo>
                    <a:lnTo>
                      <a:pt x="9572" y="6376"/>
                    </a:lnTo>
                    <a:lnTo>
                      <a:pt x="9578" y="6379"/>
                    </a:lnTo>
                    <a:lnTo>
                      <a:pt x="9591" y="6383"/>
                    </a:lnTo>
                    <a:lnTo>
                      <a:pt x="9613" y="6389"/>
                    </a:lnTo>
                    <a:lnTo>
                      <a:pt x="9618" y="6391"/>
                    </a:lnTo>
                    <a:lnTo>
                      <a:pt x="9622" y="6394"/>
                    </a:lnTo>
                    <a:lnTo>
                      <a:pt x="9625" y="6399"/>
                    </a:lnTo>
                    <a:lnTo>
                      <a:pt x="9630" y="6404"/>
                    </a:lnTo>
                    <a:lnTo>
                      <a:pt x="9636" y="6414"/>
                    </a:lnTo>
                    <a:lnTo>
                      <a:pt x="9643" y="6423"/>
                    </a:lnTo>
                    <a:lnTo>
                      <a:pt x="9648" y="6428"/>
                    </a:lnTo>
                    <a:lnTo>
                      <a:pt x="9654" y="6431"/>
                    </a:lnTo>
                    <a:lnTo>
                      <a:pt x="9662" y="6433"/>
                    </a:lnTo>
                    <a:lnTo>
                      <a:pt x="9668" y="6434"/>
                    </a:lnTo>
                    <a:lnTo>
                      <a:pt x="9684" y="6434"/>
                    </a:lnTo>
                    <a:lnTo>
                      <a:pt x="9699" y="6433"/>
                    </a:lnTo>
                    <a:lnTo>
                      <a:pt x="9713" y="6431"/>
                    </a:lnTo>
                    <a:lnTo>
                      <a:pt x="9725" y="6432"/>
                    </a:lnTo>
                    <a:lnTo>
                      <a:pt x="9730" y="6433"/>
                    </a:lnTo>
                    <a:lnTo>
                      <a:pt x="9734" y="6435"/>
                    </a:lnTo>
                    <a:lnTo>
                      <a:pt x="9738" y="6439"/>
                    </a:lnTo>
                    <a:lnTo>
                      <a:pt x="9740" y="6443"/>
                    </a:lnTo>
                    <a:lnTo>
                      <a:pt x="9743" y="6478"/>
                    </a:lnTo>
                    <a:lnTo>
                      <a:pt x="9745" y="6512"/>
                    </a:lnTo>
                    <a:lnTo>
                      <a:pt x="9747" y="6520"/>
                    </a:lnTo>
                    <a:lnTo>
                      <a:pt x="9749" y="6527"/>
                    </a:lnTo>
                    <a:lnTo>
                      <a:pt x="9755" y="6532"/>
                    </a:lnTo>
                    <a:lnTo>
                      <a:pt x="9760" y="6538"/>
                    </a:lnTo>
                    <a:lnTo>
                      <a:pt x="9769" y="6542"/>
                    </a:lnTo>
                    <a:lnTo>
                      <a:pt x="9779" y="6545"/>
                    </a:lnTo>
                    <a:lnTo>
                      <a:pt x="9792" y="6547"/>
                    </a:lnTo>
                    <a:lnTo>
                      <a:pt x="9807" y="6548"/>
                    </a:lnTo>
                    <a:lnTo>
                      <a:pt x="9806" y="6552"/>
                    </a:lnTo>
                    <a:lnTo>
                      <a:pt x="9801" y="6557"/>
                    </a:lnTo>
                    <a:lnTo>
                      <a:pt x="9796" y="6563"/>
                    </a:lnTo>
                    <a:lnTo>
                      <a:pt x="9789" y="6569"/>
                    </a:lnTo>
                    <a:lnTo>
                      <a:pt x="9776" y="6582"/>
                    </a:lnTo>
                    <a:lnTo>
                      <a:pt x="9768" y="6593"/>
                    </a:lnTo>
                    <a:lnTo>
                      <a:pt x="9763" y="6601"/>
                    </a:lnTo>
                    <a:lnTo>
                      <a:pt x="9759" y="6606"/>
                    </a:lnTo>
                    <a:lnTo>
                      <a:pt x="9757" y="6607"/>
                    </a:lnTo>
                    <a:lnTo>
                      <a:pt x="9755" y="6607"/>
                    </a:lnTo>
                    <a:lnTo>
                      <a:pt x="9753" y="6607"/>
                    </a:lnTo>
                    <a:lnTo>
                      <a:pt x="9751" y="6606"/>
                    </a:lnTo>
                    <a:lnTo>
                      <a:pt x="9742" y="6599"/>
                    </a:lnTo>
                    <a:lnTo>
                      <a:pt x="9730" y="6591"/>
                    </a:lnTo>
                    <a:lnTo>
                      <a:pt x="9718" y="6588"/>
                    </a:lnTo>
                    <a:lnTo>
                      <a:pt x="9701" y="6584"/>
                    </a:lnTo>
                    <a:lnTo>
                      <a:pt x="9678" y="6582"/>
                    </a:lnTo>
                    <a:lnTo>
                      <a:pt x="9654" y="6580"/>
                    </a:lnTo>
                    <a:lnTo>
                      <a:pt x="9631" y="6580"/>
                    </a:lnTo>
                    <a:lnTo>
                      <a:pt x="9609" y="6581"/>
                    </a:lnTo>
                    <a:lnTo>
                      <a:pt x="9599" y="6581"/>
                    </a:lnTo>
                    <a:lnTo>
                      <a:pt x="9592" y="6583"/>
                    </a:lnTo>
                    <a:lnTo>
                      <a:pt x="9585" y="6584"/>
                    </a:lnTo>
                    <a:lnTo>
                      <a:pt x="9580" y="6586"/>
                    </a:lnTo>
                    <a:lnTo>
                      <a:pt x="9573" y="6591"/>
                    </a:lnTo>
                    <a:lnTo>
                      <a:pt x="9569" y="6595"/>
                    </a:lnTo>
                    <a:lnTo>
                      <a:pt x="9565" y="6599"/>
                    </a:lnTo>
                    <a:lnTo>
                      <a:pt x="9562" y="6605"/>
                    </a:lnTo>
                    <a:lnTo>
                      <a:pt x="9559" y="6609"/>
                    </a:lnTo>
                    <a:lnTo>
                      <a:pt x="9557" y="6615"/>
                    </a:lnTo>
                    <a:lnTo>
                      <a:pt x="9557" y="6621"/>
                    </a:lnTo>
                    <a:lnTo>
                      <a:pt x="9556" y="6626"/>
                    </a:lnTo>
                    <a:lnTo>
                      <a:pt x="9556" y="6638"/>
                    </a:lnTo>
                    <a:lnTo>
                      <a:pt x="9555" y="6650"/>
                    </a:lnTo>
                    <a:lnTo>
                      <a:pt x="9555" y="6657"/>
                    </a:lnTo>
                    <a:lnTo>
                      <a:pt x="9553" y="6663"/>
                    </a:lnTo>
                    <a:lnTo>
                      <a:pt x="9552" y="6669"/>
                    </a:lnTo>
                    <a:lnTo>
                      <a:pt x="9549" y="6675"/>
                    </a:lnTo>
                    <a:lnTo>
                      <a:pt x="9544" y="6683"/>
                    </a:lnTo>
                    <a:lnTo>
                      <a:pt x="9537" y="6693"/>
                    </a:lnTo>
                    <a:lnTo>
                      <a:pt x="9527" y="6706"/>
                    </a:lnTo>
                    <a:lnTo>
                      <a:pt x="9517" y="6719"/>
                    </a:lnTo>
                    <a:lnTo>
                      <a:pt x="9505" y="6731"/>
                    </a:lnTo>
                    <a:lnTo>
                      <a:pt x="9495" y="6742"/>
                    </a:lnTo>
                    <a:lnTo>
                      <a:pt x="9489" y="6745"/>
                    </a:lnTo>
                    <a:lnTo>
                      <a:pt x="9485" y="6748"/>
                    </a:lnTo>
                    <a:lnTo>
                      <a:pt x="9481" y="6750"/>
                    </a:lnTo>
                    <a:lnTo>
                      <a:pt x="9477" y="6750"/>
                    </a:lnTo>
                    <a:lnTo>
                      <a:pt x="9474" y="6741"/>
                    </a:lnTo>
                    <a:lnTo>
                      <a:pt x="9471" y="6734"/>
                    </a:lnTo>
                    <a:lnTo>
                      <a:pt x="9466" y="6729"/>
                    </a:lnTo>
                    <a:lnTo>
                      <a:pt x="9461" y="6726"/>
                    </a:lnTo>
                    <a:lnTo>
                      <a:pt x="9456" y="6724"/>
                    </a:lnTo>
                    <a:lnTo>
                      <a:pt x="9449" y="6724"/>
                    </a:lnTo>
                    <a:lnTo>
                      <a:pt x="9443" y="6724"/>
                    </a:lnTo>
                    <a:lnTo>
                      <a:pt x="9435" y="6724"/>
                    </a:lnTo>
                    <a:lnTo>
                      <a:pt x="9430" y="6739"/>
                    </a:lnTo>
                    <a:lnTo>
                      <a:pt x="9420" y="6758"/>
                    </a:lnTo>
                    <a:lnTo>
                      <a:pt x="9410" y="6779"/>
                    </a:lnTo>
                    <a:lnTo>
                      <a:pt x="9402" y="6792"/>
                    </a:lnTo>
                    <a:lnTo>
                      <a:pt x="9365" y="6835"/>
                    </a:lnTo>
                    <a:lnTo>
                      <a:pt x="9370" y="6854"/>
                    </a:lnTo>
                    <a:lnTo>
                      <a:pt x="9376" y="6876"/>
                    </a:lnTo>
                    <a:lnTo>
                      <a:pt x="9378" y="6887"/>
                    </a:lnTo>
                    <a:lnTo>
                      <a:pt x="9382" y="6898"/>
                    </a:lnTo>
                    <a:lnTo>
                      <a:pt x="9387" y="6907"/>
                    </a:lnTo>
                    <a:lnTo>
                      <a:pt x="9392" y="6917"/>
                    </a:lnTo>
                    <a:lnTo>
                      <a:pt x="9398" y="6925"/>
                    </a:lnTo>
                    <a:lnTo>
                      <a:pt x="9406" y="6931"/>
                    </a:lnTo>
                    <a:lnTo>
                      <a:pt x="9415" y="6937"/>
                    </a:lnTo>
                    <a:lnTo>
                      <a:pt x="9424" y="6942"/>
                    </a:lnTo>
                    <a:lnTo>
                      <a:pt x="9451" y="6954"/>
                    </a:lnTo>
                    <a:lnTo>
                      <a:pt x="9479" y="6966"/>
                    </a:lnTo>
                    <a:lnTo>
                      <a:pt x="9491" y="6972"/>
                    </a:lnTo>
                    <a:lnTo>
                      <a:pt x="9503" y="6980"/>
                    </a:lnTo>
                    <a:lnTo>
                      <a:pt x="9508" y="6985"/>
                    </a:lnTo>
                    <a:lnTo>
                      <a:pt x="9512" y="6989"/>
                    </a:lnTo>
                    <a:lnTo>
                      <a:pt x="9516" y="6995"/>
                    </a:lnTo>
                    <a:lnTo>
                      <a:pt x="9519" y="7001"/>
                    </a:lnTo>
                    <a:lnTo>
                      <a:pt x="9524" y="7011"/>
                    </a:lnTo>
                    <a:lnTo>
                      <a:pt x="9528" y="7020"/>
                    </a:lnTo>
                    <a:lnTo>
                      <a:pt x="9532" y="7028"/>
                    </a:lnTo>
                    <a:lnTo>
                      <a:pt x="9538" y="7037"/>
                    </a:lnTo>
                    <a:lnTo>
                      <a:pt x="9581" y="7037"/>
                    </a:lnTo>
                    <a:lnTo>
                      <a:pt x="9591" y="7040"/>
                    </a:lnTo>
                    <a:lnTo>
                      <a:pt x="9599" y="7043"/>
                    </a:lnTo>
                    <a:lnTo>
                      <a:pt x="9608" y="7045"/>
                    </a:lnTo>
                    <a:lnTo>
                      <a:pt x="9617" y="7047"/>
                    </a:lnTo>
                    <a:lnTo>
                      <a:pt x="9635" y="7049"/>
                    </a:lnTo>
                    <a:lnTo>
                      <a:pt x="9654" y="7049"/>
                    </a:lnTo>
                    <a:lnTo>
                      <a:pt x="9660" y="7050"/>
                    </a:lnTo>
                    <a:lnTo>
                      <a:pt x="9664" y="7051"/>
                    </a:lnTo>
                    <a:lnTo>
                      <a:pt x="9668" y="7054"/>
                    </a:lnTo>
                    <a:lnTo>
                      <a:pt x="9673" y="7057"/>
                    </a:lnTo>
                    <a:lnTo>
                      <a:pt x="9675" y="7062"/>
                    </a:lnTo>
                    <a:lnTo>
                      <a:pt x="9677" y="7066"/>
                    </a:lnTo>
                    <a:lnTo>
                      <a:pt x="9679" y="7071"/>
                    </a:lnTo>
                    <a:lnTo>
                      <a:pt x="9681" y="7077"/>
                    </a:lnTo>
                    <a:lnTo>
                      <a:pt x="9682" y="7089"/>
                    </a:lnTo>
                    <a:lnTo>
                      <a:pt x="9684" y="7101"/>
                    </a:lnTo>
                    <a:lnTo>
                      <a:pt x="9682" y="7111"/>
                    </a:lnTo>
                    <a:lnTo>
                      <a:pt x="9682" y="7121"/>
                    </a:lnTo>
                    <a:lnTo>
                      <a:pt x="9681" y="7131"/>
                    </a:lnTo>
                    <a:lnTo>
                      <a:pt x="9682" y="7142"/>
                    </a:lnTo>
                    <a:lnTo>
                      <a:pt x="9684" y="7152"/>
                    </a:lnTo>
                    <a:lnTo>
                      <a:pt x="9685" y="7164"/>
                    </a:lnTo>
                    <a:lnTo>
                      <a:pt x="9689" y="7186"/>
                    </a:lnTo>
                    <a:lnTo>
                      <a:pt x="9691" y="7207"/>
                    </a:lnTo>
                    <a:lnTo>
                      <a:pt x="9691" y="7218"/>
                    </a:lnTo>
                    <a:lnTo>
                      <a:pt x="9691" y="7228"/>
                    </a:lnTo>
                    <a:lnTo>
                      <a:pt x="9689" y="7238"/>
                    </a:lnTo>
                    <a:lnTo>
                      <a:pt x="9685" y="7246"/>
                    </a:lnTo>
                    <a:lnTo>
                      <a:pt x="9679" y="7255"/>
                    </a:lnTo>
                    <a:lnTo>
                      <a:pt x="9673" y="7263"/>
                    </a:lnTo>
                    <a:lnTo>
                      <a:pt x="9663" y="7269"/>
                    </a:lnTo>
                    <a:lnTo>
                      <a:pt x="9650" y="7274"/>
                    </a:lnTo>
                    <a:lnTo>
                      <a:pt x="9644" y="7278"/>
                    </a:lnTo>
                    <a:lnTo>
                      <a:pt x="9637" y="7282"/>
                    </a:lnTo>
                    <a:lnTo>
                      <a:pt x="9632" y="7286"/>
                    </a:lnTo>
                    <a:lnTo>
                      <a:pt x="9627" y="7291"/>
                    </a:lnTo>
                    <a:lnTo>
                      <a:pt x="9619" y="7301"/>
                    </a:lnTo>
                    <a:lnTo>
                      <a:pt x="9609" y="7313"/>
                    </a:lnTo>
                    <a:lnTo>
                      <a:pt x="9611" y="7340"/>
                    </a:lnTo>
                    <a:lnTo>
                      <a:pt x="9617" y="7369"/>
                    </a:lnTo>
                    <a:lnTo>
                      <a:pt x="9620" y="7384"/>
                    </a:lnTo>
                    <a:lnTo>
                      <a:pt x="9624" y="7398"/>
                    </a:lnTo>
                    <a:lnTo>
                      <a:pt x="9628" y="7411"/>
                    </a:lnTo>
                    <a:lnTo>
                      <a:pt x="9635" y="7421"/>
                    </a:lnTo>
                    <a:lnTo>
                      <a:pt x="9640" y="7428"/>
                    </a:lnTo>
                    <a:lnTo>
                      <a:pt x="9645" y="7432"/>
                    </a:lnTo>
                    <a:lnTo>
                      <a:pt x="9650" y="7436"/>
                    </a:lnTo>
                    <a:lnTo>
                      <a:pt x="9657" y="7439"/>
                    </a:lnTo>
                    <a:lnTo>
                      <a:pt x="9667" y="7444"/>
                    </a:lnTo>
                    <a:lnTo>
                      <a:pt x="9679" y="7450"/>
                    </a:lnTo>
                    <a:lnTo>
                      <a:pt x="9686" y="7457"/>
                    </a:lnTo>
                    <a:lnTo>
                      <a:pt x="9692" y="7463"/>
                    </a:lnTo>
                    <a:lnTo>
                      <a:pt x="9697" y="7469"/>
                    </a:lnTo>
                    <a:lnTo>
                      <a:pt x="9700" y="7475"/>
                    </a:lnTo>
                    <a:lnTo>
                      <a:pt x="9703" y="7482"/>
                    </a:lnTo>
                    <a:lnTo>
                      <a:pt x="9704" y="7488"/>
                    </a:lnTo>
                    <a:lnTo>
                      <a:pt x="9705" y="7495"/>
                    </a:lnTo>
                    <a:lnTo>
                      <a:pt x="9704" y="7502"/>
                    </a:lnTo>
                    <a:lnTo>
                      <a:pt x="9703" y="7509"/>
                    </a:lnTo>
                    <a:lnTo>
                      <a:pt x="9702" y="7515"/>
                    </a:lnTo>
                    <a:lnTo>
                      <a:pt x="9699" y="7523"/>
                    </a:lnTo>
                    <a:lnTo>
                      <a:pt x="9695" y="7529"/>
                    </a:lnTo>
                    <a:lnTo>
                      <a:pt x="9688" y="7543"/>
                    </a:lnTo>
                    <a:lnTo>
                      <a:pt x="9677" y="7557"/>
                    </a:lnTo>
                    <a:lnTo>
                      <a:pt x="9674" y="7562"/>
                    </a:lnTo>
                    <a:lnTo>
                      <a:pt x="9673" y="7566"/>
                    </a:lnTo>
                    <a:lnTo>
                      <a:pt x="9674" y="7570"/>
                    </a:lnTo>
                    <a:lnTo>
                      <a:pt x="9675" y="7574"/>
                    </a:lnTo>
                    <a:lnTo>
                      <a:pt x="9678" y="7577"/>
                    </a:lnTo>
                    <a:lnTo>
                      <a:pt x="9682" y="7579"/>
                    </a:lnTo>
                    <a:lnTo>
                      <a:pt x="9688" y="7582"/>
                    </a:lnTo>
                    <a:lnTo>
                      <a:pt x="9693" y="7584"/>
                    </a:lnTo>
                    <a:lnTo>
                      <a:pt x="9718" y="7590"/>
                    </a:lnTo>
                    <a:lnTo>
                      <a:pt x="9735" y="7595"/>
                    </a:lnTo>
                    <a:lnTo>
                      <a:pt x="9759" y="7602"/>
                    </a:lnTo>
                    <a:lnTo>
                      <a:pt x="9781" y="7608"/>
                    </a:lnTo>
                    <a:lnTo>
                      <a:pt x="9785" y="7610"/>
                    </a:lnTo>
                    <a:lnTo>
                      <a:pt x="9788" y="7614"/>
                    </a:lnTo>
                    <a:lnTo>
                      <a:pt x="9792" y="7617"/>
                    </a:lnTo>
                    <a:lnTo>
                      <a:pt x="9794" y="7621"/>
                    </a:lnTo>
                    <a:lnTo>
                      <a:pt x="9796" y="7625"/>
                    </a:lnTo>
                    <a:lnTo>
                      <a:pt x="9796" y="7631"/>
                    </a:lnTo>
                    <a:lnTo>
                      <a:pt x="9795" y="7636"/>
                    </a:lnTo>
                    <a:lnTo>
                      <a:pt x="9794" y="7644"/>
                    </a:lnTo>
                    <a:lnTo>
                      <a:pt x="9787" y="7656"/>
                    </a:lnTo>
                    <a:lnTo>
                      <a:pt x="9779" y="7668"/>
                    </a:lnTo>
                    <a:lnTo>
                      <a:pt x="9770" y="7681"/>
                    </a:lnTo>
                    <a:lnTo>
                      <a:pt x="9761" y="7693"/>
                    </a:lnTo>
                    <a:lnTo>
                      <a:pt x="9758" y="7700"/>
                    </a:lnTo>
                    <a:lnTo>
                      <a:pt x="9755" y="7706"/>
                    </a:lnTo>
                    <a:lnTo>
                      <a:pt x="9753" y="7713"/>
                    </a:lnTo>
                    <a:lnTo>
                      <a:pt x="9753" y="7718"/>
                    </a:lnTo>
                    <a:lnTo>
                      <a:pt x="9753" y="7725"/>
                    </a:lnTo>
                    <a:lnTo>
                      <a:pt x="9755" y="7731"/>
                    </a:lnTo>
                    <a:lnTo>
                      <a:pt x="9759" y="7738"/>
                    </a:lnTo>
                    <a:lnTo>
                      <a:pt x="9766" y="7743"/>
                    </a:lnTo>
                    <a:lnTo>
                      <a:pt x="9772" y="7750"/>
                    </a:lnTo>
                    <a:lnTo>
                      <a:pt x="9778" y="7758"/>
                    </a:lnTo>
                    <a:lnTo>
                      <a:pt x="9783" y="7767"/>
                    </a:lnTo>
                    <a:lnTo>
                      <a:pt x="9787" y="7777"/>
                    </a:lnTo>
                    <a:lnTo>
                      <a:pt x="9790" y="7789"/>
                    </a:lnTo>
                    <a:lnTo>
                      <a:pt x="9793" y="7799"/>
                    </a:lnTo>
                    <a:lnTo>
                      <a:pt x="9795" y="7812"/>
                    </a:lnTo>
                    <a:lnTo>
                      <a:pt x="9796" y="7824"/>
                    </a:lnTo>
                    <a:lnTo>
                      <a:pt x="9797" y="7837"/>
                    </a:lnTo>
                    <a:lnTo>
                      <a:pt x="9796" y="7849"/>
                    </a:lnTo>
                    <a:lnTo>
                      <a:pt x="9796" y="7861"/>
                    </a:lnTo>
                    <a:lnTo>
                      <a:pt x="9794" y="7873"/>
                    </a:lnTo>
                    <a:lnTo>
                      <a:pt x="9792" y="7884"/>
                    </a:lnTo>
                    <a:lnTo>
                      <a:pt x="9789" y="7894"/>
                    </a:lnTo>
                    <a:lnTo>
                      <a:pt x="9786" y="7904"/>
                    </a:lnTo>
                    <a:lnTo>
                      <a:pt x="9782" y="7912"/>
                    </a:lnTo>
                    <a:lnTo>
                      <a:pt x="9787" y="7931"/>
                    </a:lnTo>
                    <a:lnTo>
                      <a:pt x="9790" y="7949"/>
                    </a:lnTo>
                    <a:lnTo>
                      <a:pt x="9796" y="7969"/>
                    </a:lnTo>
                    <a:lnTo>
                      <a:pt x="9802" y="7987"/>
                    </a:lnTo>
                    <a:lnTo>
                      <a:pt x="9805" y="7996"/>
                    </a:lnTo>
                    <a:lnTo>
                      <a:pt x="9806" y="8003"/>
                    </a:lnTo>
                    <a:lnTo>
                      <a:pt x="9807" y="8012"/>
                    </a:lnTo>
                    <a:lnTo>
                      <a:pt x="9808" y="8021"/>
                    </a:lnTo>
                    <a:lnTo>
                      <a:pt x="9808" y="8029"/>
                    </a:lnTo>
                    <a:lnTo>
                      <a:pt x="9809" y="8038"/>
                    </a:lnTo>
                    <a:lnTo>
                      <a:pt x="9810" y="8047"/>
                    </a:lnTo>
                    <a:lnTo>
                      <a:pt x="9812" y="8054"/>
                    </a:lnTo>
                    <a:lnTo>
                      <a:pt x="9825" y="8080"/>
                    </a:lnTo>
                    <a:lnTo>
                      <a:pt x="9839" y="8107"/>
                    </a:lnTo>
                    <a:lnTo>
                      <a:pt x="9846" y="8120"/>
                    </a:lnTo>
                    <a:lnTo>
                      <a:pt x="9851" y="8134"/>
                    </a:lnTo>
                    <a:lnTo>
                      <a:pt x="9853" y="8142"/>
                    </a:lnTo>
                    <a:lnTo>
                      <a:pt x="9854" y="8148"/>
                    </a:lnTo>
                    <a:lnTo>
                      <a:pt x="9855" y="8156"/>
                    </a:lnTo>
                    <a:lnTo>
                      <a:pt x="9855" y="8163"/>
                    </a:lnTo>
                    <a:lnTo>
                      <a:pt x="9855" y="8172"/>
                    </a:lnTo>
                    <a:lnTo>
                      <a:pt x="9853" y="8178"/>
                    </a:lnTo>
                    <a:lnTo>
                      <a:pt x="9851" y="8184"/>
                    </a:lnTo>
                    <a:lnTo>
                      <a:pt x="9849" y="8188"/>
                    </a:lnTo>
                    <a:lnTo>
                      <a:pt x="9848" y="8194"/>
                    </a:lnTo>
                    <a:lnTo>
                      <a:pt x="9847" y="8199"/>
                    </a:lnTo>
                    <a:lnTo>
                      <a:pt x="9848" y="8206"/>
                    </a:lnTo>
                    <a:lnTo>
                      <a:pt x="9852" y="8216"/>
                    </a:lnTo>
                    <a:lnTo>
                      <a:pt x="9856" y="8226"/>
                    </a:lnTo>
                    <a:lnTo>
                      <a:pt x="9860" y="8237"/>
                    </a:lnTo>
                    <a:lnTo>
                      <a:pt x="9861" y="8246"/>
                    </a:lnTo>
                    <a:lnTo>
                      <a:pt x="9861" y="8256"/>
                    </a:lnTo>
                    <a:lnTo>
                      <a:pt x="9860" y="8260"/>
                    </a:lnTo>
                    <a:lnTo>
                      <a:pt x="9857" y="8264"/>
                    </a:lnTo>
                    <a:lnTo>
                      <a:pt x="9855" y="8267"/>
                    </a:lnTo>
                    <a:lnTo>
                      <a:pt x="9852" y="8270"/>
                    </a:lnTo>
                    <a:lnTo>
                      <a:pt x="9848" y="8273"/>
                    </a:lnTo>
                    <a:lnTo>
                      <a:pt x="9843" y="8276"/>
                    </a:lnTo>
                    <a:lnTo>
                      <a:pt x="9838" y="8278"/>
                    </a:lnTo>
                    <a:lnTo>
                      <a:pt x="9831" y="8279"/>
                    </a:lnTo>
                    <a:lnTo>
                      <a:pt x="9833" y="8286"/>
                    </a:lnTo>
                    <a:lnTo>
                      <a:pt x="9834" y="8294"/>
                    </a:lnTo>
                    <a:lnTo>
                      <a:pt x="9836" y="8300"/>
                    </a:lnTo>
                    <a:lnTo>
                      <a:pt x="9838" y="8307"/>
                    </a:lnTo>
                    <a:lnTo>
                      <a:pt x="9840" y="8313"/>
                    </a:lnTo>
                    <a:lnTo>
                      <a:pt x="9842" y="8320"/>
                    </a:lnTo>
                    <a:lnTo>
                      <a:pt x="9843" y="8326"/>
                    </a:lnTo>
                    <a:lnTo>
                      <a:pt x="9844" y="8333"/>
                    </a:lnTo>
                    <a:lnTo>
                      <a:pt x="9839" y="8333"/>
                    </a:lnTo>
                    <a:lnTo>
                      <a:pt x="9835" y="8333"/>
                    </a:lnTo>
                    <a:lnTo>
                      <a:pt x="9880" y="8400"/>
                    </a:lnTo>
                    <a:lnTo>
                      <a:pt x="9880" y="8400"/>
                    </a:lnTo>
                    <a:lnTo>
                      <a:pt x="9864" y="8398"/>
                    </a:lnTo>
                    <a:lnTo>
                      <a:pt x="9848" y="8394"/>
                    </a:lnTo>
                    <a:lnTo>
                      <a:pt x="9831" y="8389"/>
                    </a:lnTo>
                    <a:lnTo>
                      <a:pt x="9815" y="8384"/>
                    </a:lnTo>
                    <a:lnTo>
                      <a:pt x="9787" y="8372"/>
                    </a:lnTo>
                    <a:lnTo>
                      <a:pt x="9767" y="8363"/>
                    </a:lnTo>
                    <a:lnTo>
                      <a:pt x="9762" y="8361"/>
                    </a:lnTo>
                    <a:lnTo>
                      <a:pt x="9759" y="8361"/>
                    </a:lnTo>
                    <a:lnTo>
                      <a:pt x="9756" y="8361"/>
                    </a:lnTo>
                    <a:lnTo>
                      <a:pt x="9753" y="8361"/>
                    </a:lnTo>
                    <a:lnTo>
                      <a:pt x="9751" y="8362"/>
                    </a:lnTo>
                    <a:lnTo>
                      <a:pt x="9748" y="8364"/>
                    </a:lnTo>
                    <a:lnTo>
                      <a:pt x="9746" y="8366"/>
                    </a:lnTo>
                    <a:lnTo>
                      <a:pt x="9745" y="8368"/>
                    </a:lnTo>
                    <a:lnTo>
                      <a:pt x="9741" y="8383"/>
                    </a:lnTo>
                    <a:lnTo>
                      <a:pt x="9738" y="8400"/>
                    </a:lnTo>
                    <a:lnTo>
                      <a:pt x="9735" y="8408"/>
                    </a:lnTo>
                    <a:lnTo>
                      <a:pt x="9733" y="8417"/>
                    </a:lnTo>
                    <a:lnTo>
                      <a:pt x="9730" y="8425"/>
                    </a:lnTo>
                    <a:lnTo>
                      <a:pt x="9726" y="8430"/>
                    </a:lnTo>
                    <a:lnTo>
                      <a:pt x="9724" y="8433"/>
                    </a:lnTo>
                    <a:lnTo>
                      <a:pt x="9721" y="8435"/>
                    </a:lnTo>
                    <a:lnTo>
                      <a:pt x="9718" y="8437"/>
                    </a:lnTo>
                    <a:lnTo>
                      <a:pt x="9714" y="8438"/>
                    </a:lnTo>
                    <a:lnTo>
                      <a:pt x="9711" y="8439"/>
                    </a:lnTo>
                    <a:lnTo>
                      <a:pt x="9706" y="8438"/>
                    </a:lnTo>
                    <a:lnTo>
                      <a:pt x="9701" y="8438"/>
                    </a:lnTo>
                    <a:lnTo>
                      <a:pt x="9695" y="8435"/>
                    </a:lnTo>
                    <a:lnTo>
                      <a:pt x="9682" y="8432"/>
                    </a:lnTo>
                    <a:lnTo>
                      <a:pt x="9668" y="8430"/>
                    </a:lnTo>
                    <a:lnTo>
                      <a:pt x="9653" y="8429"/>
                    </a:lnTo>
                    <a:lnTo>
                      <a:pt x="9638" y="8428"/>
                    </a:lnTo>
                    <a:lnTo>
                      <a:pt x="9624" y="8427"/>
                    </a:lnTo>
                    <a:lnTo>
                      <a:pt x="9611" y="8426"/>
                    </a:lnTo>
                    <a:lnTo>
                      <a:pt x="9605" y="8425"/>
                    </a:lnTo>
                    <a:lnTo>
                      <a:pt x="9600" y="8424"/>
                    </a:lnTo>
                    <a:lnTo>
                      <a:pt x="9595" y="8421"/>
                    </a:lnTo>
                    <a:lnTo>
                      <a:pt x="9592" y="8419"/>
                    </a:lnTo>
                    <a:lnTo>
                      <a:pt x="9565" y="8392"/>
                    </a:lnTo>
                    <a:lnTo>
                      <a:pt x="9550" y="8377"/>
                    </a:lnTo>
                    <a:lnTo>
                      <a:pt x="9546" y="8376"/>
                    </a:lnTo>
                    <a:lnTo>
                      <a:pt x="9542" y="8377"/>
                    </a:lnTo>
                    <a:lnTo>
                      <a:pt x="9537" y="8379"/>
                    </a:lnTo>
                    <a:lnTo>
                      <a:pt x="9530" y="8385"/>
                    </a:lnTo>
                    <a:lnTo>
                      <a:pt x="9514" y="8400"/>
                    </a:lnTo>
                    <a:lnTo>
                      <a:pt x="9490" y="8425"/>
                    </a:lnTo>
                    <a:lnTo>
                      <a:pt x="9486" y="8428"/>
                    </a:lnTo>
                    <a:lnTo>
                      <a:pt x="9483" y="8430"/>
                    </a:lnTo>
                    <a:lnTo>
                      <a:pt x="9479" y="8430"/>
                    </a:lnTo>
                    <a:lnTo>
                      <a:pt x="9476" y="8428"/>
                    </a:lnTo>
                    <a:lnTo>
                      <a:pt x="9474" y="8425"/>
                    </a:lnTo>
                    <a:lnTo>
                      <a:pt x="9471" y="8420"/>
                    </a:lnTo>
                    <a:lnTo>
                      <a:pt x="9469" y="8415"/>
                    </a:lnTo>
                    <a:lnTo>
                      <a:pt x="9468" y="8410"/>
                    </a:lnTo>
                    <a:lnTo>
                      <a:pt x="9461" y="8386"/>
                    </a:lnTo>
                    <a:lnTo>
                      <a:pt x="9459" y="8370"/>
                    </a:lnTo>
                    <a:lnTo>
                      <a:pt x="9455" y="8356"/>
                    </a:lnTo>
                    <a:lnTo>
                      <a:pt x="9448" y="8336"/>
                    </a:lnTo>
                    <a:lnTo>
                      <a:pt x="9439" y="8313"/>
                    </a:lnTo>
                    <a:lnTo>
                      <a:pt x="9431" y="8290"/>
                    </a:lnTo>
                    <a:lnTo>
                      <a:pt x="9425" y="8279"/>
                    </a:lnTo>
                    <a:lnTo>
                      <a:pt x="9420" y="8269"/>
                    </a:lnTo>
                    <a:lnTo>
                      <a:pt x="9415" y="8260"/>
                    </a:lnTo>
                    <a:lnTo>
                      <a:pt x="9409" y="8254"/>
                    </a:lnTo>
                    <a:lnTo>
                      <a:pt x="9404" y="8250"/>
                    </a:lnTo>
                    <a:lnTo>
                      <a:pt x="9398" y="8246"/>
                    </a:lnTo>
                    <a:lnTo>
                      <a:pt x="9395" y="8246"/>
                    </a:lnTo>
                    <a:lnTo>
                      <a:pt x="9393" y="8248"/>
                    </a:lnTo>
                    <a:lnTo>
                      <a:pt x="9390" y="8249"/>
                    </a:lnTo>
                    <a:lnTo>
                      <a:pt x="9388" y="8251"/>
                    </a:lnTo>
                    <a:lnTo>
                      <a:pt x="9317" y="8320"/>
                    </a:lnTo>
                    <a:lnTo>
                      <a:pt x="9306" y="8329"/>
                    </a:lnTo>
                    <a:lnTo>
                      <a:pt x="9294" y="8338"/>
                    </a:lnTo>
                    <a:lnTo>
                      <a:pt x="9283" y="8350"/>
                    </a:lnTo>
                    <a:lnTo>
                      <a:pt x="9273" y="8361"/>
                    </a:lnTo>
                    <a:lnTo>
                      <a:pt x="9262" y="8372"/>
                    </a:lnTo>
                    <a:lnTo>
                      <a:pt x="9250" y="8383"/>
                    </a:lnTo>
                    <a:lnTo>
                      <a:pt x="9245" y="8387"/>
                    </a:lnTo>
                    <a:lnTo>
                      <a:pt x="9239" y="8391"/>
                    </a:lnTo>
                    <a:lnTo>
                      <a:pt x="9232" y="8394"/>
                    </a:lnTo>
                    <a:lnTo>
                      <a:pt x="9226" y="8398"/>
                    </a:lnTo>
                    <a:lnTo>
                      <a:pt x="9203" y="8404"/>
                    </a:lnTo>
                    <a:lnTo>
                      <a:pt x="9180" y="8411"/>
                    </a:lnTo>
                    <a:lnTo>
                      <a:pt x="9168" y="8413"/>
                    </a:lnTo>
                    <a:lnTo>
                      <a:pt x="9158" y="8417"/>
                    </a:lnTo>
                    <a:lnTo>
                      <a:pt x="9147" y="8420"/>
                    </a:lnTo>
                    <a:lnTo>
                      <a:pt x="9136" y="8425"/>
                    </a:lnTo>
                    <a:lnTo>
                      <a:pt x="9126" y="8430"/>
                    </a:lnTo>
                    <a:lnTo>
                      <a:pt x="9114" y="8434"/>
                    </a:lnTo>
                    <a:lnTo>
                      <a:pt x="9104" y="8439"/>
                    </a:lnTo>
                    <a:lnTo>
                      <a:pt x="9093" y="8442"/>
                    </a:lnTo>
                    <a:lnTo>
                      <a:pt x="9071" y="8447"/>
                    </a:lnTo>
                    <a:lnTo>
                      <a:pt x="9049" y="8452"/>
                    </a:lnTo>
                    <a:lnTo>
                      <a:pt x="9027" y="8456"/>
                    </a:lnTo>
                    <a:lnTo>
                      <a:pt x="9004" y="8460"/>
                    </a:lnTo>
                    <a:lnTo>
                      <a:pt x="8984" y="8466"/>
                    </a:lnTo>
                    <a:lnTo>
                      <a:pt x="8963" y="8473"/>
                    </a:lnTo>
                    <a:lnTo>
                      <a:pt x="8956" y="8476"/>
                    </a:lnTo>
                    <a:lnTo>
                      <a:pt x="8948" y="8481"/>
                    </a:lnTo>
                    <a:lnTo>
                      <a:pt x="8942" y="8485"/>
                    </a:lnTo>
                    <a:lnTo>
                      <a:pt x="8934" y="8491"/>
                    </a:lnTo>
                    <a:lnTo>
                      <a:pt x="8922" y="8501"/>
                    </a:lnTo>
                    <a:lnTo>
                      <a:pt x="8909" y="8512"/>
                    </a:lnTo>
                    <a:lnTo>
                      <a:pt x="8897" y="8525"/>
                    </a:lnTo>
                    <a:lnTo>
                      <a:pt x="8885" y="8536"/>
                    </a:lnTo>
                    <a:lnTo>
                      <a:pt x="8873" y="8547"/>
                    </a:lnTo>
                    <a:lnTo>
                      <a:pt x="8860" y="8556"/>
                    </a:lnTo>
                    <a:lnTo>
                      <a:pt x="8848" y="8564"/>
                    </a:lnTo>
                    <a:lnTo>
                      <a:pt x="8838" y="8572"/>
                    </a:lnTo>
                    <a:lnTo>
                      <a:pt x="8829" y="8578"/>
                    </a:lnTo>
                    <a:lnTo>
                      <a:pt x="8822" y="8586"/>
                    </a:lnTo>
                    <a:lnTo>
                      <a:pt x="8816" y="8593"/>
                    </a:lnTo>
                    <a:lnTo>
                      <a:pt x="8812" y="8602"/>
                    </a:lnTo>
                    <a:lnTo>
                      <a:pt x="8809" y="8609"/>
                    </a:lnTo>
                    <a:lnTo>
                      <a:pt x="8806" y="8618"/>
                    </a:lnTo>
                    <a:lnTo>
                      <a:pt x="8804" y="8627"/>
                    </a:lnTo>
                    <a:lnTo>
                      <a:pt x="8803" y="8636"/>
                    </a:lnTo>
                    <a:lnTo>
                      <a:pt x="8803" y="8646"/>
                    </a:lnTo>
                    <a:lnTo>
                      <a:pt x="8804" y="8656"/>
                    </a:lnTo>
                    <a:lnTo>
                      <a:pt x="8807" y="8680"/>
                    </a:lnTo>
                    <a:lnTo>
                      <a:pt x="8811" y="8705"/>
                    </a:lnTo>
                    <a:lnTo>
                      <a:pt x="8813" y="8718"/>
                    </a:lnTo>
                    <a:lnTo>
                      <a:pt x="8815" y="8730"/>
                    </a:lnTo>
                    <a:lnTo>
                      <a:pt x="8820" y="8742"/>
                    </a:lnTo>
                    <a:lnTo>
                      <a:pt x="8823" y="8754"/>
                    </a:lnTo>
                    <a:lnTo>
                      <a:pt x="8831" y="8777"/>
                    </a:lnTo>
                    <a:lnTo>
                      <a:pt x="8841" y="8798"/>
                    </a:lnTo>
                    <a:lnTo>
                      <a:pt x="8850" y="8821"/>
                    </a:lnTo>
                    <a:lnTo>
                      <a:pt x="8856" y="8844"/>
                    </a:lnTo>
                    <a:lnTo>
                      <a:pt x="8860" y="8856"/>
                    </a:lnTo>
                    <a:lnTo>
                      <a:pt x="8862" y="8867"/>
                    </a:lnTo>
                    <a:lnTo>
                      <a:pt x="8863" y="8880"/>
                    </a:lnTo>
                    <a:lnTo>
                      <a:pt x="8863" y="8893"/>
                    </a:lnTo>
                    <a:lnTo>
                      <a:pt x="8863" y="8901"/>
                    </a:lnTo>
                    <a:lnTo>
                      <a:pt x="8861" y="8908"/>
                    </a:lnTo>
                    <a:lnTo>
                      <a:pt x="8858" y="8914"/>
                    </a:lnTo>
                    <a:lnTo>
                      <a:pt x="8855" y="8919"/>
                    </a:lnTo>
                    <a:lnTo>
                      <a:pt x="8851" y="8924"/>
                    </a:lnTo>
                    <a:lnTo>
                      <a:pt x="8847" y="8929"/>
                    </a:lnTo>
                    <a:lnTo>
                      <a:pt x="8841" y="8932"/>
                    </a:lnTo>
                    <a:lnTo>
                      <a:pt x="8836" y="8937"/>
                    </a:lnTo>
                    <a:lnTo>
                      <a:pt x="8823" y="8943"/>
                    </a:lnTo>
                    <a:lnTo>
                      <a:pt x="8810" y="8950"/>
                    </a:lnTo>
                    <a:lnTo>
                      <a:pt x="8798" y="8956"/>
                    </a:lnTo>
                    <a:lnTo>
                      <a:pt x="8786" y="8965"/>
                    </a:lnTo>
                    <a:lnTo>
                      <a:pt x="8780" y="8971"/>
                    </a:lnTo>
                    <a:lnTo>
                      <a:pt x="8774" y="8979"/>
                    </a:lnTo>
                    <a:lnTo>
                      <a:pt x="8770" y="8987"/>
                    </a:lnTo>
                    <a:lnTo>
                      <a:pt x="8765" y="8996"/>
                    </a:lnTo>
                    <a:lnTo>
                      <a:pt x="8760" y="9004"/>
                    </a:lnTo>
                    <a:lnTo>
                      <a:pt x="8755" y="9011"/>
                    </a:lnTo>
                    <a:lnTo>
                      <a:pt x="8748" y="9018"/>
                    </a:lnTo>
                    <a:lnTo>
                      <a:pt x="8742" y="9023"/>
                    </a:lnTo>
                    <a:lnTo>
                      <a:pt x="8729" y="9039"/>
                    </a:lnTo>
                    <a:lnTo>
                      <a:pt x="8719" y="9055"/>
                    </a:lnTo>
                    <a:lnTo>
                      <a:pt x="8715" y="9064"/>
                    </a:lnTo>
                    <a:lnTo>
                      <a:pt x="8712" y="9073"/>
                    </a:lnTo>
                    <a:lnTo>
                      <a:pt x="8709" y="9082"/>
                    </a:lnTo>
                    <a:lnTo>
                      <a:pt x="8709" y="9092"/>
                    </a:lnTo>
                    <a:lnTo>
                      <a:pt x="8708" y="9097"/>
                    </a:lnTo>
                    <a:lnTo>
                      <a:pt x="8707" y="9102"/>
                    </a:lnTo>
                    <a:lnTo>
                      <a:pt x="8706" y="9106"/>
                    </a:lnTo>
                    <a:lnTo>
                      <a:pt x="8704" y="9109"/>
                    </a:lnTo>
                    <a:lnTo>
                      <a:pt x="8699" y="9116"/>
                    </a:lnTo>
                    <a:lnTo>
                      <a:pt x="8692" y="9121"/>
                    </a:lnTo>
                    <a:lnTo>
                      <a:pt x="8685" y="9126"/>
                    </a:lnTo>
                    <a:lnTo>
                      <a:pt x="8677" y="9131"/>
                    </a:lnTo>
                    <a:lnTo>
                      <a:pt x="8671" y="9136"/>
                    </a:lnTo>
                    <a:lnTo>
                      <a:pt x="8664" y="9142"/>
                    </a:lnTo>
                    <a:lnTo>
                      <a:pt x="8644" y="9172"/>
                    </a:lnTo>
                    <a:lnTo>
                      <a:pt x="8619" y="9208"/>
                    </a:lnTo>
                    <a:lnTo>
                      <a:pt x="8611" y="9216"/>
                    </a:lnTo>
                    <a:lnTo>
                      <a:pt x="8605" y="9224"/>
                    </a:lnTo>
                    <a:lnTo>
                      <a:pt x="8597" y="9230"/>
                    </a:lnTo>
                    <a:lnTo>
                      <a:pt x="8589" y="9235"/>
                    </a:lnTo>
                    <a:lnTo>
                      <a:pt x="8580" y="9238"/>
                    </a:lnTo>
                    <a:lnTo>
                      <a:pt x="8572" y="9240"/>
                    </a:lnTo>
                    <a:lnTo>
                      <a:pt x="8567" y="9240"/>
                    </a:lnTo>
                    <a:lnTo>
                      <a:pt x="8563" y="9240"/>
                    </a:lnTo>
                    <a:lnTo>
                      <a:pt x="8558" y="9239"/>
                    </a:lnTo>
                    <a:lnTo>
                      <a:pt x="8554" y="9237"/>
                    </a:lnTo>
                    <a:lnTo>
                      <a:pt x="8555" y="9242"/>
                    </a:lnTo>
                    <a:lnTo>
                      <a:pt x="8557" y="9255"/>
                    </a:lnTo>
                    <a:lnTo>
                      <a:pt x="8557" y="9259"/>
                    </a:lnTo>
                    <a:lnTo>
                      <a:pt x="8556" y="9264"/>
                    </a:lnTo>
                    <a:lnTo>
                      <a:pt x="8554" y="9268"/>
                    </a:lnTo>
                    <a:lnTo>
                      <a:pt x="8551" y="9272"/>
                    </a:lnTo>
                    <a:lnTo>
                      <a:pt x="8546" y="9277"/>
                    </a:lnTo>
                    <a:lnTo>
                      <a:pt x="8540" y="9280"/>
                    </a:lnTo>
                    <a:lnTo>
                      <a:pt x="8533" y="9284"/>
                    </a:lnTo>
                    <a:lnTo>
                      <a:pt x="8524" y="9288"/>
                    </a:lnTo>
                    <a:lnTo>
                      <a:pt x="8500" y="9295"/>
                    </a:lnTo>
                    <a:lnTo>
                      <a:pt x="8476" y="9302"/>
                    </a:lnTo>
                    <a:lnTo>
                      <a:pt x="8452" y="9308"/>
                    </a:lnTo>
                    <a:lnTo>
                      <a:pt x="8428" y="9313"/>
                    </a:lnTo>
                    <a:lnTo>
                      <a:pt x="8403" y="9319"/>
                    </a:lnTo>
                    <a:lnTo>
                      <a:pt x="8379" y="9325"/>
                    </a:lnTo>
                    <a:lnTo>
                      <a:pt x="8355" y="9333"/>
                    </a:lnTo>
                    <a:lnTo>
                      <a:pt x="8334" y="9342"/>
                    </a:lnTo>
                    <a:lnTo>
                      <a:pt x="8304" y="9352"/>
                    </a:lnTo>
                    <a:lnTo>
                      <a:pt x="8277" y="9362"/>
                    </a:lnTo>
                    <a:lnTo>
                      <a:pt x="8249" y="9372"/>
                    </a:lnTo>
                    <a:lnTo>
                      <a:pt x="8222" y="9380"/>
                    </a:lnTo>
                    <a:lnTo>
                      <a:pt x="8195" y="9389"/>
                    </a:lnTo>
                    <a:lnTo>
                      <a:pt x="8168" y="9400"/>
                    </a:lnTo>
                    <a:lnTo>
                      <a:pt x="8141" y="9412"/>
                    </a:lnTo>
                    <a:lnTo>
                      <a:pt x="8114" y="9426"/>
                    </a:lnTo>
                    <a:lnTo>
                      <a:pt x="8104" y="9431"/>
                    </a:lnTo>
                    <a:lnTo>
                      <a:pt x="8098" y="9434"/>
                    </a:lnTo>
                    <a:lnTo>
                      <a:pt x="8097" y="9434"/>
                    </a:lnTo>
                    <a:lnTo>
                      <a:pt x="8096" y="9433"/>
                    </a:lnTo>
                    <a:lnTo>
                      <a:pt x="8097" y="9432"/>
                    </a:lnTo>
                    <a:lnTo>
                      <a:pt x="8098" y="9430"/>
                    </a:lnTo>
                    <a:lnTo>
                      <a:pt x="8110" y="9417"/>
                    </a:lnTo>
                    <a:lnTo>
                      <a:pt x="8131" y="9399"/>
                    </a:lnTo>
                    <a:lnTo>
                      <a:pt x="8153" y="9378"/>
                    </a:lnTo>
                    <a:lnTo>
                      <a:pt x="8175" y="9359"/>
                    </a:lnTo>
                    <a:lnTo>
                      <a:pt x="8185" y="9350"/>
                    </a:lnTo>
                    <a:lnTo>
                      <a:pt x="8191" y="9344"/>
                    </a:lnTo>
                    <a:lnTo>
                      <a:pt x="8195" y="9338"/>
                    </a:lnTo>
                    <a:lnTo>
                      <a:pt x="8196" y="9336"/>
                    </a:lnTo>
                    <a:lnTo>
                      <a:pt x="8191" y="9325"/>
                    </a:lnTo>
                    <a:lnTo>
                      <a:pt x="8186" y="9317"/>
                    </a:lnTo>
                    <a:lnTo>
                      <a:pt x="8180" y="9310"/>
                    </a:lnTo>
                    <a:lnTo>
                      <a:pt x="8175" y="9305"/>
                    </a:lnTo>
                    <a:lnTo>
                      <a:pt x="8171" y="9302"/>
                    </a:lnTo>
                    <a:lnTo>
                      <a:pt x="8165" y="9299"/>
                    </a:lnTo>
                    <a:lnTo>
                      <a:pt x="8160" y="9298"/>
                    </a:lnTo>
                    <a:lnTo>
                      <a:pt x="8154" y="9298"/>
                    </a:lnTo>
                    <a:lnTo>
                      <a:pt x="8148" y="9301"/>
                    </a:lnTo>
                    <a:lnTo>
                      <a:pt x="8142" y="9303"/>
                    </a:lnTo>
                    <a:lnTo>
                      <a:pt x="8135" y="9306"/>
                    </a:lnTo>
                    <a:lnTo>
                      <a:pt x="8128" y="9309"/>
                    </a:lnTo>
                    <a:lnTo>
                      <a:pt x="8112" y="9319"/>
                    </a:lnTo>
                    <a:lnTo>
                      <a:pt x="8094" y="9330"/>
                    </a:lnTo>
                    <a:lnTo>
                      <a:pt x="8089" y="9334"/>
                    </a:lnTo>
                    <a:lnTo>
                      <a:pt x="8083" y="9339"/>
                    </a:lnTo>
                    <a:lnTo>
                      <a:pt x="8076" y="9347"/>
                    </a:lnTo>
                    <a:lnTo>
                      <a:pt x="8068" y="9357"/>
                    </a:lnTo>
                    <a:lnTo>
                      <a:pt x="8051" y="9379"/>
                    </a:lnTo>
                    <a:lnTo>
                      <a:pt x="8031" y="9405"/>
                    </a:lnTo>
                    <a:lnTo>
                      <a:pt x="8014" y="9431"/>
                    </a:lnTo>
                    <a:lnTo>
                      <a:pt x="7999" y="9455"/>
                    </a:lnTo>
                    <a:lnTo>
                      <a:pt x="7993" y="9466"/>
                    </a:lnTo>
                    <a:lnTo>
                      <a:pt x="7989" y="9474"/>
                    </a:lnTo>
                    <a:lnTo>
                      <a:pt x="7986" y="9481"/>
                    </a:lnTo>
                    <a:lnTo>
                      <a:pt x="7985" y="9485"/>
                    </a:lnTo>
                    <a:lnTo>
                      <a:pt x="7986" y="9493"/>
                    </a:lnTo>
                    <a:lnTo>
                      <a:pt x="7988" y="9498"/>
                    </a:lnTo>
                    <a:lnTo>
                      <a:pt x="7991" y="9500"/>
                    </a:lnTo>
                    <a:lnTo>
                      <a:pt x="7997" y="9501"/>
                    </a:lnTo>
                    <a:lnTo>
                      <a:pt x="8002" y="9501"/>
                    </a:lnTo>
                    <a:lnTo>
                      <a:pt x="8008" y="9499"/>
                    </a:lnTo>
                    <a:lnTo>
                      <a:pt x="8015" y="9496"/>
                    </a:lnTo>
                    <a:lnTo>
                      <a:pt x="8022" y="9493"/>
                    </a:lnTo>
                    <a:lnTo>
                      <a:pt x="8037" y="9482"/>
                    </a:lnTo>
                    <a:lnTo>
                      <a:pt x="8052" y="9471"/>
                    </a:lnTo>
                    <a:lnTo>
                      <a:pt x="8064" y="9460"/>
                    </a:lnTo>
                    <a:lnTo>
                      <a:pt x="8072" y="9452"/>
                    </a:lnTo>
                    <a:lnTo>
                      <a:pt x="8077" y="9448"/>
                    </a:lnTo>
                    <a:lnTo>
                      <a:pt x="8078" y="9448"/>
                    </a:lnTo>
                    <a:lnTo>
                      <a:pt x="8077" y="9451"/>
                    </a:lnTo>
                    <a:lnTo>
                      <a:pt x="8074" y="9454"/>
                    </a:lnTo>
                    <a:lnTo>
                      <a:pt x="8069" y="9465"/>
                    </a:lnTo>
                    <a:lnTo>
                      <a:pt x="8062" y="9475"/>
                    </a:lnTo>
                    <a:lnTo>
                      <a:pt x="8052" y="9487"/>
                    </a:lnTo>
                    <a:lnTo>
                      <a:pt x="8040" y="9499"/>
                    </a:lnTo>
                    <a:lnTo>
                      <a:pt x="8027" y="9512"/>
                    </a:lnTo>
                    <a:lnTo>
                      <a:pt x="8014" y="9525"/>
                    </a:lnTo>
                    <a:lnTo>
                      <a:pt x="7999" y="9537"/>
                    </a:lnTo>
                    <a:lnTo>
                      <a:pt x="7984" y="9550"/>
                    </a:lnTo>
                    <a:lnTo>
                      <a:pt x="7954" y="9573"/>
                    </a:lnTo>
                    <a:lnTo>
                      <a:pt x="7924" y="9593"/>
                    </a:lnTo>
                    <a:lnTo>
                      <a:pt x="7910" y="9601"/>
                    </a:lnTo>
                    <a:lnTo>
                      <a:pt x="7898" y="9608"/>
                    </a:lnTo>
                    <a:lnTo>
                      <a:pt x="7889" y="9613"/>
                    </a:lnTo>
                    <a:lnTo>
                      <a:pt x="7880" y="9617"/>
                    </a:lnTo>
                    <a:lnTo>
                      <a:pt x="7870" y="9626"/>
                    </a:lnTo>
                    <a:lnTo>
                      <a:pt x="7863" y="9635"/>
                    </a:lnTo>
                    <a:lnTo>
                      <a:pt x="7855" y="9645"/>
                    </a:lnTo>
                    <a:lnTo>
                      <a:pt x="7848" y="9656"/>
                    </a:lnTo>
                    <a:lnTo>
                      <a:pt x="7835" y="9675"/>
                    </a:lnTo>
                    <a:lnTo>
                      <a:pt x="7823" y="9696"/>
                    </a:lnTo>
                    <a:lnTo>
                      <a:pt x="7811" y="9716"/>
                    </a:lnTo>
                    <a:lnTo>
                      <a:pt x="7799" y="9737"/>
                    </a:lnTo>
                    <a:lnTo>
                      <a:pt x="7786" y="9757"/>
                    </a:lnTo>
                    <a:lnTo>
                      <a:pt x="7771" y="9777"/>
                    </a:lnTo>
                    <a:lnTo>
                      <a:pt x="7646" y="9934"/>
                    </a:lnTo>
                    <a:lnTo>
                      <a:pt x="7636" y="9946"/>
                    </a:lnTo>
                    <a:lnTo>
                      <a:pt x="7628" y="9955"/>
                    </a:lnTo>
                    <a:lnTo>
                      <a:pt x="7622" y="9960"/>
                    </a:lnTo>
                    <a:lnTo>
                      <a:pt x="7618" y="9964"/>
                    </a:lnTo>
                    <a:lnTo>
                      <a:pt x="7606" y="9968"/>
                    </a:lnTo>
                    <a:lnTo>
                      <a:pt x="7588" y="9977"/>
                    </a:lnTo>
                    <a:lnTo>
                      <a:pt x="7584" y="9981"/>
                    </a:lnTo>
                    <a:lnTo>
                      <a:pt x="7581" y="9985"/>
                    </a:lnTo>
                    <a:lnTo>
                      <a:pt x="7578" y="9991"/>
                    </a:lnTo>
                    <a:lnTo>
                      <a:pt x="7576" y="9996"/>
                    </a:lnTo>
                    <a:lnTo>
                      <a:pt x="7570" y="10011"/>
                    </a:lnTo>
                    <a:lnTo>
                      <a:pt x="7565" y="10027"/>
                    </a:lnTo>
                    <a:lnTo>
                      <a:pt x="7559" y="10044"/>
                    </a:lnTo>
                    <a:lnTo>
                      <a:pt x="7551" y="10060"/>
                    </a:lnTo>
                    <a:lnTo>
                      <a:pt x="7546" y="10067"/>
                    </a:lnTo>
                    <a:lnTo>
                      <a:pt x="7540" y="10074"/>
                    </a:lnTo>
                    <a:lnTo>
                      <a:pt x="7533" y="10079"/>
                    </a:lnTo>
                    <a:lnTo>
                      <a:pt x="7525" y="10085"/>
                    </a:lnTo>
                    <a:lnTo>
                      <a:pt x="7309" y="10195"/>
                    </a:lnTo>
                    <a:lnTo>
                      <a:pt x="7301" y="10199"/>
                    </a:lnTo>
                    <a:lnTo>
                      <a:pt x="7293" y="10204"/>
                    </a:lnTo>
                    <a:lnTo>
                      <a:pt x="7285" y="10211"/>
                    </a:lnTo>
                    <a:lnTo>
                      <a:pt x="7277" y="10216"/>
                    </a:lnTo>
                    <a:lnTo>
                      <a:pt x="7265" y="10229"/>
                    </a:lnTo>
                    <a:lnTo>
                      <a:pt x="7252" y="10243"/>
                    </a:lnTo>
                    <a:lnTo>
                      <a:pt x="7239" y="10256"/>
                    </a:lnTo>
                    <a:lnTo>
                      <a:pt x="7226" y="10270"/>
                    </a:lnTo>
                    <a:lnTo>
                      <a:pt x="7212" y="10282"/>
                    </a:lnTo>
                    <a:lnTo>
                      <a:pt x="7198" y="10293"/>
                    </a:lnTo>
                    <a:lnTo>
                      <a:pt x="7177" y="10323"/>
                    </a:lnTo>
                    <a:lnTo>
                      <a:pt x="7157" y="10351"/>
                    </a:lnTo>
                    <a:lnTo>
                      <a:pt x="7137" y="10376"/>
                    </a:lnTo>
                    <a:lnTo>
                      <a:pt x="7117" y="10399"/>
                    </a:lnTo>
                    <a:lnTo>
                      <a:pt x="7106" y="10410"/>
                    </a:lnTo>
                    <a:lnTo>
                      <a:pt x="7094" y="10420"/>
                    </a:lnTo>
                    <a:lnTo>
                      <a:pt x="7082" y="10430"/>
                    </a:lnTo>
                    <a:lnTo>
                      <a:pt x="7070" y="10441"/>
                    </a:lnTo>
                    <a:lnTo>
                      <a:pt x="7042" y="10460"/>
                    </a:lnTo>
                    <a:lnTo>
                      <a:pt x="7011" y="10481"/>
                    </a:lnTo>
                    <a:lnTo>
                      <a:pt x="6719" y="10656"/>
                    </a:lnTo>
                    <a:lnTo>
                      <a:pt x="6714" y="10660"/>
                    </a:lnTo>
                    <a:lnTo>
                      <a:pt x="6707" y="10666"/>
                    </a:lnTo>
                    <a:lnTo>
                      <a:pt x="6701" y="10673"/>
                    </a:lnTo>
                    <a:lnTo>
                      <a:pt x="6693" y="10682"/>
                    </a:lnTo>
                    <a:lnTo>
                      <a:pt x="6678" y="10702"/>
                    </a:lnTo>
                    <a:lnTo>
                      <a:pt x="6663" y="10726"/>
                    </a:lnTo>
                    <a:lnTo>
                      <a:pt x="6650" y="10750"/>
                    </a:lnTo>
                    <a:lnTo>
                      <a:pt x="6639" y="10773"/>
                    </a:lnTo>
                    <a:lnTo>
                      <a:pt x="6636" y="10783"/>
                    </a:lnTo>
                    <a:lnTo>
                      <a:pt x="6634" y="10793"/>
                    </a:lnTo>
                    <a:lnTo>
                      <a:pt x="6632" y="10801"/>
                    </a:lnTo>
                    <a:lnTo>
                      <a:pt x="6633" y="10807"/>
                    </a:lnTo>
                    <a:lnTo>
                      <a:pt x="6635" y="10818"/>
                    </a:lnTo>
                    <a:lnTo>
                      <a:pt x="6639" y="10829"/>
                    </a:lnTo>
                    <a:lnTo>
                      <a:pt x="6644" y="10840"/>
                    </a:lnTo>
                    <a:lnTo>
                      <a:pt x="6649" y="10850"/>
                    </a:lnTo>
                    <a:lnTo>
                      <a:pt x="6653" y="10861"/>
                    </a:lnTo>
                    <a:lnTo>
                      <a:pt x="6655" y="10872"/>
                    </a:lnTo>
                    <a:lnTo>
                      <a:pt x="6657" y="10876"/>
                    </a:lnTo>
                    <a:lnTo>
                      <a:pt x="6658" y="10882"/>
                    </a:lnTo>
                    <a:lnTo>
                      <a:pt x="6658" y="10887"/>
                    </a:lnTo>
                    <a:lnTo>
                      <a:pt x="6657" y="10891"/>
                    </a:lnTo>
                    <a:lnTo>
                      <a:pt x="6654" y="10896"/>
                    </a:lnTo>
                    <a:lnTo>
                      <a:pt x="6652" y="10900"/>
                    </a:lnTo>
                    <a:lnTo>
                      <a:pt x="6648" y="10903"/>
                    </a:lnTo>
                    <a:lnTo>
                      <a:pt x="6644" y="10908"/>
                    </a:lnTo>
                    <a:lnTo>
                      <a:pt x="6632" y="10914"/>
                    </a:lnTo>
                    <a:lnTo>
                      <a:pt x="6618" y="10921"/>
                    </a:lnTo>
                    <a:lnTo>
                      <a:pt x="6588" y="10930"/>
                    </a:lnTo>
                    <a:lnTo>
                      <a:pt x="6566" y="10936"/>
                    </a:lnTo>
                    <a:lnTo>
                      <a:pt x="6547" y="10960"/>
                    </a:lnTo>
                    <a:lnTo>
                      <a:pt x="6528" y="10986"/>
                    </a:lnTo>
                    <a:lnTo>
                      <a:pt x="6517" y="10998"/>
                    </a:lnTo>
                    <a:lnTo>
                      <a:pt x="6505" y="11010"/>
                    </a:lnTo>
                    <a:lnTo>
                      <a:pt x="6493" y="11020"/>
                    </a:lnTo>
                    <a:lnTo>
                      <a:pt x="6480" y="11029"/>
                    </a:lnTo>
                    <a:lnTo>
                      <a:pt x="6474" y="11032"/>
                    </a:lnTo>
                    <a:lnTo>
                      <a:pt x="6469" y="11034"/>
                    </a:lnTo>
                    <a:lnTo>
                      <a:pt x="6462" y="11035"/>
                    </a:lnTo>
                    <a:lnTo>
                      <a:pt x="6455" y="11036"/>
                    </a:lnTo>
                    <a:lnTo>
                      <a:pt x="6439" y="11036"/>
                    </a:lnTo>
                    <a:lnTo>
                      <a:pt x="6424" y="11036"/>
                    </a:lnTo>
                    <a:lnTo>
                      <a:pt x="6408" y="11036"/>
                    </a:lnTo>
                    <a:lnTo>
                      <a:pt x="6393" y="11036"/>
                    </a:lnTo>
                    <a:lnTo>
                      <a:pt x="6385" y="11037"/>
                    </a:lnTo>
                    <a:lnTo>
                      <a:pt x="6378" y="11038"/>
                    </a:lnTo>
                    <a:lnTo>
                      <a:pt x="6370" y="11039"/>
                    </a:lnTo>
                    <a:lnTo>
                      <a:pt x="6364" y="11041"/>
                    </a:lnTo>
                    <a:lnTo>
                      <a:pt x="6360" y="11043"/>
                    </a:lnTo>
                    <a:lnTo>
                      <a:pt x="6355" y="11044"/>
                    </a:lnTo>
                    <a:lnTo>
                      <a:pt x="6351" y="11044"/>
                    </a:lnTo>
                    <a:lnTo>
                      <a:pt x="6348" y="11044"/>
                    </a:lnTo>
                    <a:lnTo>
                      <a:pt x="6341" y="11041"/>
                    </a:lnTo>
                    <a:lnTo>
                      <a:pt x="6335" y="11038"/>
                    </a:lnTo>
                    <a:lnTo>
                      <a:pt x="6328" y="11035"/>
                    </a:lnTo>
                    <a:lnTo>
                      <a:pt x="6323" y="11033"/>
                    </a:lnTo>
                    <a:lnTo>
                      <a:pt x="6316" y="11031"/>
                    </a:lnTo>
                    <a:lnTo>
                      <a:pt x="6309" y="11032"/>
                    </a:lnTo>
                    <a:lnTo>
                      <a:pt x="6294" y="11037"/>
                    </a:lnTo>
                    <a:lnTo>
                      <a:pt x="6281" y="11043"/>
                    </a:lnTo>
                    <a:lnTo>
                      <a:pt x="6274" y="11046"/>
                    </a:lnTo>
                    <a:lnTo>
                      <a:pt x="6268" y="11048"/>
                    </a:lnTo>
                    <a:lnTo>
                      <a:pt x="6260" y="11049"/>
                    </a:lnTo>
                    <a:lnTo>
                      <a:pt x="6253" y="11050"/>
                    </a:lnTo>
                    <a:lnTo>
                      <a:pt x="6245" y="11049"/>
                    </a:lnTo>
                    <a:lnTo>
                      <a:pt x="6238" y="11048"/>
                    </a:lnTo>
                    <a:lnTo>
                      <a:pt x="6231" y="11046"/>
                    </a:lnTo>
                    <a:lnTo>
                      <a:pt x="6225" y="11044"/>
                    </a:lnTo>
                    <a:lnTo>
                      <a:pt x="6215" y="11038"/>
                    </a:lnTo>
                    <a:lnTo>
                      <a:pt x="6206" y="11034"/>
                    </a:lnTo>
                    <a:lnTo>
                      <a:pt x="6203" y="11034"/>
                    </a:lnTo>
                    <a:lnTo>
                      <a:pt x="6199" y="11034"/>
                    </a:lnTo>
                    <a:lnTo>
                      <a:pt x="6194" y="11035"/>
                    </a:lnTo>
                    <a:lnTo>
                      <a:pt x="6191" y="11038"/>
                    </a:lnTo>
                    <a:lnTo>
                      <a:pt x="6187" y="11044"/>
                    </a:lnTo>
                    <a:lnTo>
                      <a:pt x="6181" y="11051"/>
                    </a:lnTo>
                    <a:lnTo>
                      <a:pt x="6176" y="11060"/>
                    </a:lnTo>
                    <a:lnTo>
                      <a:pt x="6171" y="11072"/>
                    </a:lnTo>
                    <a:lnTo>
                      <a:pt x="6161" y="11094"/>
                    </a:lnTo>
                    <a:lnTo>
                      <a:pt x="6153" y="11118"/>
                    </a:lnTo>
                    <a:lnTo>
                      <a:pt x="6146" y="11143"/>
                    </a:lnTo>
                    <a:lnTo>
                      <a:pt x="6139" y="11169"/>
                    </a:lnTo>
                    <a:lnTo>
                      <a:pt x="6133" y="11194"/>
                    </a:lnTo>
                    <a:lnTo>
                      <a:pt x="6124" y="11219"/>
                    </a:lnTo>
                    <a:lnTo>
                      <a:pt x="6120" y="11230"/>
                    </a:lnTo>
                    <a:lnTo>
                      <a:pt x="6115" y="11242"/>
                    </a:lnTo>
                    <a:lnTo>
                      <a:pt x="6110" y="11253"/>
                    </a:lnTo>
                    <a:lnTo>
                      <a:pt x="6105" y="11264"/>
                    </a:lnTo>
                    <a:lnTo>
                      <a:pt x="6101" y="11268"/>
                    </a:lnTo>
                    <a:lnTo>
                      <a:pt x="6097" y="11273"/>
                    </a:lnTo>
                    <a:lnTo>
                      <a:pt x="6093" y="11276"/>
                    </a:lnTo>
                    <a:lnTo>
                      <a:pt x="6088" y="11279"/>
                    </a:lnTo>
                    <a:lnTo>
                      <a:pt x="6079" y="11284"/>
                    </a:lnTo>
                    <a:lnTo>
                      <a:pt x="6068" y="11289"/>
                    </a:lnTo>
                    <a:lnTo>
                      <a:pt x="6056" y="11293"/>
                    </a:lnTo>
                    <a:lnTo>
                      <a:pt x="6046" y="11299"/>
                    </a:lnTo>
                    <a:lnTo>
                      <a:pt x="6041" y="11302"/>
                    </a:lnTo>
                    <a:lnTo>
                      <a:pt x="6037" y="11305"/>
                    </a:lnTo>
                    <a:lnTo>
                      <a:pt x="6032" y="11309"/>
                    </a:lnTo>
                    <a:lnTo>
                      <a:pt x="6028" y="11315"/>
                    </a:lnTo>
                    <a:lnTo>
                      <a:pt x="6019" y="11329"/>
                    </a:lnTo>
                    <a:lnTo>
                      <a:pt x="6012" y="11340"/>
                    </a:lnTo>
                    <a:lnTo>
                      <a:pt x="6009" y="11344"/>
                    </a:lnTo>
                    <a:lnTo>
                      <a:pt x="6005" y="11347"/>
                    </a:lnTo>
                    <a:lnTo>
                      <a:pt x="6002" y="11349"/>
                    </a:lnTo>
                    <a:lnTo>
                      <a:pt x="6000" y="11350"/>
                    </a:lnTo>
                    <a:lnTo>
                      <a:pt x="5997" y="11350"/>
                    </a:lnTo>
                    <a:lnTo>
                      <a:pt x="5993" y="11349"/>
                    </a:lnTo>
                    <a:lnTo>
                      <a:pt x="5990" y="11346"/>
                    </a:lnTo>
                    <a:lnTo>
                      <a:pt x="5987" y="11343"/>
                    </a:lnTo>
                    <a:lnTo>
                      <a:pt x="5978" y="11331"/>
                    </a:lnTo>
                    <a:lnTo>
                      <a:pt x="5969" y="11313"/>
                    </a:lnTo>
                    <a:lnTo>
                      <a:pt x="5964" y="11308"/>
                    </a:lnTo>
                    <a:lnTo>
                      <a:pt x="5961" y="11304"/>
                    </a:lnTo>
                    <a:lnTo>
                      <a:pt x="5956" y="11301"/>
                    </a:lnTo>
                    <a:lnTo>
                      <a:pt x="5950" y="11297"/>
                    </a:lnTo>
                    <a:lnTo>
                      <a:pt x="5945" y="11295"/>
                    </a:lnTo>
                    <a:lnTo>
                      <a:pt x="5938" y="11294"/>
                    </a:lnTo>
                    <a:lnTo>
                      <a:pt x="5931" y="11293"/>
                    </a:lnTo>
                    <a:lnTo>
                      <a:pt x="5923" y="11292"/>
                    </a:lnTo>
                    <a:lnTo>
                      <a:pt x="5907" y="11293"/>
                    </a:lnTo>
                    <a:lnTo>
                      <a:pt x="5890" y="11295"/>
                    </a:lnTo>
                    <a:lnTo>
                      <a:pt x="5872" y="11300"/>
                    </a:lnTo>
                    <a:lnTo>
                      <a:pt x="5854" y="11304"/>
                    </a:lnTo>
                    <a:lnTo>
                      <a:pt x="5816" y="11316"/>
                    </a:lnTo>
                    <a:lnTo>
                      <a:pt x="5782" y="11330"/>
                    </a:lnTo>
                    <a:lnTo>
                      <a:pt x="5753" y="11342"/>
                    </a:lnTo>
                    <a:lnTo>
                      <a:pt x="5732" y="11351"/>
                    </a:lnTo>
                    <a:lnTo>
                      <a:pt x="5723" y="11356"/>
                    </a:lnTo>
                    <a:lnTo>
                      <a:pt x="5716" y="11362"/>
                    </a:lnTo>
                    <a:lnTo>
                      <a:pt x="5709" y="11370"/>
                    </a:lnTo>
                    <a:lnTo>
                      <a:pt x="5704" y="11380"/>
                    </a:lnTo>
                    <a:lnTo>
                      <a:pt x="5699" y="11389"/>
                    </a:lnTo>
                    <a:lnTo>
                      <a:pt x="5694" y="11400"/>
                    </a:lnTo>
                    <a:lnTo>
                      <a:pt x="5690" y="11411"/>
                    </a:lnTo>
                    <a:lnTo>
                      <a:pt x="5686" y="11423"/>
                    </a:lnTo>
                    <a:lnTo>
                      <a:pt x="5679" y="11446"/>
                    </a:lnTo>
                    <a:lnTo>
                      <a:pt x="5672" y="11469"/>
                    </a:lnTo>
                    <a:lnTo>
                      <a:pt x="5668" y="11480"/>
                    </a:lnTo>
                    <a:lnTo>
                      <a:pt x="5664" y="11490"/>
                    </a:lnTo>
                    <a:lnTo>
                      <a:pt x="5660" y="11498"/>
                    </a:lnTo>
                    <a:lnTo>
                      <a:pt x="5654" y="11506"/>
                    </a:lnTo>
                    <a:lnTo>
                      <a:pt x="5646" y="11521"/>
                    </a:lnTo>
                    <a:lnTo>
                      <a:pt x="5638" y="11536"/>
                    </a:lnTo>
                    <a:lnTo>
                      <a:pt x="5632" y="11551"/>
                    </a:lnTo>
                    <a:lnTo>
                      <a:pt x="5625" y="11565"/>
                    </a:lnTo>
                    <a:lnTo>
                      <a:pt x="5620" y="11580"/>
                    </a:lnTo>
                    <a:lnTo>
                      <a:pt x="5614" y="11596"/>
                    </a:lnTo>
                    <a:lnTo>
                      <a:pt x="5610" y="11610"/>
                    </a:lnTo>
                    <a:lnTo>
                      <a:pt x="5607" y="11625"/>
                    </a:lnTo>
                    <a:lnTo>
                      <a:pt x="5605" y="11639"/>
                    </a:lnTo>
                    <a:lnTo>
                      <a:pt x="5601" y="11654"/>
                    </a:lnTo>
                    <a:lnTo>
                      <a:pt x="5600" y="11668"/>
                    </a:lnTo>
                    <a:lnTo>
                      <a:pt x="5599" y="11682"/>
                    </a:lnTo>
                    <a:lnTo>
                      <a:pt x="5598" y="11711"/>
                    </a:lnTo>
                    <a:lnTo>
                      <a:pt x="5600" y="11739"/>
                    </a:lnTo>
                    <a:lnTo>
                      <a:pt x="5604" y="11768"/>
                    </a:lnTo>
                    <a:lnTo>
                      <a:pt x="5608" y="11796"/>
                    </a:lnTo>
                    <a:lnTo>
                      <a:pt x="5614" y="11826"/>
                    </a:lnTo>
                    <a:lnTo>
                      <a:pt x="5622" y="11854"/>
                    </a:lnTo>
                    <a:lnTo>
                      <a:pt x="5631" y="11883"/>
                    </a:lnTo>
                    <a:lnTo>
                      <a:pt x="5640" y="11913"/>
                    </a:lnTo>
                    <a:lnTo>
                      <a:pt x="5650" y="11943"/>
                    </a:lnTo>
                    <a:lnTo>
                      <a:pt x="5661" y="11974"/>
                    </a:lnTo>
                    <a:lnTo>
                      <a:pt x="5665" y="11984"/>
                    </a:lnTo>
                    <a:lnTo>
                      <a:pt x="5666" y="11994"/>
                    </a:lnTo>
                    <a:lnTo>
                      <a:pt x="5666" y="12004"/>
                    </a:lnTo>
                    <a:lnTo>
                      <a:pt x="5666" y="12012"/>
                    </a:lnTo>
                    <a:lnTo>
                      <a:pt x="5664" y="12021"/>
                    </a:lnTo>
                    <a:lnTo>
                      <a:pt x="5662" y="12029"/>
                    </a:lnTo>
                    <a:lnTo>
                      <a:pt x="5659" y="12036"/>
                    </a:lnTo>
                    <a:lnTo>
                      <a:pt x="5654" y="12044"/>
                    </a:lnTo>
                    <a:lnTo>
                      <a:pt x="5647" y="12059"/>
                    </a:lnTo>
                    <a:lnTo>
                      <a:pt x="5639" y="12074"/>
                    </a:lnTo>
                    <a:lnTo>
                      <a:pt x="5636" y="12082"/>
                    </a:lnTo>
                    <a:lnTo>
                      <a:pt x="5634" y="12090"/>
                    </a:lnTo>
                    <a:lnTo>
                      <a:pt x="5632" y="12099"/>
                    </a:lnTo>
                    <a:lnTo>
                      <a:pt x="5632" y="12109"/>
                    </a:lnTo>
                    <a:lnTo>
                      <a:pt x="5634" y="12136"/>
                    </a:lnTo>
                    <a:lnTo>
                      <a:pt x="5637" y="12164"/>
                    </a:lnTo>
                    <a:lnTo>
                      <a:pt x="5638" y="12178"/>
                    </a:lnTo>
                    <a:lnTo>
                      <a:pt x="5638" y="12192"/>
                    </a:lnTo>
                    <a:lnTo>
                      <a:pt x="5637" y="12205"/>
                    </a:lnTo>
                    <a:lnTo>
                      <a:pt x="5634" y="12218"/>
                    </a:lnTo>
                    <a:lnTo>
                      <a:pt x="5641" y="12239"/>
                    </a:lnTo>
                    <a:lnTo>
                      <a:pt x="5657" y="12269"/>
                    </a:lnTo>
                    <a:lnTo>
                      <a:pt x="5672" y="12299"/>
                    </a:lnTo>
                    <a:lnTo>
                      <a:pt x="5684" y="12317"/>
                    </a:lnTo>
                    <a:lnTo>
                      <a:pt x="5680" y="12322"/>
                    </a:lnTo>
                    <a:lnTo>
                      <a:pt x="5678" y="12327"/>
                    </a:lnTo>
                    <a:lnTo>
                      <a:pt x="5676" y="12332"/>
                    </a:lnTo>
                    <a:lnTo>
                      <a:pt x="5675" y="12336"/>
                    </a:lnTo>
                    <a:lnTo>
                      <a:pt x="5675" y="12347"/>
                    </a:lnTo>
                    <a:lnTo>
                      <a:pt x="5675" y="12358"/>
                    </a:lnTo>
                    <a:lnTo>
                      <a:pt x="5678" y="12379"/>
                    </a:lnTo>
                    <a:lnTo>
                      <a:pt x="5680" y="12399"/>
                    </a:lnTo>
                    <a:lnTo>
                      <a:pt x="5678" y="12399"/>
                    </a:lnTo>
                    <a:lnTo>
                      <a:pt x="5675" y="12397"/>
                    </a:lnTo>
                    <a:lnTo>
                      <a:pt x="5672" y="12396"/>
                    </a:lnTo>
                    <a:lnTo>
                      <a:pt x="5668" y="12394"/>
                    </a:lnTo>
                    <a:lnTo>
                      <a:pt x="5663" y="12387"/>
                    </a:lnTo>
                    <a:lnTo>
                      <a:pt x="5657" y="12380"/>
                    </a:lnTo>
                    <a:lnTo>
                      <a:pt x="5647" y="12364"/>
                    </a:lnTo>
                    <a:lnTo>
                      <a:pt x="5639" y="12353"/>
                    </a:lnTo>
                    <a:lnTo>
                      <a:pt x="5636" y="12349"/>
                    </a:lnTo>
                    <a:lnTo>
                      <a:pt x="5634" y="12347"/>
                    </a:lnTo>
                    <a:lnTo>
                      <a:pt x="5632" y="12347"/>
                    </a:lnTo>
                    <a:lnTo>
                      <a:pt x="5628" y="12349"/>
                    </a:lnTo>
                    <a:lnTo>
                      <a:pt x="5625" y="12356"/>
                    </a:lnTo>
                    <a:lnTo>
                      <a:pt x="5622" y="12366"/>
                    </a:lnTo>
                    <a:lnTo>
                      <a:pt x="5617" y="12389"/>
                    </a:lnTo>
                    <a:lnTo>
                      <a:pt x="5615" y="12403"/>
                    </a:lnTo>
                    <a:lnTo>
                      <a:pt x="5615" y="12417"/>
                    </a:lnTo>
                    <a:lnTo>
                      <a:pt x="5618" y="12429"/>
                    </a:lnTo>
                    <a:lnTo>
                      <a:pt x="5621" y="12438"/>
                    </a:lnTo>
                    <a:lnTo>
                      <a:pt x="5625" y="12445"/>
                    </a:lnTo>
                    <a:lnTo>
                      <a:pt x="5631" y="12452"/>
                    </a:lnTo>
                    <a:lnTo>
                      <a:pt x="5636" y="12457"/>
                    </a:lnTo>
                    <a:lnTo>
                      <a:pt x="5642" y="12461"/>
                    </a:lnTo>
                    <a:lnTo>
                      <a:pt x="5649" y="12465"/>
                    </a:lnTo>
                    <a:lnTo>
                      <a:pt x="5664" y="12470"/>
                    </a:lnTo>
                    <a:lnTo>
                      <a:pt x="5680" y="12478"/>
                    </a:lnTo>
                    <a:lnTo>
                      <a:pt x="5688" y="12483"/>
                    </a:lnTo>
                    <a:lnTo>
                      <a:pt x="5695" y="12489"/>
                    </a:lnTo>
                    <a:lnTo>
                      <a:pt x="5703" y="12496"/>
                    </a:lnTo>
                    <a:lnTo>
                      <a:pt x="5711" y="12505"/>
                    </a:lnTo>
                    <a:lnTo>
                      <a:pt x="5714" y="12511"/>
                    </a:lnTo>
                    <a:lnTo>
                      <a:pt x="5717" y="12519"/>
                    </a:lnTo>
                    <a:lnTo>
                      <a:pt x="5719" y="12525"/>
                    </a:lnTo>
                    <a:lnTo>
                      <a:pt x="5721" y="12533"/>
                    </a:lnTo>
                    <a:lnTo>
                      <a:pt x="5723" y="12548"/>
                    </a:lnTo>
                    <a:lnTo>
                      <a:pt x="5722" y="12563"/>
                    </a:lnTo>
                    <a:lnTo>
                      <a:pt x="5721" y="12578"/>
                    </a:lnTo>
                    <a:lnTo>
                      <a:pt x="5719" y="12595"/>
                    </a:lnTo>
                    <a:lnTo>
                      <a:pt x="5716" y="12610"/>
                    </a:lnTo>
                    <a:lnTo>
                      <a:pt x="5713" y="12624"/>
                    </a:lnTo>
                    <a:lnTo>
                      <a:pt x="5708" y="12639"/>
                    </a:lnTo>
                    <a:lnTo>
                      <a:pt x="5706" y="12654"/>
                    </a:lnTo>
                    <a:lnTo>
                      <a:pt x="5704" y="12669"/>
                    </a:lnTo>
                    <a:lnTo>
                      <a:pt x="5703" y="12685"/>
                    </a:lnTo>
                    <a:lnTo>
                      <a:pt x="5700" y="12715"/>
                    </a:lnTo>
                    <a:lnTo>
                      <a:pt x="5698" y="12746"/>
                    </a:lnTo>
                    <a:lnTo>
                      <a:pt x="5694" y="12776"/>
                    </a:lnTo>
                    <a:lnTo>
                      <a:pt x="5689" y="12806"/>
                    </a:lnTo>
                    <a:lnTo>
                      <a:pt x="5686" y="12820"/>
                    </a:lnTo>
                    <a:lnTo>
                      <a:pt x="5680" y="12834"/>
                    </a:lnTo>
                    <a:lnTo>
                      <a:pt x="5675" y="12849"/>
                    </a:lnTo>
                    <a:lnTo>
                      <a:pt x="5668" y="12863"/>
                    </a:lnTo>
                    <a:lnTo>
                      <a:pt x="5664" y="12872"/>
                    </a:lnTo>
                    <a:lnTo>
                      <a:pt x="5662" y="12881"/>
                    </a:lnTo>
                    <a:lnTo>
                      <a:pt x="5660" y="12890"/>
                    </a:lnTo>
                    <a:lnTo>
                      <a:pt x="5659" y="12900"/>
                    </a:lnTo>
                    <a:lnTo>
                      <a:pt x="5657" y="12910"/>
                    </a:lnTo>
                    <a:lnTo>
                      <a:pt x="5654" y="12919"/>
                    </a:lnTo>
                    <a:lnTo>
                      <a:pt x="5651" y="12928"/>
                    </a:lnTo>
                    <a:lnTo>
                      <a:pt x="5647" y="12937"/>
                    </a:lnTo>
                    <a:lnTo>
                      <a:pt x="5638" y="12952"/>
                    </a:lnTo>
                    <a:lnTo>
                      <a:pt x="5628" y="12965"/>
                    </a:lnTo>
                    <a:lnTo>
                      <a:pt x="5618" y="12977"/>
                    </a:lnTo>
                    <a:lnTo>
                      <a:pt x="5607" y="12991"/>
                    </a:lnTo>
                    <a:lnTo>
                      <a:pt x="5585" y="13017"/>
                    </a:lnTo>
                    <a:lnTo>
                      <a:pt x="5566" y="13043"/>
                    </a:lnTo>
                    <a:lnTo>
                      <a:pt x="5556" y="13056"/>
                    </a:lnTo>
                    <a:lnTo>
                      <a:pt x="5549" y="13070"/>
                    </a:lnTo>
                    <a:lnTo>
                      <a:pt x="5541" y="13085"/>
                    </a:lnTo>
                    <a:lnTo>
                      <a:pt x="5533" y="13101"/>
                    </a:lnTo>
                    <a:lnTo>
                      <a:pt x="5523" y="13129"/>
                    </a:lnTo>
                    <a:lnTo>
                      <a:pt x="5510" y="13162"/>
                    </a:lnTo>
                    <a:lnTo>
                      <a:pt x="5495" y="13196"/>
                    </a:lnTo>
                    <a:lnTo>
                      <a:pt x="5480" y="13231"/>
                    </a:lnTo>
                    <a:lnTo>
                      <a:pt x="5468" y="13266"/>
                    </a:lnTo>
                    <a:lnTo>
                      <a:pt x="5457" y="13302"/>
                    </a:lnTo>
                    <a:lnTo>
                      <a:pt x="5452" y="13318"/>
                    </a:lnTo>
                    <a:lnTo>
                      <a:pt x="5449" y="13334"/>
                    </a:lnTo>
                    <a:lnTo>
                      <a:pt x="5447" y="13349"/>
                    </a:lnTo>
                    <a:lnTo>
                      <a:pt x="5447" y="13363"/>
                    </a:lnTo>
                    <a:lnTo>
                      <a:pt x="5447" y="13375"/>
                    </a:lnTo>
                    <a:lnTo>
                      <a:pt x="5450" y="13387"/>
                    </a:lnTo>
                    <a:lnTo>
                      <a:pt x="5453" y="13398"/>
                    </a:lnTo>
                    <a:lnTo>
                      <a:pt x="5458" y="13409"/>
                    </a:lnTo>
                    <a:lnTo>
                      <a:pt x="5462" y="13420"/>
                    </a:lnTo>
                    <a:lnTo>
                      <a:pt x="5466" y="13430"/>
                    </a:lnTo>
                    <a:lnTo>
                      <a:pt x="5470" y="13441"/>
                    </a:lnTo>
                    <a:lnTo>
                      <a:pt x="5472" y="13452"/>
                    </a:lnTo>
                    <a:lnTo>
                      <a:pt x="5476" y="13473"/>
                    </a:lnTo>
                    <a:lnTo>
                      <a:pt x="5483" y="13492"/>
                    </a:lnTo>
                    <a:lnTo>
                      <a:pt x="5486" y="13503"/>
                    </a:lnTo>
                    <a:lnTo>
                      <a:pt x="5488" y="13513"/>
                    </a:lnTo>
                    <a:lnTo>
                      <a:pt x="5490" y="13522"/>
                    </a:lnTo>
                    <a:lnTo>
                      <a:pt x="5490" y="13531"/>
                    </a:lnTo>
                    <a:lnTo>
                      <a:pt x="5488" y="13544"/>
                    </a:lnTo>
                    <a:lnTo>
                      <a:pt x="5485" y="13560"/>
                    </a:lnTo>
                    <a:lnTo>
                      <a:pt x="5484" y="13568"/>
                    </a:lnTo>
                    <a:lnTo>
                      <a:pt x="5483" y="13575"/>
                    </a:lnTo>
                    <a:lnTo>
                      <a:pt x="5483" y="13578"/>
                    </a:lnTo>
                    <a:lnTo>
                      <a:pt x="5484" y="13581"/>
                    </a:lnTo>
                    <a:lnTo>
                      <a:pt x="5485" y="13584"/>
                    </a:lnTo>
                    <a:lnTo>
                      <a:pt x="5487" y="13586"/>
                    </a:lnTo>
                    <a:lnTo>
                      <a:pt x="5492" y="13592"/>
                    </a:lnTo>
                    <a:lnTo>
                      <a:pt x="5496" y="13598"/>
                    </a:lnTo>
                    <a:lnTo>
                      <a:pt x="5499" y="13605"/>
                    </a:lnTo>
                    <a:lnTo>
                      <a:pt x="5500" y="13612"/>
                    </a:lnTo>
                    <a:lnTo>
                      <a:pt x="5500" y="13619"/>
                    </a:lnTo>
                    <a:lnTo>
                      <a:pt x="5500" y="13627"/>
                    </a:lnTo>
                    <a:lnTo>
                      <a:pt x="5499" y="13635"/>
                    </a:lnTo>
                    <a:lnTo>
                      <a:pt x="5497" y="13642"/>
                    </a:lnTo>
                    <a:lnTo>
                      <a:pt x="5487" y="13671"/>
                    </a:lnTo>
                    <a:lnTo>
                      <a:pt x="5478" y="13698"/>
                    </a:lnTo>
                    <a:lnTo>
                      <a:pt x="5473" y="13711"/>
                    </a:lnTo>
                    <a:lnTo>
                      <a:pt x="5464" y="13729"/>
                    </a:lnTo>
                    <a:lnTo>
                      <a:pt x="5459" y="13737"/>
                    </a:lnTo>
                    <a:lnTo>
                      <a:pt x="5456" y="13744"/>
                    </a:lnTo>
                    <a:lnTo>
                      <a:pt x="5453" y="13749"/>
                    </a:lnTo>
                    <a:lnTo>
                      <a:pt x="5453" y="13752"/>
                    </a:lnTo>
                    <a:lnTo>
                      <a:pt x="5455" y="13754"/>
                    </a:lnTo>
                    <a:lnTo>
                      <a:pt x="5457" y="13754"/>
                    </a:lnTo>
                    <a:lnTo>
                      <a:pt x="5459" y="13754"/>
                    </a:lnTo>
                    <a:lnTo>
                      <a:pt x="5462" y="13753"/>
                    </a:lnTo>
                    <a:lnTo>
                      <a:pt x="5469" y="13751"/>
                    </a:lnTo>
                    <a:lnTo>
                      <a:pt x="5477" y="13747"/>
                    </a:lnTo>
                    <a:lnTo>
                      <a:pt x="5485" y="13743"/>
                    </a:lnTo>
                    <a:lnTo>
                      <a:pt x="5493" y="13738"/>
                    </a:lnTo>
                    <a:lnTo>
                      <a:pt x="5500" y="13735"/>
                    </a:lnTo>
                    <a:lnTo>
                      <a:pt x="5506" y="13734"/>
                    </a:lnTo>
                    <a:lnTo>
                      <a:pt x="5506" y="13826"/>
                    </a:lnTo>
                    <a:lnTo>
                      <a:pt x="5504" y="13860"/>
                    </a:lnTo>
                    <a:lnTo>
                      <a:pt x="5501" y="13905"/>
                    </a:lnTo>
                    <a:lnTo>
                      <a:pt x="5501" y="13927"/>
                    </a:lnTo>
                    <a:lnTo>
                      <a:pt x="5501" y="13948"/>
                    </a:lnTo>
                    <a:lnTo>
                      <a:pt x="5502" y="13956"/>
                    </a:lnTo>
                    <a:lnTo>
                      <a:pt x="5503" y="13965"/>
                    </a:lnTo>
                    <a:lnTo>
                      <a:pt x="5504" y="13972"/>
                    </a:lnTo>
                    <a:lnTo>
                      <a:pt x="5507" y="13978"/>
                    </a:lnTo>
                    <a:lnTo>
                      <a:pt x="5511" y="13989"/>
                    </a:lnTo>
                    <a:lnTo>
                      <a:pt x="5513" y="13996"/>
                    </a:lnTo>
                    <a:lnTo>
                      <a:pt x="5512" y="14000"/>
                    </a:lnTo>
                    <a:lnTo>
                      <a:pt x="5511" y="14002"/>
                    </a:lnTo>
                    <a:lnTo>
                      <a:pt x="5510" y="14004"/>
                    </a:lnTo>
                    <a:lnTo>
                      <a:pt x="5507" y="14005"/>
                    </a:lnTo>
                    <a:lnTo>
                      <a:pt x="5502" y="14006"/>
                    </a:lnTo>
                    <a:lnTo>
                      <a:pt x="5496" y="14005"/>
                    </a:lnTo>
                    <a:lnTo>
                      <a:pt x="5488" y="14002"/>
                    </a:lnTo>
                    <a:lnTo>
                      <a:pt x="5480" y="13996"/>
                    </a:lnTo>
                    <a:lnTo>
                      <a:pt x="5473" y="13992"/>
                    </a:lnTo>
                    <a:lnTo>
                      <a:pt x="5463" y="13989"/>
                    </a:lnTo>
                    <a:lnTo>
                      <a:pt x="5451" y="13987"/>
                    </a:lnTo>
                    <a:lnTo>
                      <a:pt x="5439" y="13983"/>
                    </a:lnTo>
                    <a:lnTo>
                      <a:pt x="5414" y="13979"/>
                    </a:lnTo>
                    <a:lnTo>
                      <a:pt x="5392" y="13974"/>
                    </a:lnTo>
                    <a:lnTo>
                      <a:pt x="5380" y="13969"/>
                    </a:lnTo>
                    <a:lnTo>
                      <a:pt x="5368" y="13968"/>
                    </a:lnTo>
                    <a:lnTo>
                      <a:pt x="5357" y="13968"/>
                    </a:lnTo>
                    <a:lnTo>
                      <a:pt x="5348" y="13969"/>
                    </a:lnTo>
                    <a:lnTo>
                      <a:pt x="5338" y="13973"/>
                    </a:lnTo>
                    <a:lnTo>
                      <a:pt x="5328" y="13977"/>
                    </a:lnTo>
                    <a:lnTo>
                      <a:pt x="5320" y="13981"/>
                    </a:lnTo>
                    <a:lnTo>
                      <a:pt x="5311" y="13987"/>
                    </a:lnTo>
                    <a:lnTo>
                      <a:pt x="5294" y="13997"/>
                    </a:lnTo>
                    <a:lnTo>
                      <a:pt x="5277" y="14007"/>
                    </a:lnTo>
                    <a:lnTo>
                      <a:pt x="5269" y="14010"/>
                    </a:lnTo>
                    <a:lnTo>
                      <a:pt x="5260" y="14014"/>
                    </a:lnTo>
                    <a:lnTo>
                      <a:pt x="5250" y="14015"/>
                    </a:lnTo>
                    <a:lnTo>
                      <a:pt x="5242" y="14015"/>
                    </a:lnTo>
                    <a:lnTo>
                      <a:pt x="5232" y="14022"/>
                    </a:lnTo>
                    <a:lnTo>
                      <a:pt x="5226" y="14030"/>
                    </a:lnTo>
                    <a:lnTo>
                      <a:pt x="5220" y="14037"/>
                    </a:lnTo>
                    <a:lnTo>
                      <a:pt x="5217" y="14045"/>
                    </a:lnTo>
                    <a:lnTo>
                      <a:pt x="5215" y="14054"/>
                    </a:lnTo>
                    <a:lnTo>
                      <a:pt x="5214" y="14061"/>
                    </a:lnTo>
                    <a:lnTo>
                      <a:pt x="5213" y="14070"/>
                    </a:lnTo>
                    <a:lnTo>
                      <a:pt x="5214" y="14077"/>
                    </a:lnTo>
                    <a:lnTo>
                      <a:pt x="5215" y="14094"/>
                    </a:lnTo>
                    <a:lnTo>
                      <a:pt x="5216" y="14111"/>
                    </a:lnTo>
                    <a:lnTo>
                      <a:pt x="5215" y="14119"/>
                    </a:lnTo>
                    <a:lnTo>
                      <a:pt x="5214" y="14128"/>
                    </a:lnTo>
                    <a:lnTo>
                      <a:pt x="5211" y="14137"/>
                    </a:lnTo>
                    <a:lnTo>
                      <a:pt x="5206" y="14145"/>
                    </a:lnTo>
                    <a:lnTo>
                      <a:pt x="5188" y="14175"/>
                    </a:lnTo>
                    <a:lnTo>
                      <a:pt x="5164" y="14208"/>
                    </a:lnTo>
                    <a:lnTo>
                      <a:pt x="5139" y="14240"/>
                    </a:lnTo>
                    <a:lnTo>
                      <a:pt x="5117" y="14267"/>
                    </a:lnTo>
                    <a:lnTo>
                      <a:pt x="5107" y="14280"/>
                    </a:lnTo>
                    <a:lnTo>
                      <a:pt x="5097" y="14294"/>
                    </a:lnTo>
                    <a:lnTo>
                      <a:pt x="5088" y="14308"/>
                    </a:lnTo>
                    <a:lnTo>
                      <a:pt x="5082" y="14325"/>
                    </a:lnTo>
                    <a:lnTo>
                      <a:pt x="5076" y="14341"/>
                    </a:lnTo>
                    <a:lnTo>
                      <a:pt x="5071" y="14357"/>
                    </a:lnTo>
                    <a:lnTo>
                      <a:pt x="5068" y="14373"/>
                    </a:lnTo>
                    <a:lnTo>
                      <a:pt x="5067" y="14389"/>
                    </a:lnTo>
                    <a:lnTo>
                      <a:pt x="5068" y="14398"/>
                    </a:lnTo>
                    <a:lnTo>
                      <a:pt x="5068" y="14406"/>
                    </a:lnTo>
                    <a:lnTo>
                      <a:pt x="5069" y="14413"/>
                    </a:lnTo>
                    <a:lnTo>
                      <a:pt x="5071" y="14421"/>
                    </a:lnTo>
                    <a:lnTo>
                      <a:pt x="5073" y="14427"/>
                    </a:lnTo>
                    <a:lnTo>
                      <a:pt x="5077" y="14435"/>
                    </a:lnTo>
                    <a:lnTo>
                      <a:pt x="5081" y="14441"/>
                    </a:lnTo>
                    <a:lnTo>
                      <a:pt x="5085" y="14447"/>
                    </a:lnTo>
                    <a:lnTo>
                      <a:pt x="5090" y="14452"/>
                    </a:lnTo>
                    <a:lnTo>
                      <a:pt x="5096" y="14458"/>
                    </a:lnTo>
                    <a:lnTo>
                      <a:pt x="5103" y="14463"/>
                    </a:lnTo>
                    <a:lnTo>
                      <a:pt x="5109" y="14467"/>
                    </a:lnTo>
                    <a:lnTo>
                      <a:pt x="5117" y="14470"/>
                    </a:lnTo>
                    <a:lnTo>
                      <a:pt x="5126" y="14474"/>
                    </a:lnTo>
                    <a:lnTo>
                      <a:pt x="5135" y="14477"/>
                    </a:lnTo>
                    <a:lnTo>
                      <a:pt x="5146" y="14478"/>
                    </a:lnTo>
                    <a:lnTo>
                      <a:pt x="5178" y="14479"/>
                    </a:lnTo>
                    <a:lnTo>
                      <a:pt x="5214" y="14478"/>
                    </a:lnTo>
                    <a:lnTo>
                      <a:pt x="5222" y="14479"/>
                    </a:lnTo>
                    <a:lnTo>
                      <a:pt x="5231" y="14480"/>
                    </a:lnTo>
                    <a:lnTo>
                      <a:pt x="5239" y="14483"/>
                    </a:lnTo>
                    <a:lnTo>
                      <a:pt x="5245" y="14487"/>
                    </a:lnTo>
                    <a:lnTo>
                      <a:pt x="5252" y="14492"/>
                    </a:lnTo>
                    <a:lnTo>
                      <a:pt x="5257" y="14499"/>
                    </a:lnTo>
                    <a:lnTo>
                      <a:pt x="5261" y="14507"/>
                    </a:lnTo>
                    <a:lnTo>
                      <a:pt x="5265" y="14517"/>
                    </a:lnTo>
                    <a:lnTo>
                      <a:pt x="5244" y="14512"/>
                    </a:lnTo>
                    <a:lnTo>
                      <a:pt x="5222" y="14505"/>
                    </a:lnTo>
                    <a:lnTo>
                      <a:pt x="5201" y="14499"/>
                    </a:lnTo>
                    <a:lnTo>
                      <a:pt x="5178" y="14493"/>
                    </a:lnTo>
                    <a:lnTo>
                      <a:pt x="5167" y="14490"/>
                    </a:lnTo>
                    <a:lnTo>
                      <a:pt x="5155" y="14489"/>
                    </a:lnTo>
                    <a:lnTo>
                      <a:pt x="5145" y="14487"/>
                    </a:lnTo>
                    <a:lnTo>
                      <a:pt x="5133" y="14487"/>
                    </a:lnTo>
                    <a:lnTo>
                      <a:pt x="5122" y="14487"/>
                    </a:lnTo>
                    <a:lnTo>
                      <a:pt x="5110" y="14488"/>
                    </a:lnTo>
                    <a:lnTo>
                      <a:pt x="5098" y="14489"/>
                    </a:lnTo>
                    <a:lnTo>
                      <a:pt x="5087" y="14492"/>
                    </a:lnTo>
                    <a:lnTo>
                      <a:pt x="4824" y="14567"/>
                    </a:lnTo>
                    <a:lnTo>
                      <a:pt x="4811" y="14571"/>
                    </a:lnTo>
                    <a:lnTo>
                      <a:pt x="4799" y="14577"/>
                    </a:lnTo>
                    <a:lnTo>
                      <a:pt x="4787" y="14585"/>
                    </a:lnTo>
                    <a:lnTo>
                      <a:pt x="4775" y="14594"/>
                    </a:lnTo>
                    <a:lnTo>
                      <a:pt x="4753" y="14612"/>
                    </a:lnTo>
                    <a:lnTo>
                      <a:pt x="4730" y="14627"/>
                    </a:lnTo>
                    <a:lnTo>
                      <a:pt x="4725" y="14636"/>
                    </a:lnTo>
                    <a:lnTo>
                      <a:pt x="4719" y="14645"/>
                    </a:lnTo>
                    <a:lnTo>
                      <a:pt x="4716" y="14657"/>
                    </a:lnTo>
                    <a:lnTo>
                      <a:pt x="4713" y="14669"/>
                    </a:lnTo>
                    <a:lnTo>
                      <a:pt x="4707" y="14697"/>
                    </a:lnTo>
                    <a:lnTo>
                      <a:pt x="4703" y="14729"/>
                    </a:lnTo>
                    <a:lnTo>
                      <a:pt x="4701" y="14759"/>
                    </a:lnTo>
                    <a:lnTo>
                      <a:pt x="4698" y="14789"/>
                    </a:lnTo>
                    <a:lnTo>
                      <a:pt x="4694" y="14816"/>
                    </a:lnTo>
                    <a:lnTo>
                      <a:pt x="4689" y="14839"/>
                    </a:lnTo>
                    <a:lnTo>
                      <a:pt x="4686" y="14850"/>
                    </a:lnTo>
                    <a:lnTo>
                      <a:pt x="4679" y="14860"/>
                    </a:lnTo>
                    <a:lnTo>
                      <a:pt x="4672" y="14872"/>
                    </a:lnTo>
                    <a:lnTo>
                      <a:pt x="4663" y="14884"/>
                    </a:lnTo>
                    <a:lnTo>
                      <a:pt x="4652" y="14897"/>
                    </a:lnTo>
                    <a:lnTo>
                      <a:pt x="4640" y="14910"/>
                    </a:lnTo>
                    <a:lnTo>
                      <a:pt x="4628" y="14923"/>
                    </a:lnTo>
                    <a:lnTo>
                      <a:pt x="4615" y="14935"/>
                    </a:lnTo>
                    <a:lnTo>
                      <a:pt x="4601" y="14948"/>
                    </a:lnTo>
                    <a:lnTo>
                      <a:pt x="4587" y="14959"/>
                    </a:lnTo>
                    <a:lnTo>
                      <a:pt x="4574" y="14969"/>
                    </a:lnTo>
                    <a:lnTo>
                      <a:pt x="4560" y="14979"/>
                    </a:lnTo>
                    <a:lnTo>
                      <a:pt x="4547" y="14987"/>
                    </a:lnTo>
                    <a:lnTo>
                      <a:pt x="4534" y="14994"/>
                    </a:lnTo>
                    <a:lnTo>
                      <a:pt x="4524" y="15000"/>
                    </a:lnTo>
                    <a:lnTo>
                      <a:pt x="4513" y="15003"/>
                    </a:lnTo>
                    <a:lnTo>
                      <a:pt x="4498" y="15006"/>
                    </a:lnTo>
                    <a:lnTo>
                      <a:pt x="4482" y="15009"/>
                    </a:lnTo>
                    <a:lnTo>
                      <a:pt x="4473" y="15012"/>
                    </a:lnTo>
                    <a:lnTo>
                      <a:pt x="4465" y="15014"/>
                    </a:lnTo>
                    <a:lnTo>
                      <a:pt x="4459" y="15018"/>
                    </a:lnTo>
                    <a:lnTo>
                      <a:pt x="4452" y="15022"/>
                    </a:lnTo>
                    <a:lnTo>
                      <a:pt x="4444" y="15029"/>
                    </a:lnTo>
                    <a:lnTo>
                      <a:pt x="4435" y="15035"/>
                    </a:lnTo>
                    <a:lnTo>
                      <a:pt x="4426" y="15041"/>
                    </a:lnTo>
                    <a:lnTo>
                      <a:pt x="4419" y="15045"/>
                    </a:lnTo>
                    <a:lnTo>
                      <a:pt x="4410" y="15048"/>
                    </a:lnTo>
                    <a:lnTo>
                      <a:pt x="4403" y="15050"/>
                    </a:lnTo>
                    <a:lnTo>
                      <a:pt x="4395" y="15053"/>
                    </a:lnTo>
                    <a:lnTo>
                      <a:pt x="4388" y="15053"/>
                    </a:lnTo>
                    <a:lnTo>
                      <a:pt x="4379" y="15053"/>
                    </a:lnTo>
                    <a:lnTo>
                      <a:pt x="4371" y="15053"/>
                    </a:lnTo>
                    <a:lnTo>
                      <a:pt x="4363" y="15052"/>
                    </a:lnTo>
                    <a:lnTo>
                      <a:pt x="4354" y="15049"/>
                    </a:lnTo>
                    <a:lnTo>
                      <a:pt x="4337" y="15044"/>
                    </a:lnTo>
                    <a:lnTo>
                      <a:pt x="4317" y="15036"/>
                    </a:lnTo>
                    <a:lnTo>
                      <a:pt x="4303" y="15030"/>
                    </a:lnTo>
                    <a:lnTo>
                      <a:pt x="4289" y="15023"/>
                    </a:lnTo>
                    <a:lnTo>
                      <a:pt x="4275" y="15016"/>
                    </a:lnTo>
                    <a:lnTo>
                      <a:pt x="4260" y="15007"/>
                    </a:lnTo>
                    <a:lnTo>
                      <a:pt x="4246" y="14998"/>
                    </a:lnTo>
                    <a:lnTo>
                      <a:pt x="4232" y="14987"/>
                    </a:lnTo>
                    <a:lnTo>
                      <a:pt x="4218" y="14976"/>
                    </a:lnTo>
                    <a:lnTo>
                      <a:pt x="4204" y="14965"/>
                    </a:lnTo>
                    <a:lnTo>
                      <a:pt x="4190" y="14953"/>
                    </a:lnTo>
                    <a:lnTo>
                      <a:pt x="4177" y="14941"/>
                    </a:lnTo>
                    <a:lnTo>
                      <a:pt x="4165" y="14928"/>
                    </a:lnTo>
                    <a:lnTo>
                      <a:pt x="4153" y="14917"/>
                    </a:lnTo>
                    <a:lnTo>
                      <a:pt x="4142" y="14904"/>
                    </a:lnTo>
                    <a:lnTo>
                      <a:pt x="4133" y="14891"/>
                    </a:lnTo>
                    <a:lnTo>
                      <a:pt x="4124" y="14879"/>
                    </a:lnTo>
                    <a:lnTo>
                      <a:pt x="4115" y="14866"/>
                    </a:lnTo>
                    <a:lnTo>
                      <a:pt x="4104" y="14856"/>
                    </a:lnTo>
                    <a:lnTo>
                      <a:pt x="4092" y="14843"/>
                    </a:lnTo>
                    <a:lnTo>
                      <a:pt x="4079" y="14827"/>
                    </a:lnTo>
                    <a:lnTo>
                      <a:pt x="4065" y="14809"/>
                    </a:lnTo>
                    <a:lnTo>
                      <a:pt x="4041" y="14773"/>
                    </a:lnTo>
                    <a:lnTo>
                      <a:pt x="4022" y="14743"/>
                    </a:lnTo>
                    <a:lnTo>
                      <a:pt x="4014" y="14732"/>
                    </a:lnTo>
                    <a:lnTo>
                      <a:pt x="4004" y="14722"/>
                    </a:lnTo>
                    <a:lnTo>
                      <a:pt x="3995" y="14712"/>
                    </a:lnTo>
                    <a:lnTo>
                      <a:pt x="3985" y="14705"/>
                    </a:lnTo>
                    <a:lnTo>
                      <a:pt x="3975" y="14697"/>
                    </a:lnTo>
                    <a:lnTo>
                      <a:pt x="3965" y="14689"/>
                    </a:lnTo>
                    <a:lnTo>
                      <a:pt x="3957" y="14680"/>
                    </a:lnTo>
                    <a:lnTo>
                      <a:pt x="3949" y="14670"/>
                    </a:lnTo>
                    <a:lnTo>
                      <a:pt x="3947" y="14666"/>
                    </a:lnTo>
                    <a:lnTo>
                      <a:pt x="3946" y="14663"/>
                    </a:lnTo>
                    <a:lnTo>
                      <a:pt x="3946" y="14659"/>
                    </a:lnTo>
                    <a:lnTo>
                      <a:pt x="3946" y="14656"/>
                    </a:lnTo>
                    <a:lnTo>
                      <a:pt x="3948" y="14653"/>
                    </a:lnTo>
                    <a:lnTo>
                      <a:pt x="3950" y="14651"/>
                    </a:lnTo>
                    <a:lnTo>
                      <a:pt x="3952" y="14649"/>
                    </a:lnTo>
                    <a:lnTo>
                      <a:pt x="3956" y="14648"/>
                    </a:lnTo>
                    <a:lnTo>
                      <a:pt x="3970" y="14640"/>
                    </a:lnTo>
                    <a:lnTo>
                      <a:pt x="3983" y="14634"/>
                    </a:lnTo>
                    <a:lnTo>
                      <a:pt x="3987" y="14629"/>
                    </a:lnTo>
                    <a:lnTo>
                      <a:pt x="3990" y="14626"/>
                    </a:lnTo>
                    <a:lnTo>
                      <a:pt x="3992" y="14623"/>
                    </a:lnTo>
                    <a:lnTo>
                      <a:pt x="3992" y="14621"/>
                    </a:lnTo>
                    <a:lnTo>
                      <a:pt x="3991" y="14618"/>
                    </a:lnTo>
                    <a:lnTo>
                      <a:pt x="3990" y="14616"/>
                    </a:lnTo>
                    <a:lnTo>
                      <a:pt x="3987" y="14615"/>
                    </a:lnTo>
                    <a:lnTo>
                      <a:pt x="3984" y="14614"/>
                    </a:lnTo>
                    <a:lnTo>
                      <a:pt x="3975" y="14614"/>
                    </a:lnTo>
                    <a:lnTo>
                      <a:pt x="3966" y="14615"/>
                    </a:lnTo>
                    <a:lnTo>
                      <a:pt x="3957" y="14617"/>
                    </a:lnTo>
                    <a:lnTo>
                      <a:pt x="3949" y="14621"/>
                    </a:lnTo>
                    <a:lnTo>
                      <a:pt x="3946" y="14621"/>
                    </a:lnTo>
                    <a:lnTo>
                      <a:pt x="3943" y="14620"/>
                    </a:lnTo>
                    <a:lnTo>
                      <a:pt x="3939" y="14616"/>
                    </a:lnTo>
                    <a:lnTo>
                      <a:pt x="3936" y="14611"/>
                    </a:lnTo>
                    <a:lnTo>
                      <a:pt x="3929" y="14597"/>
                    </a:lnTo>
                    <a:lnTo>
                      <a:pt x="3922" y="14580"/>
                    </a:lnTo>
                    <a:lnTo>
                      <a:pt x="3915" y="14560"/>
                    </a:lnTo>
                    <a:lnTo>
                      <a:pt x="3908" y="14542"/>
                    </a:lnTo>
                    <a:lnTo>
                      <a:pt x="3904" y="14533"/>
                    </a:lnTo>
                    <a:lnTo>
                      <a:pt x="3901" y="14527"/>
                    </a:lnTo>
                    <a:lnTo>
                      <a:pt x="3897" y="14520"/>
                    </a:lnTo>
                    <a:lnTo>
                      <a:pt x="3894" y="14516"/>
                    </a:lnTo>
                    <a:lnTo>
                      <a:pt x="3885" y="14507"/>
                    </a:lnTo>
                    <a:lnTo>
                      <a:pt x="3879" y="14496"/>
                    </a:lnTo>
                    <a:lnTo>
                      <a:pt x="3872" y="14487"/>
                    </a:lnTo>
                    <a:lnTo>
                      <a:pt x="3867" y="14476"/>
                    </a:lnTo>
                    <a:lnTo>
                      <a:pt x="3862" y="14464"/>
                    </a:lnTo>
                    <a:lnTo>
                      <a:pt x="3857" y="14452"/>
                    </a:lnTo>
                    <a:lnTo>
                      <a:pt x="3854" y="14440"/>
                    </a:lnTo>
                    <a:lnTo>
                      <a:pt x="3851" y="14427"/>
                    </a:lnTo>
                    <a:lnTo>
                      <a:pt x="3844" y="14402"/>
                    </a:lnTo>
                    <a:lnTo>
                      <a:pt x="3840" y="14378"/>
                    </a:lnTo>
                    <a:lnTo>
                      <a:pt x="3837" y="14353"/>
                    </a:lnTo>
                    <a:lnTo>
                      <a:pt x="3834" y="14330"/>
                    </a:lnTo>
                    <a:lnTo>
                      <a:pt x="3830" y="14310"/>
                    </a:lnTo>
                    <a:lnTo>
                      <a:pt x="3827" y="14280"/>
                    </a:lnTo>
                    <a:lnTo>
                      <a:pt x="3826" y="14266"/>
                    </a:lnTo>
                    <a:lnTo>
                      <a:pt x="3826" y="14254"/>
                    </a:lnTo>
                    <a:lnTo>
                      <a:pt x="3826" y="14249"/>
                    </a:lnTo>
                    <a:lnTo>
                      <a:pt x="3827" y="14246"/>
                    </a:lnTo>
                    <a:lnTo>
                      <a:pt x="3828" y="14244"/>
                    </a:lnTo>
                    <a:lnTo>
                      <a:pt x="3830" y="14243"/>
                    </a:lnTo>
                    <a:lnTo>
                      <a:pt x="3831" y="14251"/>
                    </a:lnTo>
                    <a:lnTo>
                      <a:pt x="3835" y="14261"/>
                    </a:lnTo>
                    <a:lnTo>
                      <a:pt x="3840" y="14270"/>
                    </a:lnTo>
                    <a:lnTo>
                      <a:pt x="3844" y="14279"/>
                    </a:lnTo>
                    <a:lnTo>
                      <a:pt x="3850" y="14289"/>
                    </a:lnTo>
                    <a:lnTo>
                      <a:pt x="3853" y="14299"/>
                    </a:lnTo>
                    <a:lnTo>
                      <a:pt x="3854" y="14303"/>
                    </a:lnTo>
                    <a:lnTo>
                      <a:pt x="3854" y="14308"/>
                    </a:lnTo>
                    <a:lnTo>
                      <a:pt x="3854" y="14313"/>
                    </a:lnTo>
                    <a:lnTo>
                      <a:pt x="3852" y="14318"/>
                    </a:lnTo>
                    <a:lnTo>
                      <a:pt x="3850" y="14328"/>
                    </a:lnTo>
                    <a:lnTo>
                      <a:pt x="3849" y="14335"/>
                    </a:lnTo>
                    <a:lnTo>
                      <a:pt x="3850" y="14343"/>
                    </a:lnTo>
                    <a:lnTo>
                      <a:pt x="3851" y="14348"/>
                    </a:lnTo>
                    <a:lnTo>
                      <a:pt x="3854" y="14354"/>
                    </a:lnTo>
                    <a:lnTo>
                      <a:pt x="3857" y="14357"/>
                    </a:lnTo>
                    <a:lnTo>
                      <a:pt x="3861" y="14360"/>
                    </a:lnTo>
                    <a:lnTo>
                      <a:pt x="3865" y="14364"/>
                    </a:lnTo>
                    <a:lnTo>
                      <a:pt x="3869" y="14365"/>
                    </a:lnTo>
                    <a:lnTo>
                      <a:pt x="3874" y="14366"/>
                    </a:lnTo>
                    <a:lnTo>
                      <a:pt x="3878" y="14366"/>
                    </a:lnTo>
                    <a:lnTo>
                      <a:pt x="3882" y="14365"/>
                    </a:lnTo>
                    <a:lnTo>
                      <a:pt x="3885" y="14364"/>
                    </a:lnTo>
                    <a:lnTo>
                      <a:pt x="3888" y="14361"/>
                    </a:lnTo>
                    <a:lnTo>
                      <a:pt x="3890" y="14359"/>
                    </a:lnTo>
                    <a:lnTo>
                      <a:pt x="3890" y="14357"/>
                    </a:lnTo>
                    <a:lnTo>
                      <a:pt x="3888" y="14338"/>
                    </a:lnTo>
                    <a:lnTo>
                      <a:pt x="3884" y="14317"/>
                    </a:lnTo>
                    <a:lnTo>
                      <a:pt x="3880" y="14298"/>
                    </a:lnTo>
                    <a:lnTo>
                      <a:pt x="3877" y="14278"/>
                    </a:lnTo>
                    <a:lnTo>
                      <a:pt x="3866" y="14247"/>
                    </a:lnTo>
                    <a:lnTo>
                      <a:pt x="3853" y="14216"/>
                    </a:lnTo>
                    <a:lnTo>
                      <a:pt x="3840" y="14184"/>
                    </a:lnTo>
                    <a:lnTo>
                      <a:pt x="3825" y="14153"/>
                    </a:lnTo>
                    <a:lnTo>
                      <a:pt x="3810" y="14122"/>
                    </a:lnTo>
                    <a:lnTo>
                      <a:pt x="3795" y="14091"/>
                    </a:lnTo>
                    <a:lnTo>
                      <a:pt x="3780" y="14061"/>
                    </a:lnTo>
                    <a:lnTo>
                      <a:pt x="3766" y="14032"/>
                    </a:lnTo>
                    <a:lnTo>
                      <a:pt x="3752" y="14001"/>
                    </a:lnTo>
                    <a:lnTo>
                      <a:pt x="3740" y="13969"/>
                    </a:lnTo>
                    <a:lnTo>
                      <a:pt x="3729" y="13938"/>
                    </a:lnTo>
                    <a:lnTo>
                      <a:pt x="3719" y="13906"/>
                    </a:lnTo>
                    <a:lnTo>
                      <a:pt x="3708" y="13873"/>
                    </a:lnTo>
                    <a:lnTo>
                      <a:pt x="3698" y="13842"/>
                    </a:lnTo>
                    <a:lnTo>
                      <a:pt x="3686" y="13811"/>
                    </a:lnTo>
                    <a:lnTo>
                      <a:pt x="3672" y="13780"/>
                    </a:lnTo>
                    <a:lnTo>
                      <a:pt x="3654" y="13747"/>
                    </a:lnTo>
                    <a:lnTo>
                      <a:pt x="3636" y="13714"/>
                    </a:lnTo>
                    <a:lnTo>
                      <a:pt x="3628" y="13697"/>
                    </a:lnTo>
                    <a:lnTo>
                      <a:pt x="3622" y="13680"/>
                    </a:lnTo>
                    <a:lnTo>
                      <a:pt x="3617" y="13662"/>
                    </a:lnTo>
                    <a:lnTo>
                      <a:pt x="3612" y="13642"/>
                    </a:lnTo>
                    <a:lnTo>
                      <a:pt x="3610" y="13630"/>
                    </a:lnTo>
                    <a:lnTo>
                      <a:pt x="3608" y="13619"/>
                    </a:lnTo>
                    <a:lnTo>
                      <a:pt x="3605" y="13612"/>
                    </a:lnTo>
                    <a:lnTo>
                      <a:pt x="3600" y="13604"/>
                    </a:lnTo>
                    <a:lnTo>
                      <a:pt x="3591" y="13590"/>
                    </a:lnTo>
                    <a:lnTo>
                      <a:pt x="3579" y="13571"/>
                    </a:lnTo>
                    <a:lnTo>
                      <a:pt x="3578" y="13558"/>
                    </a:lnTo>
                    <a:lnTo>
                      <a:pt x="3575" y="13546"/>
                    </a:lnTo>
                    <a:lnTo>
                      <a:pt x="3571" y="13534"/>
                    </a:lnTo>
                    <a:lnTo>
                      <a:pt x="3567" y="13522"/>
                    </a:lnTo>
                    <a:lnTo>
                      <a:pt x="3556" y="13497"/>
                    </a:lnTo>
                    <a:lnTo>
                      <a:pt x="3544" y="13475"/>
                    </a:lnTo>
                    <a:lnTo>
                      <a:pt x="3530" y="13451"/>
                    </a:lnTo>
                    <a:lnTo>
                      <a:pt x="3517" y="13427"/>
                    </a:lnTo>
                    <a:lnTo>
                      <a:pt x="3505" y="13405"/>
                    </a:lnTo>
                    <a:lnTo>
                      <a:pt x="3496" y="13382"/>
                    </a:lnTo>
                    <a:lnTo>
                      <a:pt x="3490" y="13370"/>
                    </a:lnTo>
                    <a:lnTo>
                      <a:pt x="3485" y="13358"/>
                    </a:lnTo>
                    <a:lnTo>
                      <a:pt x="3478" y="13347"/>
                    </a:lnTo>
                    <a:lnTo>
                      <a:pt x="3472" y="13338"/>
                    </a:lnTo>
                    <a:lnTo>
                      <a:pt x="3458" y="13318"/>
                    </a:lnTo>
                    <a:lnTo>
                      <a:pt x="3442" y="13301"/>
                    </a:lnTo>
                    <a:lnTo>
                      <a:pt x="3426" y="13284"/>
                    </a:lnTo>
                    <a:lnTo>
                      <a:pt x="3411" y="13265"/>
                    </a:lnTo>
                    <a:lnTo>
                      <a:pt x="3405" y="13257"/>
                    </a:lnTo>
                    <a:lnTo>
                      <a:pt x="3398" y="13247"/>
                    </a:lnTo>
                    <a:lnTo>
                      <a:pt x="3392" y="13237"/>
                    </a:lnTo>
                    <a:lnTo>
                      <a:pt x="3387" y="13227"/>
                    </a:lnTo>
                    <a:lnTo>
                      <a:pt x="3378" y="13208"/>
                    </a:lnTo>
                    <a:lnTo>
                      <a:pt x="3374" y="13195"/>
                    </a:lnTo>
                    <a:lnTo>
                      <a:pt x="3371" y="13187"/>
                    </a:lnTo>
                    <a:lnTo>
                      <a:pt x="3370" y="13182"/>
                    </a:lnTo>
                    <a:lnTo>
                      <a:pt x="3368" y="13179"/>
                    </a:lnTo>
                    <a:lnTo>
                      <a:pt x="3362" y="13177"/>
                    </a:lnTo>
                    <a:lnTo>
                      <a:pt x="3351" y="13172"/>
                    </a:lnTo>
                    <a:lnTo>
                      <a:pt x="3334" y="13165"/>
                    </a:lnTo>
                    <a:lnTo>
                      <a:pt x="3327" y="13162"/>
                    </a:lnTo>
                    <a:lnTo>
                      <a:pt x="3322" y="13157"/>
                    </a:lnTo>
                    <a:lnTo>
                      <a:pt x="3315" y="13152"/>
                    </a:lnTo>
                    <a:lnTo>
                      <a:pt x="3309" y="13144"/>
                    </a:lnTo>
                    <a:lnTo>
                      <a:pt x="3297" y="13129"/>
                    </a:lnTo>
                    <a:lnTo>
                      <a:pt x="3286" y="13111"/>
                    </a:lnTo>
                    <a:lnTo>
                      <a:pt x="3275" y="13092"/>
                    </a:lnTo>
                    <a:lnTo>
                      <a:pt x="3267" y="13074"/>
                    </a:lnTo>
                    <a:lnTo>
                      <a:pt x="3260" y="13057"/>
                    </a:lnTo>
                    <a:lnTo>
                      <a:pt x="3255" y="13043"/>
                    </a:lnTo>
                    <a:lnTo>
                      <a:pt x="3247" y="13018"/>
                    </a:lnTo>
                    <a:lnTo>
                      <a:pt x="3236" y="12991"/>
                    </a:lnTo>
                    <a:lnTo>
                      <a:pt x="3223" y="12963"/>
                    </a:lnTo>
                    <a:lnTo>
                      <a:pt x="3209" y="12934"/>
                    </a:lnTo>
                    <a:lnTo>
                      <a:pt x="3195" y="12904"/>
                    </a:lnTo>
                    <a:lnTo>
                      <a:pt x="3179" y="12879"/>
                    </a:lnTo>
                    <a:lnTo>
                      <a:pt x="3164" y="12854"/>
                    </a:lnTo>
                    <a:lnTo>
                      <a:pt x="3150" y="12833"/>
                    </a:lnTo>
                    <a:lnTo>
                      <a:pt x="3086" y="12563"/>
                    </a:lnTo>
                    <a:lnTo>
                      <a:pt x="3081" y="12533"/>
                    </a:lnTo>
                    <a:lnTo>
                      <a:pt x="3075" y="12501"/>
                    </a:lnTo>
                    <a:lnTo>
                      <a:pt x="3071" y="12466"/>
                    </a:lnTo>
                    <a:lnTo>
                      <a:pt x="3067" y="12431"/>
                    </a:lnTo>
                    <a:lnTo>
                      <a:pt x="3063" y="12398"/>
                    </a:lnTo>
                    <a:lnTo>
                      <a:pt x="3056" y="12364"/>
                    </a:lnTo>
                    <a:lnTo>
                      <a:pt x="3052" y="12349"/>
                    </a:lnTo>
                    <a:lnTo>
                      <a:pt x="3047" y="12334"/>
                    </a:lnTo>
                    <a:lnTo>
                      <a:pt x="3042" y="12319"/>
                    </a:lnTo>
                    <a:lnTo>
                      <a:pt x="3037" y="12306"/>
                    </a:lnTo>
                    <a:lnTo>
                      <a:pt x="3016" y="12268"/>
                    </a:lnTo>
                    <a:lnTo>
                      <a:pt x="2992" y="12229"/>
                    </a:lnTo>
                    <a:lnTo>
                      <a:pt x="2982" y="12210"/>
                    </a:lnTo>
                    <a:lnTo>
                      <a:pt x="2971" y="12191"/>
                    </a:lnTo>
                    <a:lnTo>
                      <a:pt x="2961" y="12172"/>
                    </a:lnTo>
                    <a:lnTo>
                      <a:pt x="2955" y="12155"/>
                    </a:lnTo>
                    <a:lnTo>
                      <a:pt x="2952" y="12141"/>
                    </a:lnTo>
                    <a:lnTo>
                      <a:pt x="2949" y="12127"/>
                    </a:lnTo>
                    <a:lnTo>
                      <a:pt x="2945" y="12114"/>
                    </a:lnTo>
                    <a:lnTo>
                      <a:pt x="2938" y="12100"/>
                    </a:lnTo>
                    <a:lnTo>
                      <a:pt x="2933" y="12086"/>
                    </a:lnTo>
                    <a:lnTo>
                      <a:pt x="2929" y="12073"/>
                    </a:lnTo>
                    <a:lnTo>
                      <a:pt x="2924" y="12059"/>
                    </a:lnTo>
                    <a:lnTo>
                      <a:pt x="2923" y="12044"/>
                    </a:lnTo>
                    <a:lnTo>
                      <a:pt x="2924" y="12022"/>
                    </a:lnTo>
                    <a:lnTo>
                      <a:pt x="2924" y="12002"/>
                    </a:lnTo>
                    <a:lnTo>
                      <a:pt x="2923" y="11992"/>
                    </a:lnTo>
                    <a:lnTo>
                      <a:pt x="2921" y="11982"/>
                    </a:lnTo>
                    <a:lnTo>
                      <a:pt x="2918" y="11972"/>
                    </a:lnTo>
                    <a:lnTo>
                      <a:pt x="2912" y="11962"/>
                    </a:lnTo>
                    <a:lnTo>
                      <a:pt x="2895" y="11924"/>
                    </a:lnTo>
                    <a:lnTo>
                      <a:pt x="2879" y="11891"/>
                    </a:lnTo>
                    <a:lnTo>
                      <a:pt x="2875" y="11884"/>
                    </a:lnTo>
                    <a:lnTo>
                      <a:pt x="2870" y="11876"/>
                    </a:lnTo>
                    <a:lnTo>
                      <a:pt x="2864" y="11870"/>
                    </a:lnTo>
                    <a:lnTo>
                      <a:pt x="2857" y="11863"/>
                    </a:lnTo>
                    <a:lnTo>
                      <a:pt x="2851" y="11857"/>
                    </a:lnTo>
                    <a:lnTo>
                      <a:pt x="2842" y="11850"/>
                    </a:lnTo>
                    <a:lnTo>
                      <a:pt x="2833" y="11845"/>
                    </a:lnTo>
                    <a:lnTo>
                      <a:pt x="2822" y="11840"/>
                    </a:lnTo>
                    <a:lnTo>
                      <a:pt x="2816" y="11837"/>
                    </a:lnTo>
                    <a:lnTo>
                      <a:pt x="2812" y="11833"/>
                    </a:lnTo>
                    <a:lnTo>
                      <a:pt x="2808" y="11829"/>
                    </a:lnTo>
                    <a:lnTo>
                      <a:pt x="2804" y="11824"/>
                    </a:lnTo>
                    <a:lnTo>
                      <a:pt x="2802" y="11819"/>
                    </a:lnTo>
                    <a:lnTo>
                      <a:pt x="2800" y="11814"/>
                    </a:lnTo>
                    <a:lnTo>
                      <a:pt x="2799" y="11807"/>
                    </a:lnTo>
                    <a:lnTo>
                      <a:pt x="2799" y="11802"/>
                    </a:lnTo>
                    <a:lnTo>
                      <a:pt x="2800" y="11796"/>
                    </a:lnTo>
                    <a:lnTo>
                      <a:pt x="2801" y="11790"/>
                    </a:lnTo>
                    <a:lnTo>
                      <a:pt x="2803" y="11786"/>
                    </a:lnTo>
                    <a:lnTo>
                      <a:pt x="2806" y="11780"/>
                    </a:lnTo>
                    <a:lnTo>
                      <a:pt x="2809" y="11776"/>
                    </a:lnTo>
                    <a:lnTo>
                      <a:pt x="2813" y="11772"/>
                    </a:lnTo>
                    <a:lnTo>
                      <a:pt x="2818" y="11768"/>
                    </a:lnTo>
                    <a:lnTo>
                      <a:pt x="2824" y="11766"/>
                    </a:lnTo>
                    <a:lnTo>
                      <a:pt x="2823" y="11764"/>
                    </a:lnTo>
                    <a:lnTo>
                      <a:pt x="2820" y="11764"/>
                    </a:lnTo>
                    <a:lnTo>
                      <a:pt x="2816" y="11764"/>
                    </a:lnTo>
                    <a:lnTo>
                      <a:pt x="2812" y="11765"/>
                    </a:lnTo>
                    <a:lnTo>
                      <a:pt x="2804" y="11767"/>
                    </a:lnTo>
                    <a:lnTo>
                      <a:pt x="2800" y="11769"/>
                    </a:lnTo>
                    <a:lnTo>
                      <a:pt x="2796" y="11770"/>
                    </a:lnTo>
                    <a:lnTo>
                      <a:pt x="2793" y="11770"/>
                    </a:lnTo>
                    <a:lnTo>
                      <a:pt x="2789" y="11770"/>
                    </a:lnTo>
                    <a:lnTo>
                      <a:pt x="2785" y="11769"/>
                    </a:lnTo>
                    <a:lnTo>
                      <a:pt x="2777" y="11767"/>
                    </a:lnTo>
                    <a:lnTo>
                      <a:pt x="2772" y="11764"/>
                    </a:lnTo>
                    <a:lnTo>
                      <a:pt x="2769" y="11762"/>
                    </a:lnTo>
                    <a:lnTo>
                      <a:pt x="2766" y="11759"/>
                    </a:lnTo>
                    <a:lnTo>
                      <a:pt x="2763" y="11755"/>
                    </a:lnTo>
                    <a:lnTo>
                      <a:pt x="2762" y="11751"/>
                    </a:lnTo>
                    <a:lnTo>
                      <a:pt x="2759" y="11743"/>
                    </a:lnTo>
                    <a:lnTo>
                      <a:pt x="2756" y="11735"/>
                    </a:lnTo>
                    <a:lnTo>
                      <a:pt x="2754" y="11726"/>
                    </a:lnTo>
                    <a:lnTo>
                      <a:pt x="2750" y="11718"/>
                    </a:lnTo>
                    <a:lnTo>
                      <a:pt x="2747" y="11711"/>
                    </a:lnTo>
                    <a:lnTo>
                      <a:pt x="2741" y="11705"/>
                    </a:lnTo>
                    <a:lnTo>
                      <a:pt x="2733" y="11698"/>
                    </a:lnTo>
                    <a:lnTo>
                      <a:pt x="2727" y="11692"/>
                    </a:lnTo>
                    <a:lnTo>
                      <a:pt x="2721" y="11685"/>
                    </a:lnTo>
                    <a:lnTo>
                      <a:pt x="2717" y="11679"/>
                    </a:lnTo>
                    <a:lnTo>
                      <a:pt x="2714" y="11672"/>
                    </a:lnTo>
                    <a:lnTo>
                      <a:pt x="2712" y="11665"/>
                    </a:lnTo>
                    <a:lnTo>
                      <a:pt x="2709" y="11657"/>
                    </a:lnTo>
                    <a:lnTo>
                      <a:pt x="2707" y="11650"/>
                    </a:lnTo>
                    <a:lnTo>
                      <a:pt x="2706" y="11633"/>
                    </a:lnTo>
                    <a:lnTo>
                      <a:pt x="2706" y="11616"/>
                    </a:lnTo>
                    <a:lnTo>
                      <a:pt x="2706" y="11598"/>
                    </a:lnTo>
                    <a:lnTo>
                      <a:pt x="2707" y="11578"/>
                    </a:lnTo>
                    <a:lnTo>
                      <a:pt x="2706" y="11572"/>
                    </a:lnTo>
                    <a:lnTo>
                      <a:pt x="2704" y="11566"/>
                    </a:lnTo>
                    <a:lnTo>
                      <a:pt x="2701" y="11561"/>
                    </a:lnTo>
                    <a:lnTo>
                      <a:pt x="2698" y="11556"/>
                    </a:lnTo>
                    <a:lnTo>
                      <a:pt x="2688" y="11547"/>
                    </a:lnTo>
                    <a:lnTo>
                      <a:pt x="2676" y="11539"/>
                    </a:lnTo>
                    <a:lnTo>
                      <a:pt x="2665" y="11534"/>
                    </a:lnTo>
                    <a:lnTo>
                      <a:pt x="2655" y="11529"/>
                    </a:lnTo>
                    <a:lnTo>
                      <a:pt x="2648" y="11524"/>
                    </a:lnTo>
                    <a:lnTo>
                      <a:pt x="2646" y="11522"/>
                    </a:lnTo>
                    <a:lnTo>
                      <a:pt x="2666" y="11516"/>
                    </a:lnTo>
                    <a:lnTo>
                      <a:pt x="2678" y="11512"/>
                    </a:lnTo>
                    <a:lnTo>
                      <a:pt x="2681" y="11510"/>
                    </a:lnTo>
                    <a:lnTo>
                      <a:pt x="2682" y="11509"/>
                    </a:lnTo>
                    <a:lnTo>
                      <a:pt x="2681" y="11507"/>
                    </a:lnTo>
                    <a:lnTo>
                      <a:pt x="2679" y="11506"/>
                    </a:lnTo>
                    <a:lnTo>
                      <a:pt x="2673" y="11502"/>
                    </a:lnTo>
                    <a:lnTo>
                      <a:pt x="2661" y="11495"/>
                    </a:lnTo>
                    <a:lnTo>
                      <a:pt x="2655" y="11492"/>
                    </a:lnTo>
                    <a:lnTo>
                      <a:pt x="2648" y="11488"/>
                    </a:lnTo>
                    <a:lnTo>
                      <a:pt x="2641" y="11482"/>
                    </a:lnTo>
                    <a:lnTo>
                      <a:pt x="2635" y="11476"/>
                    </a:lnTo>
                    <a:lnTo>
                      <a:pt x="2617" y="11443"/>
                    </a:lnTo>
                    <a:lnTo>
                      <a:pt x="2601" y="11412"/>
                    </a:lnTo>
                    <a:lnTo>
                      <a:pt x="2588" y="11380"/>
                    </a:lnTo>
                    <a:lnTo>
                      <a:pt x="2575" y="11345"/>
                    </a:lnTo>
                    <a:lnTo>
                      <a:pt x="2569" y="11329"/>
                    </a:lnTo>
                    <a:lnTo>
                      <a:pt x="2563" y="11315"/>
                    </a:lnTo>
                    <a:lnTo>
                      <a:pt x="2557" y="11304"/>
                    </a:lnTo>
                    <a:lnTo>
                      <a:pt x="2551" y="11294"/>
                    </a:lnTo>
                    <a:lnTo>
                      <a:pt x="2534" y="11276"/>
                    </a:lnTo>
                    <a:lnTo>
                      <a:pt x="2513" y="11251"/>
                    </a:lnTo>
                    <a:lnTo>
                      <a:pt x="2507" y="11245"/>
                    </a:lnTo>
                    <a:lnTo>
                      <a:pt x="2503" y="11236"/>
                    </a:lnTo>
                    <a:lnTo>
                      <a:pt x="2499" y="11227"/>
                    </a:lnTo>
                    <a:lnTo>
                      <a:pt x="2496" y="11218"/>
                    </a:lnTo>
                    <a:lnTo>
                      <a:pt x="2490" y="11199"/>
                    </a:lnTo>
                    <a:lnTo>
                      <a:pt x="2486" y="11181"/>
                    </a:lnTo>
                    <a:lnTo>
                      <a:pt x="2411" y="10831"/>
                    </a:lnTo>
                    <a:lnTo>
                      <a:pt x="2402" y="10790"/>
                    </a:lnTo>
                    <a:lnTo>
                      <a:pt x="2391" y="10750"/>
                    </a:lnTo>
                    <a:lnTo>
                      <a:pt x="2380" y="10709"/>
                    </a:lnTo>
                    <a:lnTo>
                      <a:pt x="2369" y="10669"/>
                    </a:lnTo>
                    <a:lnTo>
                      <a:pt x="2361" y="10629"/>
                    </a:lnTo>
                    <a:lnTo>
                      <a:pt x="2352" y="10589"/>
                    </a:lnTo>
                    <a:lnTo>
                      <a:pt x="2349" y="10567"/>
                    </a:lnTo>
                    <a:lnTo>
                      <a:pt x="2347" y="10547"/>
                    </a:lnTo>
                    <a:lnTo>
                      <a:pt x="2344" y="10526"/>
                    </a:lnTo>
                    <a:lnTo>
                      <a:pt x="2342" y="10505"/>
                    </a:lnTo>
                    <a:lnTo>
                      <a:pt x="2341" y="10477"/>
                    </a:lnTo>
                    <a:lnTo>
                      <a:pt x="2338" y="10444"/>
                    </a:lnTo>
                    <a:lnTo>
                      <a:pt x="2335" y="10409"/>
                    </a:lnTo>
                    <a:lnTo>
                      <a:pt x="2329" y="10372"/>
                    </a:lnTo>
                    <a:lnTo>
                      <a:pt x="2327" y="10354"/>
                    </a:lnTo>
                    <a:lnTo>
                      <a:pt x="2323" y="10335"/>
                    </a:lnTo>
                    <a:lnTo>
                      <a:pt x="2320" y="10318"/>
                    </a:lnTo>
                    <a:lnTo>
                      <a:pt x="2315" y="10302"/>
                    </a:lnTo>
                    <a:lnTo>
                      <a:pt x="2310" y="10287"/>
                    </a:lnTo>
                    <a:lnTo>
                      <a:pt x="2304" y="10271"/>
                    </a:lnTo>
                    <a:lnTo>
                      <a:pt x="2299" y="10258"/>
                    </a:lnTo>
                    <a:lnTo>
                      <a:pt x="2293" y="10248"/>
                    </a:lnTo>
                    <a:lnTo>
                      <a:pt x="2282" y="10231"/>
                    </a:lnTo>
                    <a:lnTo>
                      <a:pt x="2271" y="10211"/>
                    </a:lnTo>
                    <a:lnTo>
                      <a:pt x="2264" y="10200"/>
                    </a:lnTo>
                    <a:lnTo>
                      <a:pt x="2260" y="10190"/>
                    </a:lnTo>
                    <a:lnTo>
                      <a:pt x="2257" y="10181"/>
                    </a:lnTo>
                    <a:lnTo>
                      <a:pt x="2255" y="10173"/>
                    </a:lnTo>
                    <a:lnTo>
                      <a:pt x="2253" y="10165"/>
                    </a:lnTo>
                    <a:lnTo>
                      <a:pt x="2250" y="10155"/>
                    </a:lnTo>
                    <a:lnTo>
                      <a:pt x="2249" y="10145"/>
                    </a:lnTo>
                    <a:lnTo>
                      <a:pt x="2249" y="10135"/>
                    </a:lnTo>
                    <a:lnTo>
                      <a:pt x="2249" y="10131"/>
                    </a:lnTo>
                    <a:lnTo>
                      <a:pt x="2250" y="10127"/>
                    </a:lnTo>
                    <a:lnTo>
                      <a:pt x="2253" y="10122"/>
                    </a:lnTo>
                    <a:lnTo>
                      <a:pt x="2255" y="10119"/>
                    </a:lnTo>
                    <a:lnTo>
                      <a:pt x="2257" y="10116"/>
                    </a:lnTo>
                    <a:lnTo>
                      <a:pt x="2260" y="10113"/>
                    </a:lnTo>
                    <a:lnTo>
                      <a:pt x="2264" y="10111"/>
                    </a:lnTo>
                    <a:lnTo>
                      <a:pt x="2270" y="10109"/>
                    </a:lnTo>
                    <a:lnTo>
                      <a:pt x="2272" y="10108"/>
                    </a:lnTo>
                    <a:lnTo>
                      <a:pt x="2274" y="10107"/>
                    </a:lnTo>
                    <a:lnTo>
                      <a:pt x="2274" y="10106"/>
                    </a:lnTo>
                    <a:lnTo>
                      <a:pt x="2274" y="10104"/>
                    </a:lnTo>
                    <a:lnTo>
                      <a:pt x="2270" y="10100"/>
                    </a:lnTo>
                    <a:lnTo>
                      <a:pt x="2264" y="10094"/>
                    </a:lnTo>
                    <a:lnTo>
                      <a:pt x="2258" y="10088"/>
                    </a:lnTo>
                    <a:lnTo>
                      <a:pt x="2250" y="10082"/>
                    </a:lnTo>
                    <a:lnTo>
                      <a:pt x="2246" y="10077"/>
                    </a:lnTo>
                    <a:lnTo>
                      <a:pt x="2243" y="10072"/>
                    </a:lnTo>
                    <a:lnTo>
                      <a:pt x="2231" y="10044"/>
                    </a:lnTo>
                    <a:lnTo>
                      <a:pt x="2220" y="10012"/>
                    </a:lnTo>
                    <a:lnTo>
                      <a:pt x="2219" y="10005"/>
                    </a:lnTo>
                    <a:lnTo>
                      <a:pt x="2219" y="9997"/>
                    </a:lnTo>
                    <a:lnTo>
                      <a:pt x="2220" y="9992"/>
                    </a:lnTo>
                    <a:lnTo>
                      <a:pt x="2223" y="9986"/>
                    </a:lnTo>
                    <a:lnTo>
                      <a:pt x="2228" y="9982"/>
                    </a:lnTo>
                    <a:lnTo>
                      <a:pt x="2235" y="9978"/>
                    </a:lnTo>
                    <a:lnTo>
                      <a:pt x="2244" y="9976"/>
                    </a:lnTo>
                    <a:lnTo>
                      <a:pt x="2256" y="9976"/>
                    </a:lnTo>
                    <a:lnTo>
                      <a:pt x="2242" y="9960"/>
                    </a:lnTo>
                    <a:lnTo>
                      <a:pt x="2228" y="9943"/>
                    </a:lnTo>
                    <a:lnTo>
                      <a:pt x="2223" y="9930"/>
                    </a:lnTo>
                    <a:lnTo>
                      <a:pt x="2219" y="9916"/>
                    </a:lnTo>
                    <a:lnTo>
                      <a:pt x="2216" y="9903"/>
                    </a:lnTo>
                    <a:lnTo>
                      <a:pt x="2210" y="9890"/>
                    </a:lnTo>
                    <a:lnTo>
                      <a:pt x="2202" y="9873"/>
                    </a:lnTo>
                    <a:lnTo>
                      <a:pt x="2198" y="9861"/>
                    </a:lnTo>
                    <a:lnTo>
                      <a:pt x="2196" y="9857"/>
                    </a:lnTo>
                    <a:lnTo>
                      <a:pt x="2196" y="9853"/>
                    </a:lnTo>
                    <a:lnTo>
                      <a:pt x="2198" y="9851"/>
                    </a:lnTo>
                    <a:lnTo>
                      <a:pt x="2200" y="9849"/>
                    </a:lnTo>
                    <a:lnTo>
                      <a:pt x="2207" y="9848"/>
                    </a:lnTo>
                    <a:lnTo>
                      <a:pt x="2218" y="9848"/>
                    </a:lnTo>
                    <a:lnTo>
                      <a:pt x="2233" y="9848"/>
                    </a:lnTo>
                    <a:lnTo>
                      <a:pt x="2253" y="9849"/>
                    </a:lnTo>
                    <a:lnTo>
                      <a:pt x="2257" y="9848"/>
                    </a:lnTo>
                    <a:lnTo>
                      <a:pt x="2261" y="9847"/>
                    </a:lnTo>
                    <a:lnTo>
                      <a:pt x="2263" y="9846"/>
                    </a:lnTo>
                    <a:lnTo>
                      <a:pt x="2264" y="9843"/>
                    </a:lnTo>
                    <a:lnTo>
                      <a:pt x="2266" y="9841"/>
                    </a:lnTo>
                    <a:lnTo>
                      <a:pt x="2264" y="9837"/>
                    </a:lnTo>
                    <a:lnTo>
                      <a:pt x="2263" y="9834"/>
                    </a:lnTo>
                    <a:lnTo>
                      <a:pt x="2262" y="9831"/>
                    </a:lnTo>
                    <a:lnTo>
                      <a:pt x="2258" y="9823"/>
                    </a:lnTo>
                    <a:lnTo>
                      <a:pt x="2253" y="9816"/>
                    </a:lnTo>
                    <a:lnTo>
                      <a:pt x="2246" y="9810"/>
                    </a:lnTo>
                    <a:lnTo>
                      <a:pt x="2242" y="9806"/>
                    </a:lnTo>
                    <a:lnTo>
                      <a:pt x="2236" y="9801"/>
                    </a:lnTo>
                    <a:lnTo>
                      <a:pt x="2232" y="9795"/>
                    </a:lnTo>
                    <a:lnTo>
                      <a:pt x="2230" y="9791"/>
                    </a:lnTo>
                    <a:lnTo>
                      <a:pt x="2230" y="9787"/>
                    </a:lnTo>
                    <a:lnTo>
                      <a:pt x="2231" y="9782"/>
                    </a:lnTo>
                    <a:lnTo>
                      <a:pt x="2233" y="9778"/>
                    </a:lnTo>
                    <a:lnTo>
                      <a:pt x="2237" y="9775"/>
                    </a:lnTo>
                    <a:lnTo>
                      <a:pt x="2242" y="9771"/>
                    </a:lnTo>
                    <a:lnTo>
                      <a:pt x="2263" y="9758"/>
                    </a:lnTo>
                    <a:lnTo>
                      <a:pt x="2285" y="9745"/>
                    </a:lnTo>
                    <a:lnTo>
                      <a:pt x="2293" y="9739"/>
                    </a:lnTo>
                    <a:lnTo>
                      <a:pt x="2297" y="9735"/>
                    </a:lnTo>
                    <a:lnTo>
                      <a:pt x="2300" y="9731"/>
                    </a:lnTo>
                    <a:lnTo>
                      <a:pt x="2301" y="9729"/>
                    </a:lnTo>
                    <a:lnTo>
                      <a:pt x="2300" y="9727"/>
                    </a:lnTo>
                    <a:lnTo>
                      <a:pt x="2298" y="9727"/>
                    </a:lnTo>
                    <a:lnTo>
                      <a:pt x="2294" y="9726"/>
                    </a:lnTo>
                    <a:lnTo>
                      <a:pt x="2289" y="9726"/>
                    </a:lnTo>
                    <a:lnTo>
                      <a:pt x="2285" y="9725"/>
                    </a:lnTo>
                    <a:lnTo>
                      <a:pt x="2280" y="9724"/>
                    </a:lnTo>
                    <a:lnTo>
                      <a:pt x="2274" y="9721"/>
                    </a:lnTo>
                    <a:lnTo>
                      <a:pt x="2270" y="9717"/>
                    </a:lnTo>
                    <a:lnTo>
                      <a:pt x="2266" y="9713"/>
                    </a:lnTo>
                    <a:lnTo>
                      <a:pt x="2262" y="9707"/>
                    </a:lnTo>
                    <a:lnTo>
                      <a:pt x="2260" y="9698"/>
                    </a:lnTo>
                    <a:lnTo>
                      <a:pt x="2259" y="9687"/>
                    </a:lnTo>
                    <a:lnTo>
                      <a:pt x="2258" y="9679"/>
                    </a:lnTo>
                    <a:lnTo>
                      <a:pt x="2257" y="9675"/>
                    </a:lnTo>
                    <a:lnTo>
                      <a:pt x="2255" y="9676"/>
                    </a:lnTo>
                    <a:lnTo>
                      <a:pt x="2252" y="9681"/>
                    </a:lnTo>
                    <a:lnTo>
                      <a:pt x="2244" y="9697"/>
                    </a:lnTo>
                    <a:lnTo>
                      <a:pt x="2233" y="9718"/>
                    </a:lnTo>
                    <a:lnTo>
                      <a:pt x="2228" y="9729"/>
                    </a:lnTo>
                    <a:lnTo>
                      <a:pt x="2221" y="9739"/>
                    </a:lnTo>
                    <a:lnTo>
                      <a:pt x="2215" y="9747"/>
                    </a:lnTo>
                    <a:lnTo>
                      <a:pt x="2208" y="9752"/>
                    </a:lnTo>
                    <a:lnTo>
                      <a:pt x="2204" y="9754"/>
                    </a:lnTo>
                    <a:lnTo>
                      <a:pt x="2201" y="9754"/>
                    </a:lnTo>
                    <a:lnTo>
                      <a:pt x="2198" y="9754"/>
                    </a:lnTo>
                    <a:lnTo>
                      <a:pt x="2194" y="9753"/>
                    </a:lnTo>
                    <a:lnTo>
                      <a:pt x="2191" y="9750"/>
                    </a:lnTo>
                    <a:lnTo>
                      <a:pt x="2187" y="9745"/>
                    </a:lnTo>
                    <a:lnTo>
                      <a:pt x="2183" y="9740"/>
                    </a:lnTo>
                    <a:lnTo>
                      <a:pt x="2180" y="9734"/>
                    </a:lnTo>
                    <a:lnTo>
                      <a:pt x="2178" y="9728"/>
                    </a:lnTo>
                    <a:lnTo>
                      <a:pt x="2177" y="9722"/>
                    </a:lnTo>
                    <a:lnTo>
                      <a:pt x="2176" y="9716"/>
                    </a:lnTo>
                    <a:lnTo>
                      <a:pt x="2175" y="9710"/>
                    </a:lnTo>
                    <a:lnTo>
                      <a:pt x="2176" y="9698"/>
                    </a:lnTo>
                    <a:lnTo>
                      <a:pt x="2177" y="9686"/>
                    </a:lnTo>
                    <a:lnTo>
                      <a:pt x="2178" y="9674"/>
                    </a:lnTo>
                    <a:lnTo>
                      <a:pt x="2180" y="9662"/>
                    </a:lnTo>
                    <a:lnTo>
                      <a:pt x="2180" y="9650"/>
                    </a:lnTo>
                    <a:lnTo>
                      <a:pt x="2178" y="9639"/>
                    </a:lnTo>
                    <a:lnTo>
                      <a:pt x="2176" y="9626"/>
                    </a:lnTo>
                    <a:lnTo>
                      <a:pt x="2174" y="9615"/>
                    </a:lnTo>
                    <a:lnTo>
                      <a:pt x="2173" y="9609"/>
                    </a:lnTo>
                    <a:lnTo>
                      <a:pt x="2173" y="9606"/>
                    </a:lnTo>
                    <a:lnTo>
                      <a:pt x="2173" y="9603"/>
                    </a:lnTo>
                    <a:lnTo>
                      <a:pt x="2174" y="9600"/>
                    </a:lnTo>
                    <a:lnTo>
                      <a:pt x="2176" y="9596"/>
                    </a:lnTo>
                    <a:lnTo>
                      <a:pt x="2179" y="9595"/>
                    </a:lnTo>
                    <a:lnTo>
                      <a:pt x="2182" y="9593"/>
                    </a:lnTo>
                    <a:lnTo>
                      <a:pt x="2187" y="9592"/>
                    </a:lnTo>
                    <a:lnTo>
                      <a:pt x="2199" y="9590"/>
                    </a:lnTo>
                    <a:lnTo>
                      <a:pt x="2216" y="9590"/>
                    </a:lnTo>
                    <a:lnTo>
                      <a:pt x="2219" y="9590"/>
                    </a:lnTo>
                    <a:lnTo>
                      <a:pt x="2222" y="9589"/>
                    </a:lnTo>
                    <a:lnTo>
                      <a:pt x="2223" y="9588"/>
                    </a:lnTo>
                    <a:lnTo>
                      <a:pt x="2225" y="9587"/>
                    </a:lnTo>
                    <a:lnTo>
                      <a:pt x="2222" y="9582"/>
                    </a:lnTo>
                    <a:lnTo>
                      <a:pt x="2219" y="9578"/>
                    </a:lnTo>
                    <a:lnTo>
                      <a:pt x="2208" y="9571"/>
                    </a:lnTo>
                    <a:lnTo>
                      <a:pt x="2202" y="9566"/>
                    </a:lnTo>
                    <a:lnTo>
                      <a:pt x="2190" y="9563"/>
                    </a:lnTo>
                    <a:lnTo>
                      <a:pt x="2177" y="9563"/>
                    </a:lnTo>
                    <a:lnTo>
                      <a:pt x="2171" y="9562"/>
                    </a:lnTo>
                    <a:lnTo>
                      <a:pt x="2164" y="9561"/>
                    </a:lnTo>
                    <a:lnTo>
                      <a:pt x="2162" y="9560"/>
                    </a:lnTo>
                    <a:lnTo>
                      <a:pt x="2160" y="9558"/>
                    </a:lnTo>
                    <a:lnTo>
                      <a:pt x="2158" y="9555"/>
                    </a:lnTo>
                    <a:lnTo>
                      <a:pt x="2156" y="9553"/>
                    </a:lnTo>
                    <a:lnTo>
                      <a:pt x="2155" y="9550"/>
                    </a:lnTo>
                    <a:lnTo>
                      <a:pt x="2154" y="9547"/>
                    </a:lnTo>
                    <a:lnTo>
                      <a:pt x="2154" y="9544"/>
                    </a:lnTo>
                    <a:lnTo>
                      <a:pt x="2155" y="9540"/>
                    </a:lnTo>
                    <a:lnTo>
                      <a:pt x="2156" y="9535"/>
                    </a:lnTo>
                    <a:lnTo>
                      <a:pt x="2159" y="9528"/>
                    </a:lnTo>
                    <a:lnTo>
                      <a:pt x="2161" y="9523"/>
                    </a:lnTo>
                    <a:lnTo>
                      <a:pt x="2164" y="9518"/>
                    </a:lnTo>
                    <a:lnTo>
                      <a:pt x="2169" y="9513"/>
                    </a:lnTo>
                    <a:lnTo>
                      <a:pt x="2175" y="9509"/>
                    </a:lnTo>
                    <a:lnTo>
                      <a:pt x="2188" y="9502"/>
                    </a:lnTo>
                    <a:lnTo>
                      <a:pt x="2199" y="9497"/>
                    </a:lnTo>
                    <a:lnTo>
                      <a:pt x="2213" y="9490"/>
                    </a:lnTo>
                    <a:lnTo>
                      <a:pt x="2225" y="9482"/>
                    </a:lnTo>
                    <a:lnTo>
                      <a:pt x="2220" y="9475"/>
                    </a:lnTo>
                    <a:lnTo>
                      <a:pt x="2216" y="9467"/>
                    </a:lnTo>
                    <a:lnTo>
                      <a:pt x="2215" y="9468"/>
                    </a:lnTo>
                    <a:lnTo>
                      <a:pt x="2214" y="9469"/>
                    </a:lnTo>
                    <a:lnTo>
                      <a:pt x="2200" y="9474"/>
                    </a:lnTo>
                    <a:lnTo>
                      <a:pt x="2187" y="9479"/>
                    </a:lnTo>
                    <a:lnTo>
                      <a:pt x="2180" y="9481"/>
                    </a:lnTo>
                    <a:lnTo>
                      <a:pt x="2175" y="9482"/>
                    </a:lnTo>
                    <a:lnTo>
                      <a:pt x="2169" y="9482"/>
                    </a:lnTo>
                    <a:lnTo>
                      <a:pt x="2164" y="9482"/>
                    </a:lnTo>
                    <a:lnTo>
                      <a:pt x="2159" y="9481"/>
                    </a:lnTo>
                    <a:lnTo>
                      <a:pt x="2154" y="9479"/>
                    </a:lnTo>
                    <a:lnTo>
                      <a:pt x="2151" y="9477"/>
                    </a:lnTo>
                    <a:lnTo>
                      <a:pt x="2148" y="9472"/>
                    </a:lnTo>
                    <a:lnTo>
                      <a:pt x="2145" y="9467"/>
                    </a:lnTo>
                    <a:lnTo>
                      <a:pt x="2141" y="9460"/>
                    </a:lnTo>
                    <a:lnTo>
                      <a:pt x="2140" y="9453"/>
                    </a:lnTo>
                    <a:lnTo>
                      <a:pt x="2138" y="9444"/>
                    </a:lnTo>
                    <a:lnTo>
                      <a:pt x="2136" y="9416"/>
                    </a:lnTo>
                    <a:lnTo>
                      <a:pt x="2134" y="9388"/>
                    </a:lnTo>
                    <a:lnTo>
                      <a:pt x="2133" y="9360"/>
                    </a:lnTo>
                    <a:lnTo>
                      <a:pt x="2131" y="9331"/>
                    </a:lnTo>
                    <a:lnTo>
                      <a:pt x="2128" y="9307"/>
                    </a:lnTo>
                    <a:lnTo>
                      <a:pt x="2125" y="9283"/>
                    </a:lnTo>
                    <a:lnTo>
                      <a:pt x="2123" y="9259"/>
                    </a:lnTo>
                    <a:lnTo>
                      <a:pt x="2123" y="9235"/>
                    </a:lnTo>
                    <a:lnTo>
                      <a:pt x="2124" y="9220"/>
                    </a:lnTo>
                    <a:lnTo>
                      <a:pt x="2127" y="9204"/>
                    </a:lnTo>
                    <a:lnTo>
                      <a:pt x="2133" y="9190"/>
                    </a:lnTo>
                    <a:lnTo>
                      <a:pt x="2138" y="9176"/>
                    </a:lnTo>
                    <a:lnTo>
                      <a:pt x="2151" y="9148"/>
                    </a:lnTo>
                    <a:lnTo>
                      <a:pt x="2163" y="9120"/>
                    </a:lnTo>
                    <a:lnTo>
                      <a:pt x="2171" y="9097"/>
                    </a:lnTo>
                    <a:lnTo>
                      <a:pt x="2178" y="9077"/>
                    </a:lnTo>
                    <a:lnTo>
                      <a:pt x="2186" y="9056"/>
                    </a:lnTo>
                    <a:lnTo>
                      <a:pt x="2193" y="9036"/>
                    </a:lnTo>
                    <a:lnTo>
                      <a:pt x="2200" y="9015"/>
                    </a:lnTo>
                    <a:lnTo>
                      <a:pt x="2205" y="8994"/>
                    </a:lnTo>
                    <a:lnTo>
                      <a:pt x="2208" y="8971"/>
                    </a:lnTo>
                    <a:lnTo>
                      <a:pt x="2210" y="8947"/>
                    </a:lnTo>
                    <a:lnTo>
                      <a:pt x="2213" y="8932"/>
                    </a:lnTo>
                    <a:lnTo>
                      <a:pt x="2217" y="8913"/>
                    </a:lnTo>
                    <a:lnTo>
                      <a:pt x="2222" y="8892"/>
                    </a:lnTo>
                    <a:lnTo>
                      <a:pt x="2228" y="8871"/>
                    </a:lnTo>
                    <a:lnTo>
                      <a:pt x="2233" y="8851"/>
                    </a:lnTo>
                    <a:lnTo>
                      <a:pt x="2235" y="8833"/>
                    </a:lnTo>
                    <a:lnTo>
                      <a:pt x="2235" y="8825"/>
                    </a:lnTo>
                    <a:lnTo>
                      <a:pt x="2234" y="8820"/>
                    </a:lnTo>
                    <a:lnTo>
                      <a:pt x="2232" y="8815"/>
                    </a:lnTo>
                    <a:lnTo>
                      <a:pt x="2229" y="8811"/>
                    </a:lnTo>
                    <a:lnTo>
                      <a:pt x="2220" y="8806"/>
                    </a:lnTo>
                    <a:lnTo>
                      <a:pt x="2215" y="8802"/>
                    </a:lnTo>
                    <a:lnTo>
                      <a:pt x="2212" y="8796"/>
                    </a:lnTo>
                    <a:lnTo>
                      <a:pt x="2208" y="8792"/>
                    </a:lnTo>
                    <a:lnTo>
                      <a:pt x="2207" y="8788"/>
                    </a:lnTo>
                    <a:lnTo>
                      <a:pt x="2207" y="8782"/>
                    </a:lnTo>
                    <a:lnTo>
                      <a:pt x="2208" y="8778"/>
                    </a:lnTo>
                    <a:lnTo>
                      <a:pt x="2209" y="8773"/>
                    </a:lnTo>
                    <a:lnTo>
                      <a:pt x="2212" y="8764"/>
                    </a:lnTo>
                    <a:lnTo>
                      <a:pt x="2215" y="8754"/>
                    </a:lnTo>
                    <a:lnTo>
                      <a:pt x="2215" y="8749"/>
                    </a:lnTo>
                    <a:lnTo>
                      <a:pt x="2214" y="8743"/>
                    </a:lnTo>
                    <a:lnTo>
                      <a:pt x="2213" y="8738"/>
                    </a:lnTo>
                    <a:lnTo>
                      <a:pt x="2209" y="8731"/>
                    </a:lnTo>
                    <a:lnTo>
                      <a:pt x="2202" y="8719"/>
                    </a:lnTo>
                    <a:lnTo>
                      <a:pt x="2196" y="8710"/>
                    </a:lnTo>
                    <a:lnTo>
                      <a:pt x="2191" y="8698"/>
                    </a:lnTo>
                    <a:lnTo>
                      <a:pt x="2186" y="8686"/>
                    </a:lnTo>
                    <a:lnTo>
                      <a:pt x="2182" y="8680"/>
                    </a:lnTo>
                    <a:lnTo>
                      <a:pt x="2177" y="8673"/>
                    </a:lnTo>
                    <a:lnTo>
                      <a:pt x="2171" y="8669"/>
                    </a:lnTo>
                    <a:lnTo>
                      <a:pt x="2163" y="8665"/>
                    </a:lnTo>
                    <a:lnTo>
                      <a:pt x="2147" y="8660"/>
                    </a:lnTo>
                    <a:lnTo>
                      <a:pt x="2131" y="8655"/>
                    </a:lnTo>
                    <a:lnTo>
                      <a:pt x="2123" y="8653"/>
                    </a:lnTo>
                    <a:lnTo>
                      <a:pt x="2118" y="8649"/>
                    </a:lnTo>
                    <a:lnTo>
                      <a:pt x="2113" y="8645"/>
                    </a:lnTo>
                    <a:lnTo>
                      <a:pt x="2110" y="8641"/>
                    </a:lnTo>
                    <a:lnTo>
                      <a:pt x="2110" y="8637"/>
                    </a:lnTo>
                    <a:lnTo>
                      <a:pt x="2110" y="8634"/>
                    </a:lnTo>
                    <a:lnTo>
                      <a:pt x="2111" y="8631"/>
                    </a:lnTo>
                    <a:lnTo>
                      <a:pt x="2112" y="8628"/>
                    </a:lnTo>
                    <a:lnTo>
                      <a:pt x="2118" y="8619"/>
                    </a:lnTo>
                    <a:lnTo>
                      <a:pt x="2126" y="8609"/>
                    </a:lnTo>
                    <a:lnTo>
                      <a:pt x="2135" y="8601"/>
                    </a:lnTo>
                    <a:lnTo>
                      <a:pt x="2139" y="8596"/>
                    </a:lnTo>
                    <a:lnTo>
                      <a:pt x="2142" y="8592"/>
                    </a:lnTo>
                    <a:lnTo>
                      <a:pt x="2144" y="8589"/>
                    </a:lnTo>
                    <a:lnTo>
                      <a:pt x="2139" y="8580"/>
                    </a:lnTo>
                    <a:lnTo>
                      <a:pt x="2126" y="8561"/>
                    </a:lnTo>
                    <a:lnTo>
                      <a:pt x="2119" y="8550"/>
                    </a:lnTo>
                    <a:lnTo>
                      <a:pt x="2113" y="8541"/>
                    </a:lnTo>
                    <a:lnTo>
                      <a:pt x="2111" y="8537"/>
                    </a:lnTo>
                    <a:lnTo>
                      <a:pt x="2111" y="8534"/>
                    </a:lnTo>
                    <a:lnTo>
                      <a:pt x="2110" y="8532"/>
                    </a:lnTo>
                    <a:lnTo>
                      <a:pt x="2110" y="8528"/>
                    </a:lnTo>
                    <a:lnTo>
                      <a:pt x="2111" y="8526"/>
                    </a:lnTo>
                    <a:lnTo>
                      <a:pt x="2113" y="8523"/>
                    </a:lnTo>
                    <a:lnTo>
                      <a:pt x="2115" y="8521"/>
                    </a:lnTo>
                    <a:lnTo>
                      <a:pt x="2120" y="8518"/>
                    </a:lnTo>
                    <a:lnTo>
                      <a:pt x="2128" y="8512"/>
                    </a:lnTo>
                    <a:lnTo>
                      <a:pt x="2141" y="8503"/>
                    </a:lnTo>
                    <a:lnTo>
                      <a:pt x="2144" y="8501"/>
                    </a:lnTo>
                    <a:lnTo>
                      <a:pt x="2144" y="8497"/>
                    </a:lnTo>
                    <a:lnTo>
                      <a:pt x="2142" y="8492"/>
                    </a:lnTo>
                    <a:lnTo>
                      <a:pt x="2140" y="8486"/>
                    </a:lnTo>
                    <a:lnTo>
                      <a:pt x="2135" y="8475"/>
                    </a:lnTo>
                    <a:lnTo>
                      <a:pt x="2132" y="8468"/>
                    </a:lnTo>
                    <a:lnTo>
                      <a:pt x="2137" y="8456"/>
                    </a:lnTo>
                    <a:lnTo>
                      <a:pt x="2142" y="8443"/>
                    </a:lnTo>
                    <a:lnTo>
                      <a:pt x="2145" y="8437"/>
                    </a:lnTo>
                    <a:lnTo>
                      <a:pt x="2148" y="8431"/>
                    </a:lnTo>
                    <a:lnTo>
                      <a:pt x="2152" y="8425"/>
                    </a:lnTo>
                    <a:lnTo>
                      <a:pt x="2156" y="8420"/>
                    </a:lnTo>
                    <a:lnTo>
                      <a:pt x="2164" y="8417"/>
                    </a:lnTo>
                    <a:lnTo>
                      <a:pt x="2176" y="8412"/>
                    </a:lnTo>
                    <a:lnTo>
                      <a:pt x="2182" y="8410"/>
                    </a:lnTo>
                    <a:lnTo>
                      <a:pt x="2187" y="8407"/>
                    </a:lnTo>
                    <a:lnTo>
                      <a:pt x="2188" y="8406"/>
                    </a:lnTo>
                    <a:lnTo>
                      <a:pt x="2189" y="8406"/>
                    </a:lnTo>
                    <a:lnTo>
                      <a:pt x="2189" y="8405"/>
                    </a:lnTo>
                    <a:lnTo>
                      <a:pt x="2188" y="8405"/>
                    </a:lnTo>
                    <a:lnTo>
                      <a:pt x="2162" y="8397"/>
                    </a:lnTo>
                    <a:lnTo>
                      <a:pt x="2137" y="8391"/>
                    </a:lnTo>
                    <a:lnTo>
                      <a:pt x="2124" y="8389"/>
                    </a:lnTo>
                    <a:lnTo>
                      <a:pt x="2111" y="8387"/>
                    </a:lnTo>
                    <a:lnTo>
                      <a:pt x="2097" y="8387"/>
                    </a:lnTo>
                    <a:lnTo>
                      <a:pt x="2082" y="8388"/>
                    </a:lnTo>
                    <a:lnTo>
                      <a:pt x="2068" y="8388"/>
                    </a:lnTo>
                    <a:lnTo>
                      <a:pt x="2061" y="8388"/>
                    </a:lnTo>
                    <a:lnTo>
                      <a:pt x="2060" y="8387"/>
                    </a:lnTo>
                    <a:lnTo>
                      <a:pt x="2060" y="8386"/>
                    </a:lnTo>
                    <a:lnTo>
                      <a:pt x="2061" y="8385"/>
                    </a:lnTo>
                    <a:lnTo>
                      <a:pt x="2064" y="8384"/>
                    </a:lnTo>
                    <a:lnTo>
                      <a:pt x="2069" y="8379"/>
                    </a:lnTo>
                    <a:lnTo>
                      <a:pt x="2075" y="8374"/>
                    </a:lnTo>
                    <a:lnTo>
                      <a:pt x="2083" y="8368"/>
                    </a:lnTo>
                    <a:lnTo>
                      <a:pt x="2090" y="8362"/>
                    </a:lnTo>
                    <a:lnTo>
                      <a:pt x="2096" y="8351"/>
                    </a:lnTo>
                    <a:lnTo>
                      <a:pt x="2100" y="8341"/>
                    </a:lnTo>
                    <a:lnTo>
                      <a:pt x="2104" y="8331"/>
                    </a:lnTo>
                    <a:lnTo>
                      <a:pt x="2106" y="8321"/>
                    </a:lnTo>
                    <a:lnTo>
                      <a:pt x="2108" y="8310"/>
                    </a:lnTo>
                    <a:lnTo>
                      <a:pt x="2111" y="8299"/>
                    </a:lnTo>
                    <a:lnTo>
                      <a:pt x="2114" y="8290"/>
                    </a:lnTo>
                    <a:lnTo>
                      <a:pt x="2118" y="8279"/>
                    </a:lnTo>
                    <a:lnTo>
                      <a:pt x="2123" y="8270"/>
                    </a:lnTo>
                    <a:lnTo>
                      <a:pt x="2129" y="8257"/>
                    </a:lnTo>
                    <a:lnTo>
                      <a:pt x="2134" y="8246"/>
                    </a:lnTo>
                    <a:lnTo>
                      <a:pt x="2135" y="8241"/>
                    </a:lnTo>
                    <a:lnTo>
                      <a:pt x="2128" y="8242"/>
                    </a:lnTo>
                    <a:lnTo>
                      <a:pt x="2121" y="8244"/>
                    </a:lnTo>
                    <a:lnTo>
                      <a:pt x="2110" y="8250"/>
                    </a:lnTo>
                    <a:lnTo>
                      <a:pt x="2099" y="8255"/>
                    </a:lnTo>
                    <a:lnTo>
                      <a:pt x="2078" y="8266"/>
                    </a:lnTo>
                    <a:lnTo>
                      <a:pt x="2060" y="8273"/>
                    </a:lnTo>
                    <a:lnTo>
                      <a:pt x="2056" y="8275"/>
                    </a:lnTo>
                    <a:lnTo>
                      <a:pt x="2053" y="8275"/>
                    </a:lnTo>
                    <a:lnTo>
                      <a:pt x="2050" y="8273"/>
                    </a:lnTo>
                    <a:lnTo>
                      <a:pt x="2046" y="8272"/>
                    </a:lnTo>
                    <a:lnTo>
                      <a:pt x="2044" y="8270"/>
                    </a:lnTo>
                    <a:lnTo>
                      <a:pt x="2042" y="8268"/>
                    </a:lnTo>
                    <a:lnTo>
                      <a:pt x="2041" y="8265"/>
                    </a:lnTo>
                    <a:lnTo>
                      <a:pt x="2040" y="8260"/>
                    </a:lnTo>
                    <a:lnTo>
                      <a:pt x="2039" y="8252"/>
                    </a:lnTo>
                    <a:lnTo>
                      <a:pt x="2039" y="8242"/>
                    </a:lnTo>
                    <a:lnTo>
                      <a:pt x="2040" y="8231"/>
                    </a:lnTo>
                    <a:lnTo>
                      <a:pt x="2041" y="8219"/>
                    </a:lnTo>
                    <a:lnTo>
                      <a:pt x="2044" y="8208"/>
                    </a:lnTo>
                    <a:lnTo>
                      <a:pt x="2047" y="8196"/>
                    </a:lnTo>
                    <a:lnTo>
                      <a:pt x="2052" y="8184"/>
                    </a:lnTo>
                    <a:lnTo>
                      <a:pt x="2055" y="8173"/>
                    </a:lnTo>
                    <a:lnTo>
                      <a:pt x="2059" y="8163"/>
                    </a:lnTo>
                    <a:lnTo>
                      <a:pt x="2064" y="8155"/>
                    </a:lnTo>
                    <a:lnTo>
                      <a:pt x="2068" y="8148"/>
                    </a:lnTo>
                    <a:lnTo>
                      <a:pt x="2072" y="8143"/>
                    </a:lnTo>
                    <a:lnTo>
                      <a:pt x="2078" y="8138"/>
                    </a:lnTo>
                    <a:lnTo>
                      <a:pt x="2083" y="8135"/>
                    </a:lnTo>
                    <a:lnTo>
                      <a:pt x="2088" y="8133"/>
                    </a:lnTo>
                    <a:lnTo>
                      <a:pt x="2094" y="8132"/>
                    </a:lnTo>
                    <a:lnTo>
                      <a:pt x="2107" y="8130"/>
                    </a:lnTo>
                    <a:lnTo>
                      <a:pt x="2119" y="8129"/>
                    </a:lnTo>
                    <a:lnTo>
                      <a:pt x="2132" y="8129"/>
                    </a:lnTo>
                    <a:lnTo>
                      <a:pt x="2144" y="8128"/>
                    </a:lnTo>
                    <a:lnTo>
                      <a:pt x="2149" y="8127"/>
                    </a:lnTo>
                    <a:lnTo>
                      <a:pt x="2154" y="8125"/>
                    </a:lnTo>
                    <a:lnTo>
                      <a:pt x="2160" y="8123"/>
                    </a:lnTo>
                    <a:lnTo>
                      <a:pt x="2164" y="8120"/>
                    </a:lnTo>
                    <a:lnTo>
                      <a:pt x="2171" y="8114"/>
                    </a:lnTo>
                    <a:lnTo>
                      <a:pt x="2176" y="8105"/>
                    </a:lnTo>
                    <a:lnTo>
                      <a:pt x="2180" y="8101"/>
                    </a:lnTo>
                    <a:lnTo>
                      <a:pt x="2183" y="8100"/>
                    </a:lnTo>
                    <a:lnTo>
                      <a:pt x="2181" y="8098"/>
                    </a:lnTo>
                    <a:lnTo>
                      <a:pt x="2174" y="8100"/>
                    </a:lnTo>
                    <a:lnTo>
                      <a:pt x="2155" y="8102"/>
                    </a:lnTo>
                    <a:lnTo>
                      <a:pt x="2138" y="8104"/>
                    </a:lnTo>
                    <a:lnTo>
                      <a:pt x="2129" y="8104"/>
                    </a:lnTo>
                    <a:lnTo>
                      <a:pt x="2121" y="8104"/>
                    </a:lnTo>
                    <a:lnTo>
                      <a:pt x="2111" y="8102"/>
                    </a:lnTo>
                    <a:lnTo>
                      <a:pt x="2102" y="8098"/>
                    </a:lnTo>
                    <a:lnTo>
                      <a:pt x="2096" y="8095"/>
                    </a:lnTo>
                    <a:lnTo>
                      <a:pt x="2088" y="8093"/>
                    </a:lnTo>
                    <a:lnTo>
                      <a:pt x="2082" y="8092"/>
                    </a:lnTo>
                    <a:lnTo>
                      <a:pt x="2075" y="8092"/>
                    </a:lnTo>
                    <a:lnTo>
                      <a:pt x="2070" y="8093"/>
                    </a:lnTo>
                    <a:lnTo>
                      <a:pt x="2064" y="8094"/>
                    </a:lnTo>
                    <a:lnTo>
                      <a:pt x="2058" y="8096"/>
                    </a:lnTo>
                    <a:lnTo>
                      <a:pt x="2053" y="8098"/>
                    </a:lnTo>
                    <a:lnTo>
                      <a:pt x="2031" y="8113"/>
                    </a:lnTo>
                    <a:lnTo>
                      <a:pt x="2007" y="8124"/>
                    </a:lnTo>
                    <a:lnTo>
                      <a:pt x="2004" y="8127"/>
                    </a:lnTo>
                    <a:lnTo>
                      <a:pt x="2000" y="8127"/>
                    </a:lnTo>
                    <a:lnTo>
                      <a:pt x="1997" y="8125"/>
                    </a:lnTo>
                    <a:lnTo>
                      <a:pt x="1993" y="8124"/>
                    </a:lnTo>
                    <a:lnTo>
                      <a:pt x="1990" y="8122"/>
                    </a:lnTo>
                    <a:lnTo>
                      <a:pt x="1987" y="8120"/>
                    </a:lnTo>
                    <a:lnTo>
                      <a:pt x="1985" y="8117"/>
                    </a:lnTo>
                    <a:lnTo>
                      <a:pt x="1983" y="8113"/>
                    </a:lnTo>
                    <a:lnTo>
                      <a:pt x="1979" y="8103"/>
                    </a:lnTo>
                    <a:lnTo>
                      <a:pt x="1976" y="8093"/>
                    </a:lnTo>
                    <a:lnTo>
                      <a:pt x="1973" y="8081"/>
                    </a:lnTo>
                    <a:lnTo>
                      <a:pt x="1971" y="8069"/>
                    </a:lnTo>
                    <a:lnTo>
                      <a:pt x="1967" y="8049"/>
                    </a:lnTo>
                    <a:lnTo>
                      <a:pt x="1964" y="8033"/>
                    </a:lnTo>
                    <a:lnTo>
                      <a:pt x="1963" y="8028"/>
                    </a:lnTo>
                    <a:lnTo>
                      <a:pt x="1961" y="8027"/>
                    </a:lnTo>
                    <a:lnTo>
                      <a:pt x="1958" y="8029"/>
                    </a:lnTo>
                    <a:lnTo>
                      <a:pt x="1956" y="8036"/>
                    </a:lnTo>
                    <a:lnTo>
                      <a:pt x="1952" y="8043"/>
                    </a:lnTo>
                    <a:lnTo>
                      <a:pt x="1951" y="8051"/>
                    </a:lnTo>
                    <a:lnTo>
                      <a:pt x="1950" y="8059"/>
                    </a:lnTo>
                    <a:lnTo>
                      <a:pt x="1951" y="8065"/>
                    </a:lnTo>
                    <a:lnTo>
                      <a:pt x="1953" y="8077"/>
                    </a:lnTo>
                    <a:lnTo>
                      <a:pt x="1957" y="8089"/>
                    </a:lnTo>
                    <a:lnTo>
                      <a:pt x="1960" y="8100"/>
                    </a:lnTo>
                    <a:lnTo>
                      <a:pt x="1961" y="8110"/>
                    </a:lnTo>
                    <a:lnTo>
                      <a:pt x="1961" y="8117"/>
                    </a:lnTo>
                    <a:lnTo>
                      <a:pt x="1961" y="8123"/>
                    </a:lnTo>
                    <a:lnTo>
                      <a:pt x="1959" y="8130"/>
                    </a:lnTo>
                    <a:lnTo>
                      <a:pt x="1956" y="8136"/>
                    </a:lnTo>
                    <a:lnTo>
                      <a:pt x="1944" y="8161"/>
                    </a:lnTo>
                    <a:lnTo>
                      <a:pt x="1934" y="8186"/>
                    </a:lnTo>
                    <a:lnTo>
                      <a:pt x="1925" y="8209"/>
                    </a:lnTo>
                    <a:lnTo>
                      <a:pt x="1918" y="8232"/>
                    </a:lnTo>
                    <a:lnTo>
                      <a:pt x="1910" y="8256"/>
                    </a:lnTo>
                    <a:lnTo>
                      <a:pt x="1904" y="8281"/>
                    </a:lnTo>
                    <a:lnTo>
                      <a:pt x="1897" y="8306"/>
                    </a:lnTo>
                    <a:lnTo>
                      <a:pt x="1891" y="8333"/>
                    </a:lnTo>
                    <a:lnTo>
                      <a:pt x="1906" y="8377"/>
                    </a:lnTo>
                    <a:lnTo>
                      <a:pt x="1919" y="8411"/>
                    </a:lnTo>
                    <a:lnTo>
                      <a:pt x="1920" y="8419"/>
                    </a:lnTo>
                    <a:lnTo>
                      <a:pt x="1921" y="8427"/>
                    </a:lnTo>
                    <a:lnTo>
                      <a:pt x="1921" y="8435"/>
                    </a:lnTo>
                    <a:lnTo>
                      <a:pt x="1920" y="8445"/>
                    </a:lnTo>
                    <a:lnTo>
                      <a:pt x="1917" y="8454"/>
                    </a:lnTo>
                    <a:lnTo>
                      <a:pt x="1913" y="8465"/>
                    </a:lnTo>
                    <a:lnTo>
                      <a:pt x="1908" y="8475"/>
                    </a:lnTo>
                    <a:lnTo>
                      <a:pt x="1902" y="8488"/>
                    </a:lnTo>
                    <a:lnTo>
                      <a:pt x="1884" y="8515"/>
                    </a:lnTo>
                    <a:lnTo>
                      <a:pt x="1861" y="8553"/>
                    </a:lnTo>
                    <a:lnTo>
                      <a:pt x="1850" y="8573"/>
                    </a:lnTo>
                    <a:lnTo>
                      <a:pt x="1840" y="8591"/>
                    </a:lnTo>
                    <a:lnTo>
                      <a:pt x="1837" y="8599"/>
                    </a:lnTo>
                    <a:lnTo>
                      <a:pt x="1835" y="8606"/>
                    </a:lnTo>
                    <a:lnTo>
                      <a:pt x="1834" y="8613"/>
                    </a:lnTo>
                    <a:lnTo>
                      <a:pt x="1834" y="8617"/>
                    </a:lnTo>
                    <a:lnTo>
                      <a:pt x="1835" y="8624"/>
                    </a:lnTo>
                    <a:lnTo>
                      <a:pt x="1836" y="8631"/>
                    </a:lnTo>
                    <a:lnTo>
                      <a:pt x="1836" y="8637"/>
                    </a:lnTo>
                    <a:lnTo>
                      <a:pt x="1835" y="8643"/>
                    </a:lnTo>
                    <a:lnTo>
                      <a:pt x="1834" y="8648"/>
                    </a:lnTo>
                    <a:lnTo>
                      <a:pt x="1831" y="8653"/>
                    </a:lnTo>
                    <a:lnTo>
                      <a:pt x="1829" y="8657"/>
                    </a:lnTo>
                    <a:lnTo>
                      <a:pt x="1826" y="8660"/>
                    </a:lnTo>
                    <a:lnTo>
                      <a:pt x="1817" y="8667"/>
                    </a:lnTo>
                    <a:lnTo>
                      <a:pt x="1808" y="8672"/>
                    </a:lnTo>
                    <a:lnTo>
                      <a:pt x="1795" y="8677"/>
                    </a:lnTo>
                    <a:lnTo>
                      <a:pt x="1781" y="8682"/>
                    </a:lnTo>
                    <a:lnTo>
                      <a:pt x="1763" y="8689"/>
                    </a:lnTo>
                    <a:lnTo>
                      <a:pt x="1743" y="8699"/>
                    </a:lnTo>
                    <a:lnTo>
                      <a:pt x="1721" y="8712"/>
                    </a:lnTo>
                    <a:lnTo>
                      <a:pt x="1700" y="8724"/>
                    </a:lnTo>
                    <a:lnTo>
                      <a:pt x="1678" y="8736"/>
                    </a:lnTo>
                    <a:lnTo>
                      <a:pt x="1658" y="8745"/>
                    </a:lnTo>
                    <a:lnTo>
                      <a:pt x="1648" y="8749"/>
                    </a:lnTo>
                    <a:lnTo>
                      <a:pt x="1638" y="8751"/>
                    </a:lnTo>
                    <a:lnTo>
                      <a:pt x="1629" y="8752"/>
                    </a:lnTo>
                    <a:lnTo>
                      <a:pt x="1622" y="8752"/>
                    </a:lnTo>
                    <a:lnTo>
                      <a:pt x="1614" y="8751"/>
                    </a:lnTo>
                    <a:lnTo>
                      <a:pt x="1607" y="8751"/>
                    </a:lnTo>
                    <a:lnTo>
                      <a:pt x="1601" y="8751"/>
                    </a:lnTo>
                    <a:lnTo>
                      <a:pt x="1596" y="8752"/>
                    </a:lnTo>
                    <a:lnTo>
                      <a:pt x="1586" y="8755"/>
                    </a:lnTo>
                    <a:lnTo>
                      <a:pt x="1578" y="8759"/>
                    </a:lnTo>
                    <a:lnTo>
                      <a:pt x="1563" y="8772"/>
                    </a:lnTo>
                    <a:lnTo>
                      <a:pt x="1544" y="8789"/>
                    </a:lnTo>
                    <a:lnTo>
                      <a:pt x="1510" y="8802"/>
                    </a:lnTo>
                    <a:lnTo>
                      <a:pt x="1476" y="8816"/>
                    </a:lnTo>
                    <a:lnTo>
                      <a:pt x="1445" y="8830"/>
                    </a:lnTo>
                    <a:lnTo>
                      <a:pt x="1415" y="8844"/>
                    </a:lnTo>
                    <a:lnTo>
                      <a:pt x="1385" y="8857"/>
                    </a:lnTo>
                    <a:lnTo>
                      <a:pt x="1356" y="8869"/>
                    </a:lnTo>
                    <a:lnTo>
                      <a:pt x="1328" y="8878"/>
                    </a:lnTo>
                    <a:lnTo>
                      <a:pt x="1300" y="8886"/>
                    </a:lnTo>
                    <a:lnTo>
                      <a:pt x="1286" y="8888"/>
                    </a:lnTo>
                    <a:lnTo>
                      <a:pt x="1272" y="8890"/>
                    </a:lnTo>
                    <a:lnTo>
                      <a:pt x="1258" y="8891"/>
                    </a:lnTo>
                    <a:lnTo>
                      <a:pt x="1245" y="8892"/>
                    </a:lnTo>
                    <a:lnTo>
                      <a:pt x="1231" y="8892"/>
                    </a:lnTo>
                    <a:lnTo>
                      <a:pt x="1217" y="8890"/>
                    </a:lnTo>
                    <a:lnTo>
                      <a:pt x="1203" y="8888"/>
                    </a:lnTo>
                    <a:lnTo>
                      <a:pt x="1189" y="8885"/>
                    </a:lnTo>
                    <a:lnTo>
                      <a:pt x="1174" y="8880"/>
                    </a:lnTo>
                    <a:lnTo>
                      <a:pt x="1160" y="8874"/>
                    </a:lnTo>
                    <a:lnTo>
                      <a:pt x="1145" y="8867"/>
                    </a:lnTo>
                    <a:lnTo>
                      <a:pt x="1129" y="8859"/>
                    </a:lnTo>
                    <a:lnTo>
                      <a:pt x="1114" y="8850"/>
                    </a:lnTo>
                    <a:lnTo>
                      <a:pt x="1099" y="8838"/>
                    </a:lnTo>
                    <a:lnTo>
                      <a:pt x="1083" y="8826"/>
                    </a:lnTo>
                    <a:lnTo>
                      <a:pt x="1068" y="8812"/>
                    </a:lnTo>
                    <a:lnTo>
                      <a:pt x="770" y="8542"/>
                    </a:lnTo>
                    <a:lnTo>
                      <a:pt x="570" y="8344"/>
                    </a:lnTo>
                    <a:lnTo>
                      <a:pt x="551" y="8323"/>
                    </a:lnTo>
                    <a:lnTo>
                      <a:pt x="531" y="8303"/>
                    </a:lnTo>
                    <a:lnTo>
                      <a:pt x="511" y="8283"/>
                    </a:lnTo>
                    <a:lnTo>
                      <a:pt x="490" y="8263"/>
                    </a:lnTo>
                    <a:lnTo>
                      <a:pt x="471" y="8243"/>
                    </a:lnTo>
                    <a:lnTo>
                      <a:pt x="451" y="8222"/>
                    </a:lnTo>
                    <a:lnTo>
                      <a:pt x="443" y="8211"/>
                    </a:lnTo>
                    <a:lnTo>
                      <a:pt x="435" y="8199"/>
                    </a:lnTo>
                    <a:lnTo>
                      <a:pt x="426" y="8187"/>
                    </a:lnTo>
                    <a:lnTo>
                      <a:pt x="419" y="8175"/>
                    </a:lnTo>
                    <a:lnTo>
                      <a:pt x="401" y="8146"/>
                    </a:lnTo>
                    <a:lnTo>
                      <a:pt x="378" y="8110"/>
                    </a:lnTo>
                    <a:lnTo>
                      <a:pt x="372" y="8102"/>
                    </a:lnTo>
                    <a:lnTo>
                      <a:pt x="368" y="8092"/>
                    </a:lnTo>
                    <a:lnTo>
                      <a:pt x="365" y="8083"/>
                    </a:lnTo>
                    <a:lnTo>
                      <a:pt x="363" y="8075"/>
                    </a:lnTo>
                    <a:lnTo>
                      <a:pt x="362" y="8066"/>
                    </a:lnTo>
                    <a:lnTo>
                      <a:pt x="362" y="8057"/>
                    </a:lnTo>
                    <a:lnTo>
                      <a:pt x="364" y="8050"/>
                    </a:lnTo>
                    <a:lnTo>
                      <a:pt x="367" y="8043"/>
                    </a:lnTo>
                    <a:lnTo>
                      <a:pt x="375" y="8034"/>
                    </a:lnTo>
                    <a:lnTo>
                      <a:pt x="385" y="8017"/>
                    </a:lnTo>
                    <a:lnTo>
                      <a:pt x="391" y="8010"/>
                    </a:lnTo>
                    <a:lnTo>
                      <a:pt x="396" y="8003"/>
                    </a:lnTo>
                    <a:lnTo>
                      <a:pt x="401" y="7999"/>
                    </a:lnTo>
                    <a:lnTo>
                      <a:pt x="403" y="7997"/>
                    </a:lnTo>
                    <a:lnTo>
                      <a:pt x="403" y="8006"/>
                    </a:lnTo>
                    <a:lnTo>
                      <a:pt x="402" y="8019"/>
                    </a:lnTo>
                    <a:lnTo>
                      <a:pt x="401" y="8030"/>
                    </a:lnTo>
                    <a:lnTo>
                      <a:pt x="402" y="8037"/>
                    </a:lnTo>
                    <a:lnTo>
                      <a:pt x="406" y="8039"/>
                    </a:lnTo>
                    <a:lnTo>
                      <a:pt x="411" y="8041"/>
                    </a:lnTo>
                    <a:lnTo>
                      <a:pt x="418" y="8042"/>
                    </a:lnTo>
                    <a:lnTo>
                      <a:pt x="425" y="8043"/>
                    </a:lnTo>
                    <a:lnTo>
                      <a:pt x="440" y="8043"/>
                    </a:lnTo>
                    <a:lnTo>
                      <a:pt x="451" y="8042"/>
                    </a:lnTo>
                    <a:lnTo>
                      <a:pt x="463" y="8034"/>
                    </a:lnTo>
                    <a:lnTo>
                      <a:pt x="471" y="8026"/>
                    </a:lnTo>
                    <a:lnTo>
                      <a:pt x="470" y="8035"/>
                    </a:lnTo>
                    <a:lnTo>
                      <a:pt x="467" y="8043"/>
                    </a:lnTo>
                    <a:lnTo>
                      <a:pt x="464" y="8052"/>
                    </a:lnTo>
                    <a:lnTo>
                      <a:pt x="460" y="8061"/>
                    </a:lnTo>
                    <a:lnTo>
                      <a:pt x="458" y="8069"/>
                    </a:lnTo>
                    <a:lnTo>
                      <a:pt x="456" y="8078"/>
                    </a:lnTo>
                    <a:lnTo>
                      <a:pt x="456" y="8081"/>
                    </a:lnTo>
                    <a:lnTo>
                      <a:pt x="457" y="8086"/>
                    </a:lnTo>
                    <a:lnTo>
                      <a:pt x="458" y="8090"/>
                    </a:lnTo>
                    <a:lnTo>
                      <a:pt x="461" y="8093"/>
                    </a:lnTo>
                    <a:lnTo>
                      <a:pt x="463" y="8096"/>
                    </a:lnTo>
                    <a:lnTo>
                      <a:pt x="467" y="8100"/>
                    </a:lnTo>
                    <a:lnTo>
                      <a:pt x="471" y="8101"/>
                    </a:lnTo>
                    <a:lnTo>
                      <a:pt x="475" y="8103"/>
                    </a:lnTo>
                    <a:lnTo>
                      <a:pt x="485" y="8103"/>
                    </a:lnTo>
                    <a:lnTo>
                      <a:pt x="496" y="8102"/>
                    </a:lnTo>
                    <a:lnTo>
                      <a:pt x="505" y="8098"/>
                    </a:lnTo>
                    <a:lnTo>
                      <a:pt x="515" y="8095"/>
                    </a:lnTo>
                    <a:lnTo>
                      <a:pt x="525" y="8091"/>
                    </a:lnTo>
                    <a:lnTo>
                      <a:pt x="531" y="8088"/>
                    </a:lnTo>
                    <a:lnTo>
                      <a:pt x="548" y="8082"/>
                    </a:lnTo>
                    <a:lnTo>
                      <a:pt x="565" y="8075"/>
                    </a:lnTo>
                    <a:lnTo>
                      <a:pt x="580" y="8067"/>
                    </a:lnTo>
                    <a:lnTo>
                      <a:pt x="595" y="8061"/>
                    </a:lnTo>
                    <a:lnTo>
                      <a:pt x="601" y="8057"/>
                    </a:lnTo>
                    <a:lnTo>
                      <a:pt x="609" y="8055"/>
                    </a:lnTo>
                    <a:lnTo>
                      <a:pt x="615" y="8053"/>
                    </a:lnTo>
                    <a:lnTo>
                      <a:pt x="623" y="8052"/>
                    </a:lnTo>
                    <a:lnTo>
                      <a:pt x="631" y="8051"/>
                    </a:lnTo>
                    <a:lnTo>
                      <a:pt x="638" y="8052"/>
                    </a:lnTo>
                    <a:lnTo>
                      <a:pt x="646" y="8053"/>
                    </a:lnTo>
                    <a:lnTo>
                      <a:pt x="653" y="8056"/>
                    </a:lnTo>
                    <a:lnTo>
                      <a:pt x="661" y="8059"/>
                    </a:lnTo>
                    <a:lnTo>
                      <a:pt x="668" y="8059"/>
                    </a:lnTo>
                    <a:lnTo>
                      <a:pt x="675" y="8057"/>
                    </a:lnTo>
                    <a:lnTo>
                      <a:pt x="680" y="8055"/>
                    </a:lnTo>
                    <a:lnTo>
                      <a:pt x="685" y="8051"/>
                    </a:lnTo>
                    <a:lnTo>
                      <a:pt x="690" y="8047"/>
                    </a:lnTo>
                    <a:lnTo>
                      <a:pt x="693" y="8041"/>
                    </a:lnTo>
                    <a:lnTo>
                      <a:pt x="698" y="8036"/>
                    </a:lnTo>
                    <a:lnTo>
                      <a:pt x="705" y="8026"/>
                    </a:lnTo>
                    <a:lnTo>
                      <a:pt x="713" y="8017"/>
                    </a:lnTo>
                    <a:lnTo>
                      <a:pt x="716" y="8014"/>
                    </a:lnTo>
                    <a:lnTo>
                      <a:pt x="720" y="8013"/>
                    </a:lnTo>
                    <a:lnTo>
                      <a:pt x="725" y="8013"/>
                    </a:lnTo>
                    <a:lnTo>
                      <a:pt x="730" y="8015"/>
                    </a:lnTo>
                    <a:lnTo>
                      <a:pt x="741" y="8021"/>
                    </a:lnTo>
                    <a:lnTo>
                      <a:pt x="749" y="8025"/>
                    </a:lnTo>
                    <a:lnTo>
                      <a:pt x="758" y="8026"/>
                    </a:lnTo>
                    <a:lnTo>
                      <a:pt x="766" y="8025"/>
                    </a:lnTo>
                    <a:lnTo>
                      <a:pt x="773" y="8023"/>
                    </a:lnTo>
                    <a:lnTo>
                      <a:pt x="781" y="8019"/>
                    </a:lnTo>
                    <a:lnTo>
                      <a:pt x="788" y="8012"/>
                    </a:lnTo>
                    <a:lnTo>
                      <a:pt x="798" y="8005"/>
                    </a:lnTo>
                    <a:lnTo>
                      <a:pt x="821" y="7984"/>
                    </a:lnTo>
                    <a:lnTo>
                      <a:pt x="838" y="7970"/>
                    </a:lnTo>
                    <a:lnTo>
                      <a:pt x="841" y="7967"/>
                    </a:lnTo>
                    <a:lnTo>
                      <a:pt x="845" y="7965"/>
                    </a:lnTo>
                    <a:lnTo>
                      <a:pt x="851" y="7963"/>
                    </a:lnTo>
                    <a:lnTo>
                      <a:pt x="856" y="7962"/>
                    </a:lnTo>
                    <a:lnTo>
                      <a:pt x="869" y="7961"/>
                    </a:lnTo>
                    <a:lnTo>
                      <a:pt x="886" y="7962"/>
                    </a:lnTo>
                    <a:lnTo>
                      <a:pt x="896" y="7963"/>
                    </a:lnTo>
                    <a:lnTo>
                      <a:pt x="905" y="7962"/>
                    </a:lnTo>
                    <a:lnTo>
                      <a:pt x="913" y="7959"/>
                    </a:lnTo>
                    <a:lnTo>
                      <a:pt x="921" y="7955"/>
                    </a:lnTo>
                    <a:lnTo>
                      <a:pt x="929" y="7949"/>
                    </a:lnTo>
                    <a:lnTo>
                      <a:pt x="935" y="7943"/>
                    </a:lnTo>
                    <a:lnTo>
                      <a:pt x="942" y="7935"/>
                    </a:lnTo>
                    <a:lnTo>
                      <a:pt x="948" y="7927"/>
                    </a:lnTo>
                    <a:lnTo>
                      <a:pt x="959" y="7909"/>
                    </a:lnTo>
                    <a:lnTo>
                      <a:pt x="970" y="7892"/>
                    </a:lnTo>
                    <a:lnTo>
                      <a:pt x="980" y="7875"/>
                    </a:lnTo>
                    <a:lnTo>
                      <a:pt x="992" y="7861"/>
                    </a:lnTo>
                    <a:lnTo>
                      <a:pt x="999" y="7853"/>
                    </a:lnTo>
                    <a:lnTo>
                      <a:pt x="1004" y="7843"/>
                    </a:lnTo>
                    <a:lnTo>
                      <a:pt x="1007" y="7832"/>
                    </a:lnTo>
                    <a:lnTo>
                      <a:pt x="1012" y="7820"/>
                    </a:lnTo>
                    <a:lnTo>
                      <a:pt x="1016" y="7809"/>
                    </a:lnTo>
                    <a:lnTo>
                      <a:pt x="1021" y="7799"/>
                    </a:lnTo>
                    <a:lnTo>
                      <a:pt x="1025" y="7795"/>
                    </a:lnTo>
                    <a:lnTo>
                      <a:pt x="1028" y="7792"/>
                    </a:lnTo>
                    <a:lnTo>
                      <a:pt x="1032" y="7789"/>
                    </a:lnTo>
                    <a:lnTo>
                      <a:pt x="1037" y="7786"/>
                    </a:lnTo>
                    <a:lnTo>
                      <a:pt x="1043" y="7785"/>
                    </a:lnTo>
                    <a:lnTo>
                      <a:pt x="1050" y="7785"/>
                    </a:lnTo>
                    <a:lnTo>
                      <a:pt x="1055" y="7786"/>
                    </a:lnTo>
                    <a:lnTo>
                      <a:pt x="1060" y="7787"/>
                    </a:lnTo>
                    <a:lnTo>
                      <a:pt x="1066" y="7787"/>
                    </a:lnTo>
                    <a:lnTo>
                      <a:pt x="1070" y="7785"/>
                    </a:lnTo>
                    <a:lnTo>
                      <a:pt x="1072" y="7784"/>
                    </a:lnTo>
                    <a:lnTo>
                      <a:pt x="1073" y="7782"/>
                    </a:lnTo>
                    <a:lnTo>
                      <a:pt x="1075" y="7780"/>
                    </a:lnTo>
                    <a:lnTo>
                      <a:pt x="1075" y="7776"/>
                    </a:lnTo>
                    <a:lnTo>
                      <a:pt x="1078" y="7764"/>
                    </a:lnTo>
                    <a:lnTo>
                      <a:pt x="1079" y="7752"/>
                    </a:lnTo>
                    <a:lnTo>
                      <a:pt x="1080" y="7741"/>
                    </a:lnTo>
                    <a:lnTo>
                      <a:pt x="1084" y="7729"/>
                    </a:lnTo>
                    <a:lnTo>
                      <a:pt x="1088" y="7720"/>
                    </a:lnTo>
                    <a:lnTo>
                      <a:pt x="1096" y="7712"/>
                    </a:lnTo>
                    <a:lnTo>
                      <a:pt x="1098" y="7708"/>
                    </a:lnTo>
                    <a:lnTo>
                      <a:pt x="1101" y="7704"/>
                    </a:lnTo>
                    <a:lnTo>
                      <a:pt x="1104" y="7700"/>
                    </a:lnTo>
                    <a:lnTo>
                      <a:pt x="1104" y="7696"/>
                    </a:lnTo>
                    <a:lnTo>
                      <a:pt x="1086" y="7696"/>
                    </a:lnTo>
                    <a:lnTo>
                      <a:pt x="1068" y="7696"/>
                    </a:lnTo>
                    <a:lnTo>
                      <a:pt x="1051" y="7695"/>
                    </a:lnTo>
                    <a:lnTo>
                      <a:pt x="1033" y="7692"/>
                    </a:lnTo>
                    <a:lnTo>
                      <a:pt x="1026" y="7690"/>
                    </a:lnTo>
                    <a:lnTo>
                      <a:pt x="1017" y="7688"/>
                    </a:lnTo>
                    <a:lnTo>
                      <a:pt x="1010" y="7685"/>
                    </a:lnTo>
                    <a:lnTo>
                      <a:pt x="1002" y="7681"/>
                    </a:lnTo>
                    <a:lnTo>
                      <a:pt x="996" y="7676"/>
                    </a:lnTo>
                    <a:lnTo>
                      <a:pt x="989" y="7671"/>
                    </a:lnTo>
                    <a:lnTo>
                      <a:pt x="983" y="7664"/>
                    </a:lnTo>
                    <a:lnTo>
                      <a:pt x="976" y="7657"/>
                    </a:lnTo>
                    <a:lnTo>
                      <a:pt x="971" y="7651"/>
                    </a:lnTo>
                    <a:lnTo>
                      <a:pt x="966" y="7648"/>
                    </a:lnTo>
                    <a:lnTo>
                      <a:pt x="964" y="7647"/>
                    </a:lnTo>
                    <a:lnTo>
                      <a:pt x="962" y="7647"/>
                    </a:lnTo>
                    <a:lnTo>
                      <a:pt x="960" y="7648"/>
                    </a:lnTo>
                    <a:lnTo>
                      <a:pt x="958" y="7649"/>
                    </a:lnTo>
                    <a:lnTo>
                      <a:pt x="953" y="7654"/>
                    </a:lnTo>
                    <a:lnTo>
                      <a:pt x="950" y="7659"/>
                    </a:lnTo>
                    <a:lnTo>
                      <a:pt x="948" y="7665"/>
                    </a:lnTo>
                    <a:lnTo>
                      <a:pt x="945" y="7673"/>
                    </a:lnTo>
                    <a:lnTo>
                      <a:pt x="940" y="7690"/>
                    </a:lnTo>
                    <a:lnTo>
                      <a:pt x="937" y="7708"/>
                    </a:lnTo>
                    <a:lnTo>
                      <a:pt x="936" y="7723"/>
                    </a:lnTo>
                    <a:lnTo>
                      <a:pt x="935" y="7732"/>
                    </a:lnTo>
                    <a:lnTo>
                      <a:pt x="934" y="7739"/>
                    </a:lnTo>
                    <a:lnTo>
                      <a:pt x="931" y="7743"/>
                    </a:lnTo>
                    <a:lnTo>
                      <a:pt x="926" y="7747"/>
                    </a:lnTo>
                    <a:lnTo>
                      <a:pt x="921" y="7752"/>
                    </a:lnTo>
                    <a:lnTo>
                      <a:pt x="915" y="7755"/>
                    </a:lnTo>
                    <a:lnTo>
                      <a:pt x="908" y="7758"/>
                    </a:lnTo>
                    <a:lnTo>
                      <a:pt x="901" y="7760"/>
                    </a:lnTo>
                    <a:lnTo>
                      <a:pt x="892" y="7763"/>
                    </a:lnTo>
                    <a:lnTo>
                      <a:pt x="858" y="7770"/>
                    </a:lnTo>
                    <a:lnTo>
                      <a:pt x="835" y="7776"/>
                    </a:lnTo>
                    <a:lnTo>
                      <a:pt x="825" y="7779"/>
                    </a:lnTo>
                    <a:lnTo>
                      <a:pt x="815" y="7782"/>
                    </a:lnTo>
                    <a:lnTo>
                      <a:pt x="807" y="7785"/>
                    </a:lnTo>
                    <a:lnTo>
                      <a:pt x="798" y="7790"/>
                    </a:lnTo>
                    <a:lnTo>
                      <a:pt x="783" y="7798"/>
                    </a:lnTo>
                    <a:lnTo>
                      <a:pt x="769" y="7808"/>
                    </a:lnTo>
                    <a:lnTo>
                      <a:pt x="756" y="7818"/>
                    </a:lnTo>
                    <a:lnTo>
                      <a:pt x="742" y="7827"/>
                    </a:lnTo>
                    <a:lnTo>
                      <a:pt x="727" y="7837"/>
                    </a:lnTo>
                    <a:lnTo>
                      <a:pt x="709" y="7845"/>
                    </a:lnTo>
                    <a:lnTo>
                      <a:pt x="703" y="7847"/>
                    </a:lnTo>
                    <a:lnTo>
                      <a:pt x="695" y="7849"/>
                    </a:lnTo>
                    <a:lnTo>
                      <a:pt x="687" y="7849"/>
                    </a:lnTo>
                    <a:lnTo>
                      <a:pt x="679" y="7849"/>
                    </a:lnTo>
                    <a:lnTo>
                      <a:pt x="662" y="7848"/>
                    </a:lnTo>
                    <a:lnTo>
                      <a:pt x="644" y="7844"/>
                    </a:lnTo>
                    <a:lnTo>
                      <a:pt x="609" y="7835"/>
                    </a:lnTo>
                    <a:lnTo>
                      <a:pt x="578" y="7826"/>
                    </a:lnTo>
                    <a:lnTo>
                      <a:pt x="561" y="7823"/>
                    </a:lnTo>
                    <a:lnTo>
                      <a:pt x="545" y="7819"/>
                    </a:lnTo>
                    <a:lnTo>
                      <a:pt x="528" y="7813"/>
                    </a:lnTo>
                    <a:lnTo>
                      <a:pt x="511" y="7808"/>
                    </a:lnTo>
                    <a:lnTo>
                      <a:pt x="475" y="7794"/>
                    </a:lnTo>
                    <a:lnTo>
                      <a:pt x="440" y="7779"/>
                    </a:lnTo>
                    <a:lnTo>
                      <a:pt x="406" y="7762"/>
                    </a:lnTo>
                    <a:lnTo>
                      <a:pt x="374" y="7743"/>
                    </a:lnTo>
                    <a:lnTo>
                      <a:pt x="342" y="7725"/>
                    </a:lnTo>
                    <a:lnTo>
                      <a:pt x="315" y="7705"/>
                    </a:lnTo>
                    <a:lnTo>
                      <a:pt x="285" y="7682"/>
                    </a:lnTo>
                    <a:lnTo>
                      <a:pt x="257" y="7658"/>
                    </a:lnTo>
                    <a:lnTo>
                      <a:pt x="242" y="7645"/>
                    </a:lnTo>
                    <a:lnTo>
                      <a:pt x="227" y="7633"/>
                    </a:lnTo>
                    <a:lnTo>
                      <a:pt x="212" y="7622"/>
                    </a:lnTo>
                    <a:lnTo>
                      <a:pt x="194" y="7611"/>
                    </a:lnTo>
                    <a:lnTo>
                      <a:pt x="192" y="7610"/>
                    </a:lnTo>
                    <a:lnTo>
                      <a:pt x="191" y="7608"/>
                    </a:lnTo>
                    <a:lnTo>
                      <a:pt x="192" y="7607"/>
                    </a:lnTo>
                    <a:lnTo>
                      <a:pt x="193" y="7605"/>
                    </a:lnTo>
                    <a:lnTo>
                      <a:pt x="199" y="7601"/>
                    </a:lnTo>
                    <a:lnTo>
                      <a:pt x="206" y="7595"/>
                    </a:lnTo>
                    <a:lnTo>
                      <a:pt x="214" y="7590"/>
                    </a:lnTo>
                    <a:lnTo>
                      <a:pt x="219" y="7582"/>
                    </a:lnTo>
                    <a:lnTo>
                      <a:pt x="220" y="7579"/>
                    </a:lnTo>
                    <a:lnTo>
                      <a:pt x="221" y="7575"/>
                    </a:lnTo>
                    <a:lnTo>
                      <a:pt x="220" y="7570"/>
                    </a:lnTo>
                    <a:lnTo>
                      <a:pt x="218" y="7565"/>
                    </a:lnTo>
                    <a:lnTo>
                      <a:pt x="208" y="7550"/>
                    </a:lnTo>
                    <a:lnTo>
                      <a:pt x="199" y="7536"/>
                    </a:lnTo>
                    <a:lnTo>
                      <a:pt x="189" y="7522"/>
                    </a:lnTo>
                    <a:lnTo>
                      <a:pt x="179" y="7510"/>
                    </a:lnTo>
                    <a:lnTo>
                      <a:pt x="169" y="7498"/>
                    </a:lnTo>
                    <a:lnTo>
                      <a:pt x="161" y="7487"/>
                    </a:lnTo>
                    <a:lnTo>
                      <a:pt x="153" y="7476"/>
                    </a:lnTo>
                    <a:lnTo>
                      <a:pt x="148" y="7466"/>
                    </a:lnTo>
                    <a:lnTo>
                      <a:pt x="142" y="7455"/>
                    </a:lnTo>
                    <a:lnTo>
                      <a:pt x="140" y="7444"/>
                    </a:lnTo>
                    <a:lnTo>
                      <a:pt x="140" y="7438"/>
                    </a:lnTo>
                    <a:lnTo>
                      <a:pt x="140" y="7432"/>
                    </a:lnTo>
                    <a:lnTo>
                      <a:pt x="141" y="7426"/>
                    </a:lnTo>
                    <a:lnTo>
                      <a:pt x="142" y="7420"/>
                    </a:lnTo>
                    <a:lnTo>
                      <a:pt x="145" y="7414"/>
                    </a:lnTo>
                    <a:lnTo>
                      <a:pt x="148" y="7407"/>
                    </a:lnTo>
                    <a:lnTo>
                      <a:pt x="152" y="7400"/>
                    </a:lnTo>
                    <a:lnTo>
                      <a:pt x="156" y="7393"/>
                    </a:lnTo>
                    <a:lnTo>
                      <a:pt x="168" y="7377"/>
                    </a:lnTo>
                    <a:lnTo>
                      <a:pt x="183" y="7361"/>
                    </a:lnTo>
                    <a:lnTo>
                      <a:pt x="202" y="7348"/>
                    </a:lnTo>
                    <a:lnTo>
                      <a:pt x="237" y="7322"/>
                    </a:lnTo>
                    <a:lnTo>
                      <a:pt x="256" y="7308"/>
                    </a:lnTo>
                    <a:lnTo>
                      <a:pt x="270" y="7296"/>
                    </a:lnTo>
                    <a:lnTo>
                      <a:pt x="274" y="7292"/>
                    </a:lnTo>
                    <a:lnTo>
                      <a:pt x="277" y="7288"/>
                    </a:lnTo>
                    <a:lnTo>
                      <a:pt x="277" y="7286"/>
                    </a:lnTo>
                    <a:lnTo>
                      <a:pt x="277" y="7286"/>
                    </a:lnTo>
                    <a:lnTo>
                      <a:pt x="277" y="7285"/>
                    </a:lnTo>
                    <a:lnTo>
                      <a:pt x="275" y="7285"/>
                    </a:lnTo>
                    <a:lnTo>
                      <a:pt x="262" y="7286"/>
                    </a:lnTo>
                    <a:lnTo>
                      <a:pt x="248" y="7288"/>
                    </a:lnTo>
                    <a:lnTo>
                      <a:pt x="233" y="7293"/>
                    </a:lnTo>
                    <a:lnTo>
                      <a:pt x="219" y="7296"/>
                    </a:lnTo>
                    <a:lnTo>
                      <a:pt x="204" y="7300"/>
                    </a:lnTo>
                    <a:lnTo>
                      <a:pt x="190" y="7304"/>
                    </a:lnTo>
                    <a:lnTo>
                      <a:pt x="178" y="7306"/>
                    </a:lnTo>
                    <a:lnTo>
                      <a:pt x="166" y="7305"/>
                    </a:lnTo>
                    <a:lnTo>
                      <a:pt x="168" y="7292"/>
                    </a:lnTo>
                    <a:lnTo>
                      <a:pt x="174" y="7273"/>
                    </a:lnTo>
                    <a:lnTo>
                      <a:pt x="176" y="7265"/>
                    </a:lnTo>
                    <a:lnTo>
                      <a:pt x="178" y="7257"/>
                    </a:lnTo>
                    <a:lnTo>
                      <a:pt x="178" y="7254"/>
                    </a:lnTo>
                    <a:lnTo>
                      <a:pt x="178" y="7252"/>
                    </a:lnTo>
                    <a:lnTo>
                      <a:pt x="178" y="7251"/>
                    </a:lnTo>
                    <a:lnTo>
                      <a:pt x="177" y="7250"/>
                    </a:lnTo>
                    <a:lnTo>
                      <a:pt x="173" y="7249"/>
                    </a:lnTo>
                    <a:lnTo>
                      <a:pt x="168" y="7250"/>
                    </a:lnTo>
                    <a:lnTo>
                      <a:pt x="164" y="7251"/>
                    </a:lnTo>
                    <a:lnTo>
                      <a:pt x="162" y="7253"/>
                    </a:lnTo>
                    <a:lnTo>
                      <a:pt x="156" y="7259"/>
                    </a:lnTo>
                    <a:lnTo>
                      <a:pt x="152" y="7268"/>
                    </a:lnTo>
                    <a:lnTo>
                      <a:pt x="148" y="7287"/>
                    </a:lnTo>
                    <a:lnTo>
                      <a:pt x="145" y="7303"/>
                    </a:lnTo>
                    <a:lnTo>
                      <a:pt x="141" y="7309"/>
                    </a:lnTo>
                    <a:lnTo>
                      <a:pt x="138" y="7315"/>
                    </a:lnTo>
                    <a:lnTo>
                      <a:pt x="135" y="7321"/>
                    </a:lnTo>
                    <a:lnTo>
                      <a:pt x="132" y="7325"/>
                    </a:lnTo>
                    <a:lnTo>
                      <a:pt x="123" y="7334"/>
                    </a:lnTo>
                    <a:lnTo>
                      <a:pt x="115" y="7341"/>
                    </a:lnTo>
                    <a:lnTo>
                      <a:pt x="108" y="7349"/>
                    </a:lnTo>
                    <a:lnTo>
                      <a:pt x="100" y="7359"/>
                    </a:lnTo>
                    <a:lnTo>
                      <a:pt x="97" y="7364"/>
                    </a:lnTo>
                    <a:lnTo>
                      <a:pt x="95" y="7371"/>
                    </a:lnTo>
                    <a:lnTo>
                      <a:pt x="93" y="7377"/>
                    </a:lnTo>
                    <a:lnTo>
                      <a:pt x="92" y="7386"/>
                    </a:lnTo>
                    <a:lnTo>
                      <a:pt x="91" y="7392"/>
                    </a:lnTo>
                    <a:lnTo>
                      <a:pt x="88" y="7398"/>
                    </a:lnTo>
                    <a:lnTo>
                      <a:pt x="85" y="7403"/>
                    </a:lnTo>
                    <a:lnTo>
                      <a:pt x="82" y="7407"/>
                    </a:lnTo>
                    <a:lnTo>
                      <a:pt x="78" y="7412"/>
                    </a:lnTo>
                    <a:lnTo>
                      <a:pt x="73" y="7415"/>
                    </a:lnTo>
                    <a:lnTo>
                      <a:pt x="69" y="7418"/>
                    </a:lnTo>
                    <a:lnTo>
                      <a:pt x="64" y="7420"/>
                    </a:lnTo>
                    <a:lnTo>
                      <a:pt x="58" y="7422"/>
                    </a:lnTo>
                    <a:lnTo>
                      <a:pt x="52" y="7423"/>
                    </a:lnTo>
                    <a:lnTo>
                      <a:pt x="46" y="7423"/>
                    </a:lnTo>
                    <a:lnTo>
                      <a:pt x="40" y="7423"/>
                    </a:lnTo>
                    <a:lnTo>
                      <a:pt x="34" y="7423"/>
                    </a:lnTo>
                    <a:lnTo>
                      <a:pt x="28" y="7422"/>
                    </a:lnTo>
                    <a:lnTo>
                      <a:pt x="23" y="7420"/>
                    </a:lnTo>
                    <a:lnTo>
                      <a:pt x="17" y="7417"/>
                    </a:lnTo>
                    <a:lnTo>
                      <a:pt x="7" y="7412"/>
                    </a:lnTo>
                    <a:lnTo>
                      <a:pt x="0" y="7406"/>
                    </a:lnTo>
                    <a:lnTo>
                      <a:pt x="0" y="7406"/>
                    </a:lnTo>
                    <a:lnTo>
                      <a:pt x="7" y="7379"/>
                    </a:lnTo>
                    <a:lnTo>
                      <a:pt x="17" y="7350"/>
                    </a:lnTo>
                    <a:lnTo>
                      <a:pt x="23" y="7335"/>
                    </a:lnTo>
                    <a:lnTo>
                      <a:pt x="28" y="7320"/>
                    </a:lnTo>
                    <a:lnTo>
                      <a:pt x="34" y="7305"/>
                    </a:lnTo>
                    <a:lnTo>
                      <a:pt x="42" y="7291"/>
                    </a:lnTo>
                    <a:lnTo>
                      <a:pt x="50" y="7277"/>
                    </a:lnTo>
                    <a:lnTo>
                      <a:pt x="59" y="7264"/>
                    </a:lnTo>
                    <a:lnTo>
                      <a:pt x="69" y="7252"/>
                    </a:lnTo>
                    <a:lnTo>
                      <a:pt x="80" y="7241"/>
                    </a:lnTo>
                    <a:lnTo>
                      <a:pt x="92" y="7231"/>
                    </a:lnTo>
                    <a:lnTo>
                      <a:pt x="105" y="7224"/>
                    </a:lnTo>
                    <a:lnTo>
                      <a:pt x="111" y="7220"/>
                    </a:lnTo>
                    <a:lnTo>
                      <a:pt x="119" y="7218"/>
                    </a:lnTo>
                    <a:lnTo>
                      <a:pt x="126" y="7216"/>
                    </a:lnTo>
                    <a:lnTo>
                      <a:pt x="134" y="7214"/>
                    </a:lnTo>
                    <a:lnTo>
                      <a:pt x="146" y="7213"/>
                    </a:lnTo>
                    <a:lnTo>
                      <a:pt x="158" y="7213"/>
                    </a:lnTo>
                    <a:lnTo>
                      <a:pt x="168" y="7214"/>
                    </a:lnTo>
                    <a:lnTo>
                      <a:pt x="178" y="7216"/>
                    </a:lnTo>
                    <a:lnTo>
                      <a:pt x="196" y="7220"/>
                    </a:lnTo>
                    <a:lnTo>
                      <a:pt x="212" y="7225"/>
                    </a:lnTo>
                    <a:lnTo>
                      <a:pt x="219" y="7226"/>
                    </a:lnTo>
                    <a:lnTo>
                      <a:pt x="227" y="7226"/>
                    </a:lnTo>
                    <a:lnTo>
                      <a:pt x="233" y="7225"/>
                    </a:lnTo>
                    <a:lnTo>
                      <a:pt x="241" y="7222"/>
                    </a:lnTo>
                    <a:lnTo>
                      <a:pt x="247" y="7217"/>
                    </a:lnTo>
                    <a:lnTo>
                      <a:pt x="254" y="7210"/>
                    </a:lnTo>
                    <a:lnTo>
                      <a:pt x="259" y="7200"/>
                    </a:lnTo>
                    <a:lnTo>
                      <a:pt x="266" y="7188"/>
                    </a:lnTo>
                    <a:lnTo>
                      <a:pt x="269" y="7177"/>
                    </a:lnTo>
                    <a:lnTo>
                      <a:pt x="272" y="7160"/>
                    </a:lnTo>
                    <a:lnTo>
                      <a:pt x="274" y="7138"/>
                    </a:lnTo>
                    <a:lnTo>
                      <a:pt x="275" y="7117"/>
                    </a:lnTo>
                    <a:lnTo>
                      <a:pt x="277" y="7095"/>
                    </a:lnTo>
                    <a:lnTo>
                      <a:pt x="281" y="7078"/>
                    </a:lnTo>
                    <a:lnTo>
                      <a:pt x="283" y="7070"/>
                    </a:lnTo>
                    <a:lnTo>
                      <a:pt x="284" y="7065"/>
                    </a:lnTo>
                    <a:lnTo>
                      <a:pt x="286" y="7062"/>
                    </a:lnTo>
                    <a:lnTo>
                      <a:pt x="289" y="7061"/>
                    </a:lnTo>
                    <a:lnTo>
                      <a:pt x="291" y="7070"/>
                    </a:lnTo>
                    <a:lnTo>
                      <a:pt x="295" y="7077"/>
                    </a:lnTo>
                    <a:lnTo>
                      <a:pt x="298" y="7082"/>
                    </a:lnTo>
                    <a:lnTo>
                      <a:pt x="301" y="7085"/>
                    </a:lnTo>
                    <a:lnTo>
                      <a:pt x="305" y="7088"/>
                    </a:lnTo>
                    <a:lnTo>
                      <a:pt x="310" y="7088"/>
                    </a:lnTo>
                    <a:lnTo>
                      <a:pt x="313" y="7088"/>
                    </a:lnTo>
                    <a:lnTo>
                      <a:pt x="318" y="7087"/>
                    </a:lnTo>
                    <a:lnTo>
                      <a:pt x="328" y="7083"/>
                    </a:lnTo>
                    <a:lnTo>
                      <a:pt x="339" y="7080"/>
                    </a:lnTo>
                    <a:lnTo>
                      <a:pt x="345" y="7080"/>
                    </a:lnTo>
                    <a:lnTo>
                      <a:pt x="351" y="7080"/>
                    </a:lnTo>
                    <a:lnTo>
                      <a:pt x="357" y="7082"/>
                    </a:lnTo>
                    <a:lnTo>
                      <a:pt x="365" y="7085"/>
                    </a:lnTo>
                    <a:lnTo>
                      <a:pt x="371" y="7089"/>
                    </a:lnTo>
                    <a:lnTo>
                      <a:pt x="379" y="7091"/>
                    </a:lnTo>
                    <a:lnTo>
                      <a:pt x="385" y="7092"/>
                    </a:lnTo>
                    <a:lnTo>
                      <a:pt x="392" y="7093"/>
                    </a:lnTo>
                    <a:lnTo>
                      <a:pt x="405" y="7090"/>
                    </a:lnTo>
                    <a:lnTo>
                      <a:pt x="418" y="7087"/>
                    </a:lnTo>
                    <a:lnTo>
                      <a:pt x="431" y="7081"/>
                    </a:lnTo>
                    <a:lnTo>
                      <a:pt x="445" y="7078"/>
                    </a:lnTo>
                    <a:lnTo>
                      <a:pt x="452" y="7077"/>
                    </a:lnTo>
                    <a:lnTo>
                      <a:pt x="460" y="7076"/>
                    </a:lnTo>
                    <a:lnTo>
                      <a:pt x="467" y="7077"/>
                    </a:lnTo>
                    <a:lnTo>
                      <a:pt x="476" y="7078"/>
                    </a:lnTo>
                    <a:lnTo>
                      <a:pt x="487" y="7080"/>
                    </a:lnTo>
                    <a:lnTo>
                      <a:pt x="499" y="7080"/>
                    </a:lnTo>
                    <a:lnTo>
                      <a:pt x="512" y="7079"/>
                    </a:lnTo>
                    <a:lnTo>
                      <a:pt x="526" y="7077"/>
                    </a:lnTo>
                    <a:lnTo>
                      <a:pt x="555" y="7071"/>
                    </a:lnTo>
                    <a:lnTo>
                      <a:pt x="585" y="7065"/>
                    </a:lnTo>
                    <a:lnTo>
                      <a:pt x="599" y="7063"/>
                    </a:lnTo>
                    <a:lnTo>
                      <a:pt x="614" y="7061"/>
                    </a:lnTo>
                    <a:lnTo>
                      <a:pt x="628" y="7061"/>
                    </a:lnTo>
                    <a:lnTo>
                      <a:pt x="642" y="7061"/>
                    </a:lnTo>
                    <a:lnTo>
                      <a:pt x="649" y="7062"/>
                    </a:lnTo>
                    <a:lnTo>
                      <a:pt x="655" y="7064"/>
                    </a:lnTo>
                    <a:lnTo>
                      <a:pt x="661" y="7066"/>
                    </a:lnTo>
                    <a:lnTo>
                      <a:pt x="667" y="7068"/>
                    </a:lnTo>
                    <a:lnTo>
                      <a:pt x="673" y="7071"/>
                    </a:lnTo>
                    <a:lnTo>
                      <a:pt x="678" y="7075"/>
                    </a:lnTo>
                    <a:lnTo>
                      <a:pt x="683" y="7080"/>
                    </a:lnTo>
                    <a:lnTo>
                      <a:pt x="688" y="7084"/>
                    </a:lnTo>
                    <a:lnTo>
                      <a:pt x="698" y="7095"/>
                    </a:lnTo>
                    <a:lnTo>
                      <a:pt x="709" y="7104"/>
                    </a:lnTo>
                    <a:lnTo>
                      <a:pt x="721" y="7111"/>
                    </a:lnTo>
                    <a:lnTo>
                      <a:pt x="734" y="7118"/>
                    </a:lnTo>
                    <a:lnTo>
                      <a:pt x="748" y="7123"/>
                    </a:lnTo>
                    <a:lnTo>
                      <a:pt x="763" y="7126"/>
                    </a:lnTo>
                    <a:lnTo>
                      <a:pt x="777" y="7129"/>
                    </a:lnTo>
                    <a:lnTo>
                      <a:pt x="793" y="7129"/>
                    </a:lnTo>
                    <a:lnTo>
                      <a:pt x="808" y="7128"/>
                    </a:lnTo>
                    <a:lnTo>
                      <a:pt x="822" y="7125"/>
                    </a:lnTo>
                    <a:lnTo>
                      <a:pt x="836" y="7121"/>
                    </a:lnTo>
                    <a:lnTo>
                      <a:pt x="850" y="7116"/>
                    </a:lnTo>
                    <a:lnTo>
                      <a:pt x="862" y="7108"/>
                    </a:lnTo>
                    <a:lnTo>
                      <a:pt x="874" y="7099"/>
                    </a:lnTo>
                    <a:lnTo>
                      <a:pt x="879" y="7094"/>
                    </a:lnTo>
                    <a:lnTo>
                      <a:pt x="883" y="7089"/>
                    </a:lnTo>
                    <a:lnTo>
                      <a:pt x="888" y="7082"/>
                    </a:lnTo>
                    <a:lnTo>
                      <a:pt x="892" y="7076"/>
                    </a:lnTo>
                    <a:lnTo>
                      <a:pt x="917" y="7063"/>
                    </a:lnTo>
                    <a:lnTo>
                      <a:pt x="942" y="7051"/>
                    </a:lnTo>
                    <a:lnTo>
                      <a:pt x="967" y="7041"/>
                    </a:lnTo>
                    <a:lnTo>
                      <a:pt x="992" y="7033"/>
                    </a:lnTo>
                    <a:lnTo>
                      <a:pt x="1018" y="7025"/>
                    </a:lnTo>
                    <a:lnTo>
                      <a:pt x="1044" y="7016"/>
                    </a:lnTo>
                    <a:lnTo>
                      <a:pt x="1069" y="7008"/>
                    </a:lnTo>
                    <a:lnTo>
                      <a:pt x="1094" y="6997"/>
                    </a:lnTo>
                    <a:lnTo>
                      <a:pt x="1097" y="6997"/>
                    </a:lnTo>
                    <a:lnTo>
                      <a:pt x="1100" y="6998"/>
                    </a:lnTo>
                    <a:lnTo>
                      <a:pt x="1104" y="7000"/>
                    </a:lnTo>
                    <a:lnTo>
                      <a:pt x="1107" y="7004"/>
                    </a:lnTo>
                    <a:lnTo>
                      <a:pt x="1112" y="7015"/>
                    </a:lnTo>
                    <a:lnTo>
                      <a:pt x="1118" y="7029"/>
                    </a:lnTo>
                    <a:lnTo>
                      <a:pt x="1123" y="7043"/>
                    </a:lnTo>
                    <a:lnTo>
                      <a:pt x="1128" y="7058"/>
                    </a:lnTo>
                    <a:lnTo>
                      <a:pt x="1131" y="7065"/>
                    </a:lnTo>
                    <a:lnTo>
                      <a:pt x="1134" y="7070"/>
                    </a:lnTo>
                    <a:lnTo>
                      <a:pt x="1137" y="7076"/>
                    </a:lnTo>
                    <a:lnTo>
                      <a:pt x="1140" y="7080"/>
                    </a:lnTo>
                    <a:lnTo>
                      <a:pt x="1146" y="7084"/>
                    </a:lnTo>
                    <a:lnTo>
                      <a:pt x="1151" y="7089"/>
                    </a:lnTo>
                    <a:lnTo>
                      <a:pt x="1158" y="7092"/>
                    </a:lnTo>
                    <a:lnTo>
                      <a:pt x="1164" y="7095"/>
                    </a:lnTo>
                    <a:lnTo>
                      <a:pt x="1172" y="7097"/>
                    </a:lnTo>
                    <a:lnTo>
                      <a:pt x="1178" y="7098"/>
                    </a:lnTo>
                    <a:lnTo>
                      <a:pt x="1186" y="7099"/>
                    </a:lnTo>
                    <a:lnTo>
                      <a:pt x="1193" y="7099"/>
                    </a:lnTo>
                    <a:lnTo>
                      <a:pt x="1201" y="7098"/>
                    </a:lnTo>
                    <a:lnTo>
                      <a:pt x="1208" y="7097"/>
                    </a:lnTo>
                    <a:lnTo>
                      <a:pt x="1215" y="7095"/>
                    </a:lnTo>
                    <a:lnTo>
                      <a:pt x="1222" y="7092"/>
                    </a:lnTo>
                    <a:lnTo>
                      <a:pt x="1229" y="7089"/>
                    </a:lnTo>
                    <a:lnTo>
                      <a:pt x="1234" y="7084"/>
                    </a:lnTo>
                    <a:lnTo>
                      <a:pt x="1240" y="7080"/>
                    </a:lnTo>
                    <a:lnTo>
                      <a:pt x="1245" y="7074"/>
                    </a:lnTo>
                    <a:lnTo>
                      <a:pt x="1257" y="7054"/>
                    </a:lnTo>
                    <a:lnTo>
                      <a:pt x="1264" y="7039"/>
                    </a:lnTo>
                    <a:lnTo>
                      <a:pt x="1269" y="7033"/>
                    </a:lnTo>
                    <a:lnTo>
                      <a:pt x="1274" y="7025"/>
                    </a:lnTo>
                    <a:lnTo>
                      <a:pt x="1283" y="7017"/>
                    </a:lnTo>
                    <a:lnTo>
                      <a:pt x="1294" y="7009"/>
                    </a:lnTo>
                    <a:lnTo>
                      <a:pt x="1306" y="7000"/>
                    </a:lnTo>
                    <a:lnTo>
                      <a:pt x="1313" y="6991"/>
                    </a:lnTo>
                    <a:lnTo>
                      <a:pt x="1320" y="6983"/>
                    </a:lnTo>
                    <a:lnTo>
                      <a:pt x="1323" y="6975"/>
                    </a:lnTo>
                    <a:lnTo>
                      <a:pt x="1324" y="6968"/>
                    </a:lnTo>
                    <a:lnTo>
                      <a:pt x="1325" y="6960"/>
                    </a:lnTo>
                    <a:lnTo>
                      <a:pt x="1324" y="6953"/>
                    </a:lnTo>
                    <a:lnTo>
                      <a:pt x="1323" y="6945"/>
                    </a:lnTo>
                    <a:lnTo>
                      <a:pt x="1321" y="6937"/>
                    </a:lnTo>
                    <a:lnTo>
                      <a:pt x="1320" y="6930"/>
                    </a:lnTo>
                    <a:lnTo>
                      <a:pt x="1318" y="6922"/>
                    </a:lnTo>
                    <a:lnTo>
                      <a:pt x="1320" y="6915"/>
                    </a:lnTo>
                    <a:lnTo>
                      <a:pt x="1321" y="6907"/>
                    </a:lnTo>
                    <a:lnTo>
                      <a:pt x="1325" y="6900"/>
                    </a:lnTo>
                    <a:lnTo>
                      <a:pt x="1330" y="6892"/>
                    </a:lnTo>
                    <a:lnTo>
                      <a:pt x="1340" y="6883"/>
                    </a:lnTo>
                    <a:lnTo>
                      <a:pt x="1345" y="6878"/>
                    </a:lnTo>
                    <a:lnTo>
                      <a:pt x="1350" y="6873"/>
                    </a:lnTo>
                    <a:lnTo>
                      <a:pt x="1353" y="6867"/>
                    </a:lnTo>
                    <a:lnTo>
                      <a:pt x="1355" y="6862"/>
                    </a:lnTo>
                    <a:lnTo>
                      <a:pt x="1357" y="6855"/>
                    </a:lnTo>
                    <a:lnTo>
                      <a:pt x="1357" y="6850"/>
                    </a:lnTo>
                    <a:lnTo>
                      <a:pt x="1357" y="6844"/>
                    </a:lnTo>
                    <a:lnTo>
                      <a:pt x="1356" y="6837"/>
                    </a:lnTo>
                    <a:lnTo>
                      <a:pt x="1353" y="6825"/>
                    </a:lnTo>
                    <a:lnTo>
                      <a:pt x="1347" y="6812"/>
                    </a:lnTo>
                    <a:lnTo>
                      <a:pt x="1339" y="6799"/>
                    </a:lnTo>
                    <a:lnTo>
                      <a:pt x="1330" y="6785"/>
                    </a:lnTo>
                    <a:lnTo>
                      <a:pt x="1310" y="6759"/>
                    </a:lnTo>
                    <a:lnTo>
                      <a:pt x="1289" y="6733"/>
                    </a:lnTo>
                    <a:lnTo>
                      <a:pt x="1282" y="6721"/>
                    </a:lnTo>
                    <a:lnTo>
                      <a:pt x="1274" y="6709"/>
                    </a:lnTo>
                    <a:lnTo>
                      <a:pt x="1271" y="6703"/>
                    </a:lnTo>
                    <a:lnTo>
                      <a:pt x="1269" y="6698"/>
                    </a:lnTo>
                    <a:lnTo>
                      <a:pt x="1268" y="6692"/>
                    </a:lnTo>
                    <a:lnTo>
                      <a:pt x="1267" y="6687"/>
                    </a:lnTo>
                    <a:lnTo>
                      <a:pt x="1264" y="6663"/>
                    </a:lnTo>
                    <a:lnTo>
                      <a:pt x="1262" y="6642"/>
                    </a:lnTo>
                    <a:lnTo>
                      <a:pt x="1258" y="6620"/>
                    </a:lnTo>
                    <a:lnTo>
                      <a:pt x="1252" y="6597"/>
                    </a:lnTo>
                    <a:lnTo>
                      <a:pt x="1249" y="6591"/>
                    </a:lnTo>
                    <a:lnTo>
                      <a:pt x="1245" y="6584"/>
                    </a:lnTo>
                    <a:lnTo>
                      <a:pt x="1242" y="6578"/>
                    </a:lnTo>
                    <a:lnTo>
                      <a:pt x="1236" y="6570"/>
                    </a:lnTo>
                    <a:lnTo>
                      <a:pt x="1227" y="6557"/>
                    </a:lnTo>
                    <a:lnTo>
                      <a:pt x="1215" y="6543"/>
                    </a:lnTo>
                    <a:lnTo>
                      <a:pt x="1203" y="6529"/>
                    </a:lnTo>
                    <a:lnTo>
                      <a:pt x="1191" y="6515"/>
                    </a:lnTo>
                    <a:lnTo>
                      <a:pt x="1181" y="6501"/>
                    </a:lnTo>
                    <a:lnTo>
                      <a:pt x="1174" y="6486"/>
                    </a:lnTo>
                    <a:lnTo>
                      <a:pt x="1169" y="6470"/>
                    </a:lnTo>
                    <a:lnTo>
                      <a:pt x="1165" y="6451"/>
                    </a:lnTo>
                    <a:lnTo>
                      <a:pt x="1163" y="6434"/>
                    </a:lnTo>
                    <a:lnTo>
                      <a:pt x="1162" y="6416"/>
                    </a:lnTo>
                    <a:lnTo>
                      <a:pt x="1160" y="6380"/>
                    </a:lnTo>
                    <a:lnTo>
                      <a:pt x="1155" y="6345"/>
                    </a:lnTo>
                    <a:lnTo>
                      <a:pt x="1153" y="6335"/>
                    </a:lnTo>
                    <a:lnTo>
                      <a:pt x="1151" y="6327"/>
                    </a:lnTo>
                    <a:lnTo>
                      <a:pt x="1149" y="6323"/>
                    </a:lnTo>
                    <a:lnTo>
                      <a:pt x="1146" y="6319"/>
                    </a:lnTo>
                    <a:lnTo>
                      <a:pt x="1142" y="6318"/>
                    </a:lnTo>
                    <a:lnTo>
                      <a:pt x="1138" y="6316"/>
                    </a:lnTo>
                    <a:lnTo>
                      <a:pt x="1135" y="6318"/>
                    </a:lnTo>
                    <a:lnTo>
                      <a:pt x="1131" y="6319"/>
                    </a:lnTo>
                    <a:lnTo>
                      <a:pt x="1121" y="6324"/>
                    </a:lnTo>
                    <a:lnTo>
                      <a:pt x="1111" y="6331"/>
                    </a:lnTo>
                    <a:lnTo>
                      <a:pt x="1106" y="6334"/>
                    </a:lnTo>
                    <a:lnTo>
                      <a:pt x="1100" y="6336"/>
                    </a:lnTo>
                    <a:lnTo>
                      <a:pt x="1094" y="6338"/>
                    </a:lnTo>
                    <a:lnTo>
                      <a:pt x="1088" y="6339"/>
                    </a:lnTo>
                    <a:lnTo>
                      <a:pt x="1074" y="6341"/>
                    </a:lnTo>
                    <a:lnTo>
                      <a:pt x="1060" y="6341"/>
                    </a:lnTo>
                    <a:lnTo>
                      <a:pt x="1047" y="6340"/>
                    </a:lnTo>
                    <a:lnTo>
                      <a:pt x="1036" y="6338"/>
                    </a:lnTo>
                    <a:lnTo>
                      <a:pt x="1025" y="6334"/>
                    </a:lnTo>
                    <a:lnTo>
                      <a:pt x="1014" y="6329"/>
                    </a:lnTo>
                    <a:lnTo>
                      <a:pt x="1003" y="6324"/>
                    </a:lnTo>
                    <a:lnTo>
                      <a:pt x="994" y="6318"/>
                    </a:lnTo>
                    <a:lnTo>
                      <a:pt x="985" y="6311"/>
                    </a:lnTo>
                    <a:lnTo>
                      <a:pt x="976" y="6302"/>
                    </a:lnTo>
                    <a:lnTo>
                      <a:pt x="967" y="6294"/>
                    </a:lnTo>
                    <a:lnTo>
                      <a:pt x="960" y="6285"/>
                    </a:lnTo>
                    <a:lnTo>
                      <a:pt x="945" y="6265"/>
                    </a:lnTo>
                    <a:lnTo>
                      <a:pt x="931" y="6242"/>
                    </a:lnTo>
                    <a:lnTo>
                      <a:pt x="912" y="6216"/>
                    </a:lnTo>
                    <a:lnTo>
                      <a:pt x="893" y="6185"/>
                    </a:lnTo>
                    <a:lnTo>
                      <a:pt x="890" y="6176"/>
                    </a:lnTo>
                    <a:lnTo>
                      <a:pt x="886" y="6167"/>
                    </a:lnTo>
                    <a:lnTo>
                      <a:pt x="883" y="6160"/>
                    </a:lnTo>
                    <a:lnTo>
                      <a:pt x="882" y="6151"/>
                    </a:lnTo>
                    <a:lnTo>
                      <a:pt x="882" y="6144"/>
                    </a:lnTo>
                    <a:lnTo>
                      <a:pt x="883" y="6136"/>
                    </a:lnTo>
                    <a:lnTo>
                      <a:pt x="885" y="6129"/>
                    </a:lnTo>
                    <a:lnTo>
                      <a:pt x="889" y="6121"/>
                    </a:lnTo>
                    <a:lnTo>
                      <a:pt x="904" y="6097"/>
                    </a:lnTo>
                    <a:lnTo>
                      <a:pt x="917" y="6073"/>
                    </a:lnTo>
                    <a:lnTo>
                      <a:pt x="922" y="6061"/>
                    </a:lnTo>
                    <a:lnTo>
                      <a:pt x="928" y="6049"/>
                    </a:lnTo>
                    <a:lnTo>
                      <a:pt x="932" y="6036"/>
                    </a:lnTo>
                    <a:lnTo>
                      <a:pt x="935" y="6024"/>
                    </a:lnTo>
                    <a:lnTo>
                      <a:pt x="938" y="6011"/>
                    </a:lnTo>
                    <a:lnTo>
                      <a:pt x="940" y="5998"/>
                    </a:lnTo>
                    <a:lnTo>
                      <a:pt x="943" y="5984"/>
                    </a:lnTo>
                    <a:lnTo>
                      <a:pt x="944" y="5971"/>
                    </a:lnTo>
                    <a:lnTo>
                      <a:pt x="944" y="5957"/>
                    </a:lnTo>
                    <a:lnTo>
                      <a:pt x="943" y="5943"/>
                    </a:lnTo>
                    <a:lnTo>
                      <a:pt x="942" y="5929"/>
                    </a:lnTo>
                    <a:lnTo>
                      <a:pt x="939" y="5914"/>
                    </a:lnTo>
                    <a:lnTo>
                      <a:pt x="937" y="5906"/>
                    </a:lnTo>
                    <a:lnTo>
                      <a:pt x="934" y="5899"/>
                    </a:lnTo>
                    <a:lnTo>
                      <a:pt x="932" y="5891"/>
                    </a:lnTo>
                    <a:lnTo>
                      <a:pt x="928" y="5886"/>
                    </a:lnTo>
                    <a:lnTo>
                      <a:pt x="924" y="5880"/>
                    </a:lnTo>
                    <a:lnTo>
                      <a:pt x="919" y="5876"/>
                    </a:lnTo>
                    <a:lnTo>
                      <a:pt x="915" y="5872"/>
                    </a:lnTo>
                    <a:lnTo>
                      <a:pt x="909" y="5867"/>
                    </a:lnTo>
                    <a:lnTo>
                      <a:pt x="897" y="5862"/>
                    </a:lnTo>
                    <a:lnTo>
                      <a:pt x="884" y="5857"/>
                    </a:lnTo>
                    <a:lnTo>
                      <a:pt x="870" y="5855"/>
                    </a:lnTo>
                    <a:lnTo>
                      <a:pt x="855" y="5854"/>
                    </a:lnTo>
                    <a:lnTo>
                      <a:pt x="825" y="5852"/>
                    </a:lnTo>
                    <a:lnTo>
                      <a:pt x="794" y="5852"/>
                    </a:lnTo>
                    <a:lnTo>
                      <a:pt x="777" y="5851"/>
                    </a:lnTo>
                    <a:lnTo>
                      <a:pt x="763" y="5849"/>
                    </a:lnTo>
                    <a:lnTo>
                      <a:pt x="748" y="5846"/>
                    </a:lnTo>
                    <a:lnTo>
                      <a:pt x="735" y="5841"/>
                    </a:lnTo>
                    <a:lnTo>
                      <a:pt x="708" y="5825"/>
                    </a:lnTo>
                    <a:lnTo>
                      <a:pt x="669" y="5798"/>
                    </a:lnTo>
                    <a:lnTo>
                      <a:pt x="651" y="5784"/>
                    </a:lnTo>
                    <a:lnTo>
                      <a:pt x="635" y="5770"/>
                    </a:lnTo>
                    <a:lnTo>
                      <a:pt x="629" y="5765"/>
                    </a:lnTo>
                    <a:lnTo>
                      <a:pt x="624" y="5759"/>
                    </a:lnTo>
                    <a:lnTo>
                      <a:pt x="622" y="5754"/>
                    </a:lnTo>
                    <a:lnTo>
                      <a:pt x="621" y="5751"/>
                    </a:lnTo>
                    <a:lnTo>
                      <a:pt x="622" y="5731"/>
                    </a:lnTo>
                    <a:lnTo>
                      <a:pt x="624" y="5713"/>
                    </a:lnTo>
                    <a:lnTo>
                      <a:pt x="627" y="5693"/>
                    </a:lnTo>
                    <a:lnTo>
                      <a:pt x="631" y="5674"/>
                    </a:lnTo>
                    <a:lnTo>
                      <a:pt x="635" y="5654"/>
                    </a:lnTo>
                    <a:lnTo>
                      <a:pt x="639" y="5634"/>
                    </a:lnTo>
                    <a:lnTo>
                      <a:pt x="646" y="5616"/>
                    </a:lnTo>
                    <a:lnTo>
                      <a:pt x="652" y="5596"/>
                    </a:lnTo>
                    <a:lnTo>
                      <a:pt x="660" y="5577"/>
                    </a:lnTo>
                    <a:lnTo>
                      <a:pt x="668" y="5559"/>
                    </a:lnTo>
                    <a:lnTo>
                      <a:pt x="678" y="5542"/>
                    </a:lnTo>
                    <a:lnTo>
                      <a:pt x="689" y="5525"/>
                    </a:lnTo>
                    <a:lnTo>
                      <a:pt x="700" y="5510"/>
                    </a:lnTo>
                    <a:lnTo>
                      <a:pt x="713" y="5495"/>
                    </a:lnTo>
                    <a:lnTo>
                      <a:pt x="726" y="5482"/>
                    </a:lnTo>
                    <a:lnTo>
                      <a:pt x="741" y="5469"/>
                    </a:lnTo>
                    <a:lnTo>
                      <a:pt x="757" y="5457"/>
                    </a:lnTo>
                    <a:lnTo>
                      <a:pt x="772" y="5445"/>
                    </a:lnTo>
                    <a:lnTo>
                      <a:pt x="787" y="5432"/>
                    </a:lnTo>
                    <a:lnTo>
                      <a:pt x="800" y="5419"/>
                    </a:lnTo>
                    <a:lnTo>
                      <a:pt x="813" y="5405"/>
                    </a:lnTo>
                    <a:lnTo>
                      <a:pt x="826" y="5391"/>
                    </a:lnTo>
                    <a:lnTo>
                      <a:pt x="837" y="5374"/>
                    </a:lnTo>
                    <a:lnTo>
                      <a:pt x="848" y="5356"/>
                    </a:lnTo>
                    <a:lnTo>
                      <a:pt x="861" y="5330"/>
                    </a:lnTo>
                    <a:lnTo>
                      <a:pt x="871" y="5305"/>
                    </a:lnTo>
                    <a:lnTo>
                      <a:pt x="882" y="5280"/>
                    </a:lnTo>
                    <a:lnTo>
                      <a:pt x="892" y="5255"/>
                    </a:lnTo>
                    <a:lnTo>
                      <a:pt x="903" y="5230"/>
                    </a:lnTo>
                    <a:lnTo>
                      <a:pt x="916" y="5205"/>
                    </a:lnTo>
                    <a:lnTo>
                      <a:pt x="923" y="5193"/>
                    </a:lnTo>
                    <a:lnTo>
                      <a:pt x="931" y="5182"/>
                    </a:lnTo>
                    <a:lnTo>
                      <a:pt x="939" y="5171"/>
                    </a:lnTo>
                    <a:lnTo>
                      <a:pt x="949" y="5160"/>
                    </a:lnTo>
                    <a:lnTo>
                      <a:pt x="977" y="5140"/>
                    </a:lnTo>
                    <a:lnTo>
                      <a:pt x="1002" y="5125"/>
                    </a:lnTo>
                    <a:lnTo>
                      <a:pt x="1024" y="5112"/>
                    </a:lnTo>
                    <a:lnTo>
                      <a:pt x="1042" y="5104"/>
                    </a:lnTo>
                    <a:lnTo>
                      <a:pt x="1050" y="5100"/>
                    </a:lnTo>
                    <a:lnTo>
                      <a:pt x="1057" y="5097"/>
                    </a:lnTo>
                    <a:lnTo>
                      <a:pt x="1065" y="5095"/>
                    </a:lnTo>
                    <a:lnTo>
                      <a:pt x="1071" y="5094"/>
                    </a:lnTo>
                    <a:lnTo>
                      <a:pt x="1078" y="5094"/>
                    </a:lnTo>
                    <a:lnTo>
                      <a:pt x="1083" y="5094"/>
                    </a:lnTo>
                    <a:lnTo>
                      <a:pt x="1088" y="5095"/>
                    </a:lnTo>
                    <a:lnTo>
                      <a:pt x="1094" y="5097"/>
                    </a:lnTo>
                    <a:lnTo>
                      <a:pt x="1099" y="5099"/>
                    </a:lnTo>
                    <a:lnTo>
                      <a:pt x="1105" y="5103"/>
                    </a:lnTo>
                    <a:lnTo>
                      <a:pt x="1109" y="5107"/>
                    </a:lnTo>
                    <a:lnTo>
                      <a:pt x="1113" y="5111"/>
                    </a:lnTo>
                    <a:lnTo>
                      <a:pt x="1123" y="5122"/>
                    </a:lnTo>
                    <a:lnTo>
                      <a:pt x="1134" y="5135"/>
                    </a:lnTo>
                    <a:lnTo>
                      <a:pt x="1156" y="5170"/>
                    </a:lnTo>
                    <a:lnTo>
                      <a:pt x="1186" y="5213"/>
                    </a:lnTo>
                    <a:lnTo>
                      <a:pt x="1192" y="5222"/>
                    </a:lnTo>
                    <a:lnTo>
                      <a:pt x="1200" y="5231"/>
                    </a:lnTo>
                    <a:lnTo>
                      <a:pt x="1207" y="5239"/>
                    </a:lnTo>
                    <a:lnTo>
                      <a:pt x="1215" y="5244"/>
                    </a:lnTo>
                    <a:lnTo>
                      <a:pt x="1221" y="5249"/>
                    </a:lnTo>
                    <a:lnTo>
                      <a:pt x="1229" y="5255"/>
                    </a:lnTo>
                    <a:lnTo>
                      <a:pt x="1235" y="5258"/>
                    </a:lnTo>
                    <a:lnTo>
                      <a:pt x="1243" y="5260"/>
                    </a:lnTo>
                    <a:lnTo>
                      <a:pt x="1249" y="5262"/>
                    </a:lnTo>
                    <a:lnTo>
                      <a:pt x="1257" y="5263"/>
                    </a:lnTo>
                    <a:lnTo>
                      <a:pt x="1263" y="5263"/>
                    </a:lnTo>
                    <a:lnTo>
                      <a:pt x="1271" y="5263"/>
                    </a:lnTo>
                    <a:lnTo>
                      <a:pt x="1285" y="5260"/>
                    </a:lnTo>
                    <a:lnTo>
                      <a:pt x="1300" y="5256"/>
                    </a:lnTo>
                    <a:lnTo>
                      <a:pt x="1314" y="5249"/>
                    </a:lnTo>
                    <a:lnTo>
                      <a:pt x="1329" y="5242"/>
                    </a:lnTo>
                    <a:lnTo>
                      <a:pt x="1344" y="5233"/>
                    </a:lnTo>
                    <a:lnTo>
                      <a:pt x="1361" y="5225"/>
                    </a:lnTo>
                    <a:lnTo>
                      <a:pt x="1376" y="5216"/>
                    </a:lnTo>
                    <a:lnTo>
                      <a:pt x="1393" y="5206"/>
                    </a:lnTo>
                    <a:lnTo>
                      <a:pt x="1410" y="5199"/>
                    </a:lnTo>
                    <a:lnTo>
                      <a:pt x="1428" y="5192"/>
                    </a:lnTo>
                    <a:lnTo>
                      <a:pt x="1443" y="5188"/>
                    </a:lnTo>
                    <a:lnTo>
                      <a:pt x="1458" y="5184"/>
                    </a:lnTo>
                    <a:lnTo>
                      <a:pt x="1473" y="5181"/>
                    </a:lnTo>
                    <a:lnTo>
                      <a:pt x="1488" y="5179"/>
                    </a:lnTo>
                    <a:lnTo>
                      <a:pt x="1519" y="5176"/>
                    </a:lnTo>
                    <a:lnTo>
                      <a:pt x="1551" y="5174"/>
                    </a:lnTo>
                    <a:lnTo>
                      <a:pt x="1582" y="5172"/>
                    </a:lnTo>
                    <a:lnTo>
                      <a:pt x="1612" y="5168"/>
                    </a:lnTo>
                    <a:lnTo>
                      <a:pt x="1627" y="5166"/>
                    </a:lnTo>
                    <a:lnTo>
                      <a:pt x="1644" y="5163"/>
                    </a:lnTo>
                    <a:lnTo>
                      <a:pt x="1659" y="5160"/>
                    </a:lnTo>
                    <a:lnTo>
                      <a:pt x="1674" y="5155"/>
                    </a:lnTo>
                    <a:lnTo>
                      <a:pt x="1689" y="5150"/>
                    </a:lnTo>
                    <a:lnTo>
                      <a:pt x="1701" y="5146"/>
                    </a:lnTo>
                    <a:lnTo>
                      <a:pt x="1712" y="5141"/>
                    </a:lnTo>
                    <a:lnTo>
                      <a:pt x="1719" y="5138"/>
                    </a:lnTo>
                    <a:lnTo>
                      <a:pt x="1725" y="5134"/>
                    </a:lnTo>
                    <a:lnTo>
                      <a:pt x="1729" y="5130"/>
                    </a:lnTo>
                    <a:lnTo>
                      <a:pt x="1732" y="5125"/>
                    </a:lnTo>
                    <a:lnTo>
                      <a:pt x="1734" y="5121"/>
                    </a:lnTo>
                    <a:lnTo>
                      <a:pt x="1736" y="5111"/>
                    </a:lnTo>
                    <a:lnTo>
                      <a:pt x="1736" y="5097"/>
                    </a:lnTo>
                    <a:lnTo>
                      <a:pt x="1737" y="5090"/>
                    </a:lnTo>
                    <a:lnTo>
                      <a:pt x="1740" y="5080"/>
                    </a:lnTo>
                    <a:lnTo>
                      <a:pt x="1742" y="5070"/>
                    </a:lnTo>
                    <a:lnTo>
                      <a:pt x="1745" y="5058"/>
                    </a:lnTo>
                    <a:lnTo>
                      <a:pt x="1749" y="5047"/>
                    </a:lnTo>
                    <a:lnTo>
                      <a:pt x="1755" y="5038"/>
                    </a:lnTo>
                    <a:lnTo>
                      <a:pt x="1762" y="5027"/>
                    </a:lnTo>
                    <a:lnTo>
                      <a:pt x="1771" y="5017"/>
                    </a:lnTo>
                    <a:lnTo>
                      <a:pt x="1790" y="4996"/>
                    </a:lnTo>
                    <a:lnTo>
                      <a:pt x="1813" y="4973"/>
                    </a:lnTo>
                    <a:lnTo>
                      <a:pt x="1837" y="4952"/>
                    </a:lnTo>
                    <a:lnTo>
                      <a:pt x="1860" y="4931"/>
                    </a:lnTo>
                    <a:lnTo>
                      <a:pt x="1880" y="4911"/>
                    </a:lnTo>
                    <a:lnTo>
                      <a:pt x="1896" y="4893"/>
                    </a:lnTo>
                    <a:lnTo>
                      <a:pt x="1909" y="4876"/>
                    </a:lnTo>
                    <a:lnTo>
                      <a:pt x="1920" y="4860"/>
                    </a:lnTo>
                    <a:lnTo>
                      <a:pt x="1928" y="4842"/>
                    </a:lnTo>
                    <a:lnTo>
                      <a:pt x="1934" y="4826"/>
                    </a:lnTo>
                    <a:lnTo>
                      <a:pt x="1944" y="4795"/>
                    </a:lnTo>
                    <a:lnTo>
                      <a:pt x="1953" y="4765"/>
                    </a:lnTo>
                    <a:lnTo>
                      <a:pt x="1959" y="4749"/>
                    </a:lnTo>
                    <a:lnTo>
                      <a:pt x="1964" y="4734"/>
                    </a:lnTo>
                    <a:lnTo>
                      <a:pt x="1973" y="4719"/>
                    </a:lnTo>
                    <a:lnTo>
                      <a:pt x="1983" y="4704"/>
                    </a:lnTo>
                    <a:lnTo>
                      <a:pt x="1996" y="4689"/>
                    </a:lnTo>
                    <a:lnTo>
                      <a:pt x="2011" y="4675"/>
                    </a:lnTo>
                    <a:lnTo>
                      <a:pt x="2020" y="4667"/>
                    </a:lnTo>
                    <a:lnTo>
                      <a:pt x="2030" y="4660"/>
                    </a:lnTo>
                    <a:lnTo>
                      <a:pt x="2041" y="4652"/>
                    </a:lnTo>
                    <a:lnTo>
                      <a:pt x="2053" y="4645"/>
                    </a:lnTo>
                    <a:lnTo>
                      <a:pt x="2071" y="4631"/>
                    </a:lnTo>
                    <a:lnTo>
                      <a:pt x="2091" y="4619"/>
                    </a:lnTo>
                    <a:lnTo>
                      <a:pt x="2109" y="4607"/>
                    </a:lnTo>
                    <a:lnTo>
                      <a:pt x="2128" y="4597"/>
                    </a:lnTo>
                    <a:lnTo>
                      <a:pt x="2148" y="4588"/>
                    </a:lnTo>
                    <a:lnTo>
                      <a:pt x="2168" y="4580"/>
                    </a:lnTo>
                    <a:lnTo>
                      <a:pt x="2189" y="4573"/>
                    </a:lnTo>
                    <a:lnTo>
                      <a:pt x="2212" y="4568"/>
                    </a:lnTo>
                    <a:lnTo>
                      <a:pt x="2219" y="4566"/>
                    </a:lnTo>
                    <a:lnTo>
                      <a:pt x="2226" y="4564"/>
                    </a:lnTo>
                    <a:lnTo>
                      <a:pt x="2232" y="4560"/>
                    </a:lnTo>
                    <a:lnTo>
                      <a:pt x="2237" y="4557"/>
                    </a:lnTo>
                    <a:lnTo>
                      <a:pt x="2242" y="4553"/>
                    </a:lnTo>
                    <a:lnTo>
                      <a:pt x="2246" y="4549"/>
                    </a:lnTo>
                    <a:lnTo>
                      <a:pt x="2250" y="4544"/>
                    </a:lnTo>
                    <a:lnTo>
                      <a:pt x="2254" y="4539"/>
                    </a:lnTo>
                    <a:lnTo>
                      <a:pt x="2264" y="4517"/>
                    </a:lnTo>
                    <a:lnTo>
                      <a:pt x="2274" y="4491"/>
                    </a:lnTo>
                    <a:lnTo>
                      <a:pt x="2283" y="4474"/>
                    </a:lnTo>
                    <a:lnTo>
                      <a:pt x="2291" y="4455"/>
                    </a:lnTo>
                    <a:lnTo>
                      <a:pt x="2302" y="4435"/>
                    </a:lnTo>
                    <a:lnTo>
                      <a:pt x="2314" y="4415"/>
                    </a:lnTo>
                    <a:lnTo>
                      <a:pt x="2326" y="4395"/>
                    </a:lnTo>
                    <a:lnTo>
                      <a:pt x="2339" y="4376"/>
                    </a:lnTo>
                    <a:lnTo>
                      <a:pt x="2352" y="4360"/>
                    </a:lnTo>
                    <a:lnTo>
                      <a:pt x="2365" y="4344"/>
                    </a:lnTo>
                    <a:lnTo>
                      <a:pt x="2374" y="4334"/>
                    </a:lnTo>
                    <a:lnTo>
                      <a:pt x="2382" y="4323"/>
                    </a:lnTo>
                    <a:lnTo>
                      <a:pt x="2390" y="4311"/>
                    </a:lnTo>
                    <a:lnTo>
                      <a:pt x="2396" y="4298"/>
                    </a:lnTo>
                    <a:lnTo>
                      <a:pt x="2402" y="4285"/>
                    </a:lnTo>
                    <a:lnTo>
                      <a:pt x="2407" y="4272"/>
                    </a:lnTo>
                    <a:lnTo>
                      <a:pt x="2411" y="4258"/>
                    </a:lnTo>
                    <a:lnTo>
                      <a:pt x="2415" y="4245"/>
                    </a:lnTo>
                    <a:lnTo>
                      <a:pt x="2421" y="4216"/>
                    </a:lnTo>
                    <a:lnTo>
                      <a:pt x="2425" y="4188"/>
                    </a:lnTo>
                    <a:lnTo>
                      <a:pt x="2429" y="4160"/>
                    </a:lnTo>
                    <a:lnTo>
                      <a:pt x="2433" y="4132"/>
                    </a:lnTo>
                    <a:lnTo>
                      <a:pt x="2441" y="4106"/>
                    </a:lnTo>
                    <a:lnTo>
                      <a:pt x="2450" y="4077"/>
                    </a:lnTo>
                    <a:lnTo>
                      <a:pt x="2457" y="4063"/>
                    </a:lnTo>
                    <a:lnTo>
                      <a:pt x="2464" y="4050"/>
                    </a:lnTo>
                    <a:lnTo>
                      <a:pt x="2469" y="4044"/>
                    </a:lnTo>
                    <a:lnTo>
                      <a:pt x="2473" y="4039"/>
                    </a:lnTo>
                    <a:lnTo>
                      <a:pt x="2478" y="4034"/>
                    </a:lnTo>
                    <a:lnTo>
                      <a:pt x="2484" y="4031"/>
                    </a:lnTo>
                    <a:lnTo>
                      <a:pt x="2493" y="4026"/>
                    </a:lnTo>
                    <a:lnTo>
                      <a:pt x="2502" y="4021"/>
                    </a:lnTo>
                    <a:lnTo>
                      <a:pt x="2512" y="4017"/>
                    </a:lnTo>
                    <a:lnTo>
                      <a:pt x="2521" y="4014"/>
                    </a:lnTo>
                    <a:lnTo>
                      <a:pt x="2531" y="4011"/>
                    </a:lnTo>
                    <a:lnTo>
                      <a:pt x="2542" y="4009"/>
                    </a:lnTo>
                    <a:lnTo>
                      <a:pt x="2553" y="4007"/>
                    </a:lnTo>
                    <a:lnTo>
                      <a:pt x="2564" y="4007"/>
                    </a:lnTo>
                    <a:lnTo>
                      <a:pt x="2581" y="4006"/>
                    </a:lnTo>
                    <a:lnTo>
                      <a:pt x="2597" y="4004"/>
                    </a:lnTo>
                    <a:lnTo>
                      <a:pt x="2614" y="4001"/>
                    </a:lnTo>
                    <a:lnTo>
                      <a:pt x="2631" y="3997"/>
                    </a:lnTo>
                    <a:lnTo>
                      <a:pt x="2647" y="3991"/>
                    </a:lnTo>
                    <a:lnTo>
                      <a:pt x="2662" y="3985"/>
                    </a:lnTo>
                    <a:lnTo>
                      <a:pt x="2677" y="3976"/>
                    </a:lnTo>
                    <a:lnTo>
                      <a:pt x="2690" y="3966"/>
                    </a:lnTo>
                    <a:lnTo>
                      <a:pt x="2698" y="3961"/>
                    </a:lnTo>
                    <a:lnTo>
                      <a:pt x="2703" y="3956"/>
                    </a:lnTo>
                    <a:lnTo>
                      <a:pt x="2706" y="3949"/>
                    </a:lnTo>
                    <a:lnTo>
                      <a:pt x="2709" y="3943"/>
                    </a:lnTo>
                    <a:lnTo>
                      <a:pt x="2712" y="3937"/>
                    </a:lnTo>
                    <a:lnTo>
                      <a:pt x="2712" y="3931"/>
                    </a:lnTo>
                    <a:lnTo>
                      <a:pt x="2712" y="3924"/>
                    </a:lnTo>
                    <a:lnTo>
                      <a:pt x="2712" y="3918"/>
                    </a:lnTo>
                    <a:lnTo>
                      <a:pt x="2704" y="3891"/>
                    </a:lnTo>
                    <a:lnTo>
                      <a:pt x="2695" y="3864"/>
                    </a:lnTo>
                    <a:lnTo>
                      <a:pt x="2672" y="3813"/>
                    </a:lnTo>
                    <a:lnTo>
                      <a:pt x="2683" y="3808"/>
                    </a:lnTo>
                    <a:lnTo>
                      <a:pt x="2695" y="3800"/>
                    </a:lnTo>
                    <a:lnTo>
                      <a:pt x="2706" y="3790"/>
                    </a:lnTo>
                    <a:lnTo>
                      <a:pt x="2720" y="3774"/>
                    </a:lnTo>
                    <a:lnTo>
                      <a:pt x="2733" y="3760"/>
                    </a:lnTo>
                    <a:lnTo>
                      <a:pt x="2740" y="3751"/>
                    </a:lnTo>
                    <a:lnTo>
                      <a:pt x="2744" y="3744"/>
                    </a:lnTo>
                    <a:lnTo>
                      <a:pt x="2752" y="3735"/>
                    </a:lnTo>
                    <a:lnTo>
                      <a:pt x="2761" y="3726"/>
                    </a:lnTo>
                    <a:lnTo>
                      <a:pt x="2772" y="3715"/>
                    </a:lnTo>
                    <a:lnTo>
                      <a:pt x="2794" y="3697"/>
                    </a:lnTo>
                    <a:lnTo>
                      <a:pt x="2810" y="3685"/>
                    </a:lnTo>
                    <a:lnTo>
                      <a:pt x="2822" y="3677"/>
                    </a:lnTo>
                    <a:lnTo>
                      <a:pt x="2831" y="3668"/>
                    </a:lnTo>
                    <a:lnTo>
                      <a:pt x="2841" y="3658"/>
                    </a:lnTo>
                    <a:lnTo>
                      <a:pt x="2850" y="3647"/>
                    </a:lnTo>
                    <a:lnTo>
                      <a:pt x="2866" y="3622"/>
                    </a:lnTo>
                    <a:lnTo>
                      <a:pt x="2882" y="3596"/>
                    </a:lnTo>
                    <a:lnTo>
                      <a:pt x="2891" y="3583"/>
                    </a:lnTo>
                    <a:lnTo>
                      <a:pt x="2899" y="3570"/>
                    </a:lnTo>
                    <a:lnTo>
                      <a:pt x="2909" y="3557"/>
                    </a:lnTo>
                    <a:lnTo>
                      <a:pt x="2919" y="3545"/>
                    </a:lnTo>
                    <a:lnTo>
                      <a:pt x="2930" y="3534"/>
                    </a:lnTo>
                    <a:lnTo>
                      <a:pt x="2942" y="3524"/>
                    </a:lnTo>
                    <a:lnTo>
                      <a:pt x="2955" y="3515"/>
                    </a:lnTo>
                    <a:lnTo>
                      <a:pt x="2970" y="3507"/>
                    </a:lnTo>
                    <a:lnTo>
                      <a:pt x="2975" y="3504"/>
                    </a:lnTo>
                    <a:lnTo>
                      <a:pt x="2978" y="3501"/>
                    </a:lnTo>
                    <a:lnTo>
                      <a:pt x="2983" y="3497"/>
                    </a:lnTo>
                    <a:lnTo>
                      <a:pt x="2985" y="3492"/>
                    </a:lnTo>
                    <a:lnTo>
                      <a:pt x="2989" y="3483"/>
                    </a:lnTo>
                    <a:lnTo>
                      <a:pt x="2991" y="3473"/>
                    </a:lnTo>
                    <a:lnTo>
                      <a:pt x="2995" y="3463"/>
                    </a:lnTo>
                    <a:lnTo>
                      <a:pt x="2998" y="3454"/>
                    </a:lnTo>
                    <a:lnTo>
                      <a:pt x="3000" y="3451"/>
                    </a:lnTo>
                    <a:lnTo>
                      <a:pt x="3003" y="3449"/>
                    </a:lnTo>
                    <a:lnTo>
                      <a:pt x="3006" y="3448"/>
                    </a:lnTo>
                    <a:lnTo>
                      <a:pt x="3012" y="3447"/>
                    </a:lnTo>
                    <a:lnTo>
                      <a:pt x="3023" y="3452"/>
                    </a:lnTo>
                    <a:lnTo>
                      <a:pt x="3038" y="3462"/>
                    </a:lnTo>
                    <a:lnTo>
                      <a:pt x="3041" y="3463"/>
                    </a:lnTo>
                    <a:lnTo>
                      <a:pt x="3044" y="3464"/>
                    </a:lnTo>
                    <a:lnTo>
                      <a:pt x="3047" y="3464"/>
                    </a:lnTo>
                    <a:lnTo>
                      <a:pt x="3051" y="3463"/>
                    </a:lnTo>
                    <a:lnTo>
                      <a:pt x="3053" y="3461"/>
                    </a:lnTo>
                    <a:lnTo>
                      <a:pt x="3055" y="3458"/>
                    </a:lnTo>
                    <a:lnTo>
                      <a:pt x="3056" y="3452"/>
                    </a:lnTo>
                    <a:lnTo>
                      <a:pt x="3057" y="3446"/>
                    </a:lnTo>
                    <a:lnTo>
                      <a:pt x="3057" y="3438"/>
                    </a:lnTo>
                    <a:lnTo>
                      <a:pt x="3056" y="3435"/>
                    </a:lnTo>
                    <a:lnTo>
                      <a:pt x="3054" y="3433"/>
                    </a:lnTo>
                    <a:lnTo>
                      <a:pt x="3053" y="3427"/>
                    </a:lnTo>
                    <a:lnTo>
                      <a:pt x="3036" y="3423"/>
                    </a:lnTo>
                    <a:lnTo>
                      <a:pt x="3013" y="3416"/>
                    </a:lnTo>
                    <a:lnTo>
                      <a:pt x="3002" y="3411"/>
                    </a:lnTo>
                    <a:lnTo>
                      <a:pt x="2992" y="3407"/>
                    </a:lnTo>
                    <a:lnTo>
                      <a:pt x="2984" y="3402"/>
                    </a:lnTo>
                    <a:lnTo>
                      <a:pt x="2979" y="3396"/>
                    </a:lnTo>
                    <a:lnTo>
                      <a:pt x="2975" y="3390"/>
                    </a:lnTo>
                    <a:lnTo>
                      <a:pt x="2974" y="3381"/>
                    </a:lnTo>
                    <a:lnTo>
                      <a:pt x="2973" y="3373"/>
                    </a:lnTo>
                    <a:lnTo>
                      <a:pt x="2973" y="3364"/>
                    </a:lnTo>
                    <a:lnTo>
                      <a:pt x="2974" y="3354"/>
                    </a:lnTo>
                    <a:lnTo>
                      <a:pt x="2976" y="3344"/>
                    </a:lnTo>
                    <a:lnTo>
                      <a:pt x="2978" y="3335"/>
                    </a:lnTo>
                    <a:lnTo>
                      <a:pt x="2982" y="3324"/>
                    </a:lnTo>
                    <a:lnTo>
                      <a:pt x="2997" y="3285"/>
                    </a:lnTo>
                    <a:lnTo>
                      <a:pt x="3011" y="3251"/>
                    </a:lnTo>
                    <a:lnTo>
                      <a:pt x="3014" y="3241"/>
                    </a:lnTo>
                    <a:lnTo>
                      <a:pt x="3016" y="3230"/>
                    </a:lnTo>
                    <a:lnTo>
                      <a:pt x="3017" y="3219"/>
                    </a:lnTo>
                    <a:lnTo>
                      <a:pt x="3018" y="3208"/>
                    </a:lnTo>
                    <a:lnTo>
                      <a:pt x="3018" y="3196"/>
                    </a:lnTo>
                    <a:lnTo>
                      <a:pt x="3017" y="3186"/>
                    </a:lnTo>
                    <a:lnTo>
                      <a:pt x="3015" y="3174"/>
                    </a:lnTo>
                    <a:lnTo>
                      <a:pt x="3014" y="3163"/>
                    </a:lnTo>
                    <a:lnTo>
                      <a:pt x="3011" y="3152"/>
                    </a:lnTo>
                    <a:lnTo>
                      <a:pt x="3006" y="3141"/>
                    </a:lnTo>
                    <a:lnTo>
                      <a:pt x="3002" y="3130"/>
                    </a:lnTo>
                    <a:lnTo>
                      <a:pt x="2999" y="3120"/>
                    </a:lnTo>
                    <a:lnTo>
                      <a:pt x="2995" y="3100"/>
                    </a:lnTo>
                    <a:lnTo>
                      <a:pt x="2992" y="3082"/>
                    </a:lnTo>
                    <a:lnTo>
                      <a:pt x="2991" y="3064"/>
                    </a:lnTo>
                    <a:lnTo>
                      <a:pt x="2991" y="3044"/>
                    </a:lnTo>
                    <a:lnTo>
                      <a:pt x="3028" y="3010"/>
                    </a:lnTo>
                    <a:lnTo>
                      <a:pt x="3060" y="2980"/>
                    </a:lnTo>
                    <a:lnTo>
                      <a:pt x="3074" y="2970"/>
                    </a:lnTo>
                    <a:lnTo>
                      <a:pt x="3085" y="2961"/>
                    </a:lnTo>
                    <a:lnTo>
                      <a:pt x="3090" y="2959"/>
                    </a:lnTo>
                    <a:lnTo>
                      <a:pt x="3094" y="2957"/>
                    </a:lnTo>
                    <a:lnTo>
                      <a:pt x="3097" y="2956"/>
                    </a:lnTo>
                    <a:lnTo>
                      <a:pt x="3099" y="2957"/>
                    </a:lnTo>
                    <a:lnTo>
                      <a:pt x="3105" y="2959"/>
                    </a:lnTo>
                    <a:lnTo>
                      <a:pt x="3110" y="2959"/>
                    </a:lnTo>
                    <a:lnTo>
                      <a:pt x="3114" y="2958"/>
                    </a:lnTo>
                    <a:lnTo>
                      <a:pt x="3120" y="2956"/>
                    </a:lnTo>
                    <a:lnTo>
                      <a:pt x="3124" y="2952"/>
                    </a:lnTo>
                    <a:lnTo>
                      <a:pt x="3128" y="2948"/>
                    </a:lnTo>
                    <a:lnTo>
                      <a:pt x="3133" y="2944"/>
                    </a:lnTo>
                    <a:lnTo>
                      <a:pt x="3136" y="2938"/>
                    </a:lnTo>
                    <a:lnTo>
                      <a:pt x="3145" y="2926"/>
                    </a:lnTo>
                    <a:lnTo>
                      <a:pt x="3153" y="2914"/>
                    </a:lnTo>
                    <a:lnTo>
                      <a:pt x="3158" y="2909"/>
                    </a:lnTo>
                    <a:lnTo>
                      <a:pt x="3162" y="2905"/>
                    </a:lnTo>
                    <a:lnTo>
                      <a:pt x="3166" y="2902"/>
                    </a:lnTo>
                    <a:lnTo>
                      <a:pt x="3172" y="2898"/>
                    </a:lnTo>
                    <a:lnTo>
                      <a:pt x="3183" y="2895"/>
                    </a:lnTo>
                    <a:lnTo>
                      <a:pt x="3196" y="2894"/>
                    </a:lnTo>
                    <a:lnTo>
                      <a:pt x="3208" y="2893"/>
                    </a:lnTo>
                    <a:lnTo>
                      <a:pt x="3220" y="2893"/>
                    </a:lnTo>
                    <a:lnTo>
                      <a:pt x="3232" y="2892"/>
                    </a:lnTo>
                    <a:lnTo>
                      <a:pt x="3244" y="2892"/>
                    </a:lnTo>
                    <a:lnTo>
                      <a:pt x="3256" y="2890"/>
                    </a:lnTo>
                    <a:lnTo>
                      <a:pt x="3268" y="2886"/>
                    </a:lnTo>
                    <a:lnTo>
                      <a:pt x="3281" y="2881"/>
                    </a:lnTo>
                    <a:lnTo>
                      <a:pt x="3295" y="2873"/>
                    </a:lnTo>
                    <a:lnTo>
                      <a:pt x="3311" y="2865"/>
                    </a:lnTo>
                    <a:lnTo>
                      <a:pt x="3327" y="2855"/>
                    </a:lnTo>
                    <a:lnTo>
                      <a:pt x="3362" y="2833"/>
                    </a:lnTo>
                    <a:lnTo>
                      <a:pt x="3395" y="2811"/>
                    </a:lnTo>
                    <a:lnTo>
                      <a:pt x="3364" y="2745"/>
                    </a:lnTo>
                    <a:lnTo>
                      <a:pt x="3355" y="2737"/>
                    </a:lnTo>
                    <a:lnTo>
                      <a:pt x="3341" y="2724"/>
                    </a:lnTo>
                    <a:lnTo>
                      <a:pt x="3324" y="2709"/>
                    </a:lnTo>
                    <a:lnTo>
                      <a:pt x="3303" y="2693"/>
                    </a:lnTo>
                    <a:lnTo>
                      <a:pt x="3284" y="2678"/>
                    </a:lnTo>
                    <a:lnTo>
                      <a:pt x="3266" y="2665"/>
                    </a:lnTo>
                    <a:lnTo>
                      <a:pt x="3252" y="2656"/>
                    </a:lnTo>
                    <a:lnTo>
                      <a:pt x="3244" y="2652"/>
                    </a:lnTo>
                    <a:lnTo>
                      <a:pt x="3237" y="2653"/>
                    </a:lnTo>
                    <a:lnTo>
                      <a:pt x="3231" y="2655"/>
                    </a:lnTo>
                    <a:lnTo>
                      <a:pt x="3227" y="2660"/>
                    </a:lnTo>
                    <a:lnTo>
                      <a:pt x="3221" y="2664"/>
                    </a:lnTo>
                    <a:lnTo>
                      <a:pt x="3216" y="2668"/>
                    </a:lnTo>
                    <a:lnTo>
                      <a:pt x="3210" y="2674"/>
                    </a:lnTo>
                    <a:lnTo>
                      <a:pt x="3205" y="2678"/>
                    </a:lnTo>
                    <a:lnTo>
                      <a:pt x="3198" y="2680"/>
                    </a:lnTo>
                    <a:lnTo>
                      <a:pt x="3193" y="2681"/>
                    </a:lnTo>
                    <a:lnTo>
                      <a:pt x="3190" y="2681"/>
                    </a:lnTo>
                    <a:lnTo>
                      <a:pt x="3187" y="2680"/>
                    </a:lnTo>
                    <a:lnTo>
                      <a:pt x="3183" y="2679"/>
                    </a:lnTo>
                    <a:lnTo>
                      <a:pt x="3179" y="2676"/>
                    </a:lnTo>
                    <a:lnTo>
                      <a:pt x="3175" y="2671"/>
                    </a:lnTo>
                    <a:lnTo>
                      <a:pt x="3171" y="2666"/>
                    </a:lnTo>
                    <a:lnTo>
                      <a:pt x="3167" y="2662"/>
                    </a:lnTo>
                    <a:lnTo>
                      <a:pt x="3163" y="2656"/>
                    </a:lnTo>
                    <a:lnTo>
                      <a:pt x="3158" y="2653"/>
                    </a:lnTo>
                    <a:lnTo>
                      <a:pt x="3153" y="2652"/>
                    </a:lnTo>
                    <a:lnTo>
                      <a:pt x="3149" y="2652"/>
                    </a:lnTo>
                    <a:lnTo>
                      <a:pt x="3144" y="2653"/>
                    </a:lnTo>
                    <a:lnTo>
                      <a:pt x="3138" y="2654"/>
                    </a:lnTo>
                    <a:lnTo>
                      <a:pt x="3125" y="2657"/>
                    </a:lnTo>
                    <a:lnTo>
                      <a:pt x="3111" y="2662"/>
                    </a:lnTo>
                    <a:lnTo>
                      <a:pt x="3097" y="2664"/>
                    </a:lnTo>
                    <a:lnTo>
                      <a:pt x="3084" y="2665"/>
                    </a:lnTo>
                    <a:lnTo>
                      <a:pt x="3079" y="2665"/>
                    </a:lnTo>
                    <a:lnTo>
                      <a:pt x="3073" y="2663"/>
                    </a:lnTo>
                    <a:lnTo>
                      <a:pt x="3070" y="2661"/>
                    </a:lnTo>
                    <a:lnTo>
                      <a:pt x="3067" y="2656"/>
                    </a:lnTo>
                    <a:lnTo>
                      <a:pt x="3064" y="2646"/>
                    </a:lnTo>
                    <a:lnTo>
                      <a:pt x="3059" y="2629"/>
                    </a:lnTo>
                    <a:lnTo>
                      <a:pt x="3056" y="2608"/>
                    </a:lnTo>
                    <a:lnTo>
                      <a:pt x="3052" y="2585"/>
                    </a:lnTo>
                    <a:lnTo>
                      <a:pt x="3045" y="2540"/>
                    </a:lnTo>
                    <a:lnTo>
                      <a:pt x="3042" y="2508"/>
                    </a:lnTo>
                    <a:lnTo>
                      <a:pt x="3043" y="2492"/>
                    </a:lnTo>
                    <a:lnTo>
                      <a:pt x="3043" y="2475"/>
                    </a:lnTo>
                    <a:lnTo>
                      <a:pt x="3042" y="2471"/>
                    </a:lnTo>
                    <a:lnTo>
                      <a:pt x="3041" y="2467"/>
                    </a:lnTo>
                    <a:lnTo>
                      <a:pt x="3040" y="2464"/>
                    </a:lnTo>
                    <a:lnTo>
                      <a:pt x="3038" y="2462"/>
                    </a:lnTo>
                    <a:lnTo>
                      <a:pt x="3036" y="2460"/>
                    </a:lnTo>
                    <a:lnTo>
                      <a:pt x="3032" y="2458"/>
                    </a:lnTo>
                    <a:lnTo>
                      <a:pt x="3029" y="2457"/>
                    </a:lnTo>
                    <a:lnTo>
                      <a:pt x="3024" y="2457"/>
                    </a:lnTo>
                    <a:lnTo>
                      <a:pt x="3019" y="2458"/>
                    </a:lnTo>
                    <a:lnTo>
                      <a:pt x="3014" y="2459"/>
                    </a:lnTo>
                    <a:lnTo>
                      <a:pt x="3009" y="2461"/>
                    </a:lnTo>
                    <a:lnTo>
                      <a:pt x="3004" y="2464"/>
                    </a:lnTo>
                    <a:lnTo>
                      <a:pt x="2995" y="2471"/>
                    </a:lnTo>
                    <a:lnTo>
                      <a:pt x="2985" y="2478"/>
                    </a:lnTo>
                    <a:lnTo>
                      <a:pt x="2975" y="2486"/>
                    </a:lnTo>
                    <a:lnTo>
                      <a:pt x="2966" y="2491"/>
                    </a:lnTo>
                    <a:lnTo>
                      <a:pt x="2962" y="2493"/>
                    </a:lnTo>
                    <a:lnTo>
                      <a:pt x="2959" y="2495"/>
                    </a:lnTo>
                    <a:lnTo>
                      <a:pt x="2955" y="2495"/>
                    </a:lnTo>
                    <a:lnTo>
                      <a:pt x="2950" y="2495"/>
                    </a:lnTo>
                    <a:lnTo>
                      <a:pt x="2924" y="2506"/>
                    </a:lnTo>
                    <a:lnTo>
                      <a:pt x="2919" y="2506"/>
                    </a:lnTo>
                    <a:lnTo>
                      <a:pt x="2914" y="2505"/>
                    </a:lnTo>
                    <a:lnTo>
                      <a:pt x="2908" y="2504"/>
                    </a:lnTo>
                    <a:lnTo>
                      <a:pt x="2904" y="2502"/>
                    </a:lnTo>
                    <a:lnTo>
                      <a:pt x="2896" y="2498"/>
                    </a:lnTo>
                    <a:lnTo>
                      <a:pt x="2889" y="2491"/>
                    </a:lnTo>
                    <a:lnTo>
                      <a:pt x="2876" y="2477"/>
                    </a:lnTo>
                    <a:lnTo>
                      <a:pt x="2861" y="2463"/>
                    </a:lnTo>
                    <a:lnTo>
                      <a:pt x="2842" y="2450"/>
                    </a:lnTo>
                    <a:lnTo>
                      <a:pt x="2823" y="2438"/>
                    </a:lnTo>
                    <a:lnTo>
                      <a:pt x="2803" y="2426"/>
                    </a:lnTo>
                    <a:lnTo>
                      <a:pt x="2784" y="2414"/>
                    </a:lnTo>
                    <a:lnTo>
                      <a:pt x="2766" y="2405"/>
                    </a:lnTo>
                    <a:lnTo>
                      <a:pt x="2747" y="2397"/>
                    </a:lnTo>
                    <a:lnTo>
                      <a:pt x="2729" y="2389"/>
                    </a:lnTo>
                    <a:lnTo>
                      <a:pt x="2712" y="2378"/>
                    </a:lnTo>
                    <a:lnTo>
                      <a:pt x="2702" y="2370"/>
                    </a:lnTo>
                    <a:lnTo>
                      <a:pt x="2692" y="2363"/>
                    </a:lnTo>
                    <a:lnTo>
                      <a:pt x="2687" y="2359"/>
                    </a:lnTo>
                    <a:lnTo>
                      <a:pt x="2682" y="2356"/>
                    </a:lnTo>
                    <a:lnTo>
                      <a:pt x="2676" y="2354"/>
                    </a:lnTo>
                    <a:lnTo>
                      <a:pt x="2671" y="2352"/>
                    </a:lnTo>
                    <a:lnTo>
                      <a:pt x="2659" y="2343"/>
                    </a:lnTo>
                    <a:lnTo>
                      <a:pt x="2647" y="2336"/>
                    </a:lnTo>
                    <a:lnTo>
                      <a:pt x="2636" y="2330"/>
                    </a:lnTo>
                    <a:lnTo>
                      <a:pt x="2624" y="2325"/>
                    </a:lnTo>
                    <a:lnTo>
                      <a:pt x="2600" y="2316"/>
                    </a:lnTo>
                    <a:lnTo>
                      <a:pt x="2575" y="2306"/>
                    </a:lnTo>
                    <a:lnTo>
                      <a:pt x="2570" y="2303"/>
                    </a:lnTo>
                    <a:lnTo>
                      <a:pt x="2566" y="2300"/>
                    </a:lnTo>
                    <a:lnTo>
                      <a:pt x="2563" y="2297"/>
                    </a:lnTo>
                    <a:lnTo>
                      <a:pt x="2560" y="2293"/>
                    </a:lnTo>
                    <a:lnTo>
                      <a:pt x="2559" y="2289"/>
                    </a:lnTo>
                    <a:lnTo>
                      <a:pt x="2559" y="2285"/>
                    </a:lnTo>
                    <a:lnTo>
                      <a:pt x="2559" y="2281"/>
                    </a:lnTo>
                    <a:lnTo>
                      <a:pt x="2559" y="2276"/>
                    </a:lnTo>
                    <a:lnTo>
                      <a:pt x="2561" y="2266"/>
                    </a:lnTo>
                    <a:lnTo>
                      <a:pt x="2563" y="2258"/>
                    </a:lnTo>
                    <a:lnTo>
                      <a:pt x="2564" y="2248"/>
                    </a:lnTo>
                    <a:lnTo>
                      <a:pt x="2561" y="2239"/>
                    </a:lnTo>
                    <a:lnTo>
                      <a:pt x="2557" y="2227"/>
                    </a:lnTo>
                    <a:lnTo>
                      <a:pt x="2552" y="2215"/>
                    </a:lnTo>
                    <a:lnTo>
                      <a:pt x="2547" y="2203"/>
                    </a:lnTo>
                    <a:lnTo>
                      <a:pt x="2543" y="2190"/>
                    </a:lnTo>
                    <a:lnTo>
                      <a:pt x="2541" y="2180"/>
                    </a:lnTo>
                    <a:lnTo>
                      <a:pt x="2541" y="2170"/>
                    </a:lnTo>
                    <a:lnTo>
                      <a:pt x="2542" y="2161"/>
                    </a:lnTo>
                    <a:lnTo>
                      <a:pt x="2544" y="2152"/>
                    </a:lnTo>
                    <a:lnTo>
                      <a:pt x="2551" y="2134"/>
                    </a:lnTo>
                    <a:lnTo>
                      <a:pt x="2557" y="2114"/>
                    </a:lnTo>
                    <a:lnTo>
                      <a:pt x="2559" y="2106"/>
                    </a:lnTo>
                    <a:lnTo>
                      <a:pt x="2561" y="2098"/>
                    </a:lnTo>
                    <a:lnTo>
                      <a:pt x="2561" y="2092"/>
                    </a:lnTo>
                    <a:lnTo>
                      <a:pt x="2563" y="2085"/>
                    </a:lnTo>
                    <a:lnTo>
                      <a:pt x="2561" y="2074"/>
                    </a:lnTo>
                    <a:lnTo>
                      <a:pt x="2558" y="2063"/>
                    </a:lnTo>
                    <a:lnTo>
                      <a:pt x="2548" y="2044"/>
                    </a:lnTo>
                    <a:lnTo>
                      <a:pt x="2539" y="2019"/>
                    </a:lnTo>
                    <a:lnTo>
                      <a:pt x="2536" y="2002"/>
                    </a:lnTo>
                    <a:lnTo>
                      <a:pt x="2533" y="1987"/>
                    </a:lnTo>
                    <a:lnTo>
                      <a:pt x="2534" y="1972"/>
                    </a:lnTo>
                    <a:lnTo>
                      <a:pt x="2536" y="1957"/>
                    </a:lnTo>
                    <a:lnTo>
                      <a:pt x="2538" y="1942"/>
                    </a:lnTo>
                    <a:lnTo>
                      <a:pt x="2540" y="1928"/>
                    </a:lnTo>
                    <a:lnTo>
                      <a:pt x="2541" y="1913"/>
                    </a:lnTo>
                    <a:lnTo>
                      <a:pt x="2541" y="1898"/>
                    </a:lnTo>
                    <a:lnTo>
                      <a:pt x="2540" y="1888"/>
                    </a:lnTo>
                    <a:lnTo>
                      <a:pt x="2538" y="1880"/>
                    </a:lnTo>
                    <a:lnTo>
                      <a:pt x="2536" y="1870"/>
                    </a:lnTo>
                    <a:lnTo>
                      <a:pt x="2532" y="1859"/>
                    </a:lnTo>
                    <a:lnTo>
                      <a:pt x="2525" y="1840"/>
                    </a:lnTo>
                    <a:lnTo>
                      <a:pt x="2517" y="1823"/>
                    </a:lnTo>
                    <a:lnTo>
                      <a:pt x="2513" y="1813"/>
                    </a:lnTo>
                    <a:lnTo>
                      <a:pt x="2509" y="1800"/>
                    </a:lnTo>
                    <a:lnTo>
                      <a:pt x="2505" y="1785"/>
                    </a:lnTo>
                    <a:lnTo>
                      <a:pt x="2501" y="1770"/>
                    </a:lnTo>
                    <a:lnTo>
                      <a:pt x="2494" y="1738"/>
                    </a:lnTo>
                    <a:lnTo>
                      <a:pt x="2490" y="1712"/>
                    </a:lnTo>
                    <a:lnTo>
                      <a:pt x="2480" y="1689"/>
                    </a:lnTo>
                    <a:lnTo>
                      <a:pt x="2472" y="1663"/>
                    </a:lnTo>
                    <a:lnTo>
                      <a:pt x="2464" y="1638"/>
                    </a:lnTo>
                    <a:lnTo>
                      <a:pt x="2458" y="1612"/>
                    </a:lnTo>
                    <a:lnTo>
                      <a:pt x="2456" y="1600"/>
                    </a:lnTo>
                    <a:lnTo>
                      <a:pt x="2455" y="1587"/>
                    </a:lnTo>
                    <a:lnTo>
                      <a:pt x="2455" y="1574"/>
                    </a:lnTo>
                    <a:lnTo>
                      <a:pt x="2456" y="1561"/>
                    </a:lnTo>
                    <a:lnTo>
                      <a:pt x="2457" y="1548"/>
                    </a:lnTo>
                    <a:lnTo>
                      <a:pt x="2460" y="1535"/>
                    </a:lnTo>
                    <a:lnTo>
                      <a:pt x="2465" y="1523"/>
                    </a:lnTo>
                    <a:lnTo>
                      <a:pt x="2471" y="1510"/>
                    </a:lnTo>
                    <a:lnTo>
                      <a:pt x="2477" y="1501"/>
                    </a:lnTo>
                    <a:lnTo>
                      <a:pt x="2484" y="1492"/>
                    </a:lnTo>
                    <a:lnTo>
                      <a:pt x="2491" y="1485"/>
                    </a:lnTo>
                    <a:lnTo>
                      <a:pt x="2500" y="1479"/>
                    </a:lnTo>
                    <a:lnTo>
                      <a:pt x="2516" y="1471"/>
                    </a:lnTo>
                    <a:lnTo>
                      <a:pt x="2534" y="1463"/>
                    </a:lnTo>
                    <a:lnTo>
                      <a:pt x="2543" y="1460"/>
                    </a:lnTo>
                    <a:lnTo>
                      <a:pt x="2552" y="1456"/>
                    </a:lnTo>
                    <a:lnTo>
                      <a:pt x="2560" y="1452"/>
                    </a:lnTo>
                    <a:lnTo>
                      <a:pt x="2569" y="1447"/>
                    </a:lnTo>
                    <a:lnTo>
                      <a:pt x="2577" y="1440"/>
                    </a:lnTo>
                    <a:lnTo>
                      <a:pt x="2584" y="1433"/>
                    </a:lnTo>
                    <a:lnTo>
                      <a:pt x="2592" y="1424"/>
                    </a:lnTo>
                    <a:lnTo>
                      <a:pt x="2598" y="1412"/>
                    </a:lnTo>
                    <a:lnTo>
                      <a:pt x="2607" y="1397"/>
                    </a:lnTo>
                    <a:lnTo>
                      <a:pt x="2613" y="1383"/>
                    </a:lnTo>
                    <a:lnTo>
                      <a:pt x="2620" y="1373"/>
                    </a:lnTo>
                    <a:lnTo>
                      <a:pt x="2626" y="1364"/>
                    </a:lnTo>
                    <a:lnTo>
                      <a:pt x="2635" y="1356"/>
                    </a:lnTo>
                    <a:lnTo>
                      <a:pt x="2645" y="1348"/>
                    </a:lnTo>
                    <a:lnTo>
                      <a:pt x="2659" y="1341"/>
                    </a:lnTo>
                    <a:lnTo>
                      <a:pt x="2676" y="1333"/>
                    </a:lnTo>
                    <a:lnTo>
                      <a:pt x="2688" y="1328"/>
                    </a:lnTo>
                    <a:lnTo>
                      <a:pt x="2698" y="1323"/>
                    </a:lnTo>
                    <a:lnTo>
                      <a:pt x="2707" y="1317"/>
                    </a:lnTo>
                    <a:lnTo>
                      <a:pt x="2715" y="1311"/>
                    </a:lnTo>
                    <a:lnTo>
                      <a:pt x="2722" y="1305"/>
                    </a:lnTo>
                    <a:lnTo>
                      <a:pt x="2729" y="1299"/>
                    </a:lnTo>
                    <a:lnTo>
                      <a:pt x="2734" y="1292"/>
                    </a:lnTo>
                    <a:lnTo>
                      <a:pt x="2739" y="1285"/>
                    </a:lnTo>
                    <a:lnTo>
                      <a:pt x="2743" y="1277"/>
                    </a:lnTo>
                    <a:lnTo>
                      <a:pt x="2747" y="1269"/>
                    </a:lnTo>
                    <a:lnTo>
                      <a:pt x="2750" y="1260"/>
                    </a:lnTo>
                    <a:lnTo>
                      <a:pt x="2753" y="1251"/>
                    </a:lnTo>
                    <a:lnTo>
                      <a:pt x="2758" y="1231"/>
                    </a:lnTo>
                    <a:lnTo>
                      <a:pt x="2762" y="1208"/>
                    </a:lnTo>
                    <a:lnTo>
                      <a:pt x="2766" y="1192"/>
                    </a:lnTo>
                    <a:lnTo>
                      <a:pt x="2769" y="1180"/>
                    </a:lnTo>
                    <a:lnTo>
                      <a:pt x="2771" y="1170"/>
                    </a:lnTo>
                    <a:lnTo>
                      <a:pt x="2770" y="1163"/>
                    </a:lnTo>
                    <a:lnTo>
                      <a:pt x="2770" y="1159"/>
                    </a:lnTo>
                    <a:lnTo>
                      <a:pt x="2768" y="1156"/>
                    </a:lnTo>
                    <a:lnTo>
                      <a:pt x="2764" y="1153"/>
                    </a:lnTo>
                    <a:lnTo>
                      <a:pt x="2761" y="1150"/>
                    </a:lnTo>
                    <a:lnTo>
                      <a:pt x="2750" y="1142"/>
                    </a:lnTo>
                    <a:lnTo>
                      <a:pt x="2734" y="1132"/>
                    </a:lnTo>
                    <a:lnTo>
                      <a:pt x="2726" y="1126"/>
                    </a:lnTo>
                    <a:lnTo>
                      <a:pt x="2716" y="1122"/>
                    </a:lnTo>
                    <a:lnTo>
                      <a:pt x="2705" y="1117"/>
                    </a:lnTo>
                    <a:lnTo>
                      <a:pt x="2693" y="1114"/>
                    </a:lnTo>
                    <a:lnTo>
                      <a:pt x="2668" y="1109"/>
                    </a:lnTo>
                    <a:lnTo>
                      <a:pt x="2645" y="1103"/>
                    </a:lnTo>
                    <a:lnTo>
                      <a:pt x="2634" y="1100"/>
                    </a:lnTo>
                    <a:lnTo>
                      <a:pt x="2623" y="1096"/>
                    </a:lnTo>
                    <a:lnTo>
                      <a:pt x="2614" y="1091"/>
                    </a:lnTo>
                    <a:lnTo>
                      <a:pt x="2607" y="1085"/>
                    </a:lnTo>
                    <a:lnTo>
                      <a:pt x="2605" y="1082"/>
                    </a:lnTo>
                    <a:lnTo>
                      <a:pt x="2601" y="1077"/>
                    </a:lnTo>
                    <a:lnTo>
                      <a:pt x="2599" y="1073"/>
                    </a:lnTo>
                    <a:lnTo>
                      <a:pt x="2598" y="1068"/>
                    </a:lnTo>
                    <a:lnTo>
                      <a:pt x="2597" y="1062"/>
                    </a:lnTo>
                    <a:lnTo>
                      <a:pt x="2597" y="1057"/>
                    </a:lnTo>
                    <a:lnTo>
                      <a:pt x="2597" y="1050"/>
                    </a:lnTo>
                    <a:lnTo>
                      <a:pt x="2598" y="1044"/>
                    </a:lnTo>
                    <a:lnTo>
                      <a:pt x="2600" y="1034"/>
                    </a:lnTo>
                    <a:lnTo>
                      <a:pt x="2604" y="1026"/>
                    </a:lnTo>
                    <a:lnTo>
                      <a:pt x="2608" y="1016"/>
                    </a:lnTo>
                    <a:lnTo>
                      <a:pt x="2612" y="1007"/>
                    </a:lnTo>
                    <a:lnTo>
                      <a:pt x="2621" y="989"/>
                    </a:lnTo>
                    <a:lnTo>
                      <a:pt x="2628" y="972"/>
                    </a:lnTo>
                    <a:lnTo>
                      <a:pt x="2631" y="963"/>
                    </a:lnTo>
                    <a:lnTo>
                      <a:pt x="2633" y="955"/>
                    </a:lnTo>
                    <a:lnTo>
                      <a:pt x="2633" y="949"/>
                    </a:lnTo>
                    <a:lnTo>
                      <a:pt x="2632" y="942"/>
                    </a:lnTo>
                    <a:lnTo>
                      <a:pt x="2629" y="939"/>
                    </a:lnTo>
                    <a:lnTo>
                      <a:pt x="2627" y="937"/>
                    </a:lnTo>
                    <a:lnTo>
                      <a:pt x="2625" y="934"/>
                    </a:lnTo>
                    <a:lnTo>
                      <a:pt x="2622" y="932"/>
                    </a:lnTo>
                    <a:lnTo>
                      <a:pt x="2614" y="928"/>
                    </a:lnTo>
                    <a:lnTo>
                      <a:pt x="2605" y="926"/>
                    </a:lnTo>
                    <a:lnTo>
                      <a:pt x="2554" y="916"/>
                    </a:lnTo>
                    <a:lnTo>
                      <a:pt x="2507" y="907"/>
                    </a:lnTo>
                    <a:lnTo>
                      <a:pt x="2485" y="901"/>
                    </a:lnTo>
                    <a:lnTo>
                      <a:pt x="2463" y="894"/>
                    </a:lnTo>
                    <a:lnTo>
                      <a:pt x="2443" y="886"/>
                    </a:lnTo>
                    <a:lnTo>
                      <a:pt x="2423" y="878"/>
                    </a:lnTo>
                    <a:lnTo>
                      <a:pt x="2405" y="867"/>
                    </a:lnTo>
                    <a:lnTo>
                      <a:pt x="2388" y="855"/>
                    </a:lnTo>
                    <a:lnTo>
                      <a:pt x="2379" y="848"/>
                    </a:lnTo>
                    <a:lnTo>
                      <a:pt x="2371" y="841"/>
                    </a:lnTo>
                    <a:lnTo>
                      <a:pt x="2364" y="833"/>
                    </a:lnTo>
                    <a:lnTo>
                      <a:pt x="2356" y="826"/>
                    </a:lnTo>
                    <a:lnTo>
                      <a:pt x="2349" y="817"/>
                    </a:lnTo>
                    <a:lnTo>
                      <a:pt x="2342" y="807"/>
                    </a:lnTo>
                    <a:lnTo>
                      <a:pt x="2336" y="798"/>
                    </a:lnTo>
                    <a:lnTo>
                      <a:pt x="2329" y="787"/>
                    </a:lnTo>
                    <a:lnTo>
                      <a:pt x="2323" y="776"/>
                    </a:lnTo>
                    <a:lnTo>
                      <a:pt x="2317" y="764"/>
                    </a:lnTo>
                    <a:lnTo>
                      <a:pt x="2312" y="751"/>
                    </a:lnTo>
                    <a:lnTo>
                      <a:pt x="2307" y="738"/>
                    </a:lnTo>
                    <a:lnTo>
                      <a:pt x="2304" y="733"/>
                    </a:lnTo>
                    <a:lnTo>
                      <a:pt x="2301" y="730"/>
                    </a:lnTo>
                    <a:lnTo>
                      <a:pt x="2297" y="727"/>
                    </a:lnTo>
                    <a:lnTo>
                      <a:pt x="2291" y="727"/>
                    </a:lnTo>
                    <a:lnTo>
                      <a:pt x="2286" y="727"/>
                    </a:lnTo>
                    <a:lnTo>
                      <a:pt x="2280" y="730"/>
                    </a:lnTo>
                    <a:lnTo>
                      <a:pt x="2273" y="732"/>
                    </a:lnTo>
                    <a:lnTo>
                      <a:pt x="2266" y="734"/>
                    </a:lnTo>
                    <a:lnTo>
                      <a:pt x="2252" y="740"/>
                    </a:lnTo>
                    <a:lnTo>
                      <a:pt x="2239" y="746"/>
                    </a:lnTo>
                    <a:lnTo>
                      <a:pt x="2232" y="748"/>
                    </a:lnTo>
                    <a:lnTo>
                      <a:pt x="2227" y="750"/>
                    </a:lnTo>
                    <a:lnTo>
                      <a:pt x="2221" y="751"/>
                    </a:lnTo>
                    <a:lnTo>
                      <a:pt x="2217" y="751"/>
                    </a:lnTo>
                    <a:lnTo>
                      <a:pt x="2210" y="750"/>
                    </a:lnTo>
                    <a:lnTo>
                      <a:pt x="2203" y="747"/>
                    </a:lnTo>
                    <a:lnTo>
                      <a:pt x="2198" y="744"/>
                    </a:lnTo>
                    <a:lnTo>
                      <a:pt x="2191" y="740"/>
                    </a:lnTo>
                    <a:lnTo>
                      <a:pt x="2185" y="737"/>
                    </a:lnTo>
                    <a:lnTo>
                      <a:pt x="2179" y="735"/>
                    </a:lnTo>
                    <a:lnTo>
                      <a:pt x="2173" y="733"/>
                    </a:lnTo>
                    <a:lnTo>
                      <a:pt x="2167" y="732"/>
                    </a:lnTo>
                    <a:lnTo>
                      <a:pt x="2159" y="733"/>
                    </a:lnTo>
                    <a:lnTo>
                      <a:pt x="2151" y="734"/>
                    </a:lnTo>
                    <a:lnTo>
                      <a:pt x="2145" y="735"/>
                    </a:lnTo>
                    <a:lnTo>
                      <a:pt x="2137" y="737"/>
                    </a:lnTo>
                    <a:lnTo>
                      <a:pt x="2125" y="742"/>
                    </a:lnTo>
                    <a:lnTo>
                      <a:pt x="2113" y="745"/>
                    </a:lnTo>
                    <a:lnTo>
                      <a:pt x="2107" y="746"/>
                    </a:lnTo>
                    <a:lnTo>
                      <a:pt x="2101" y="747"/>
                    </a:lnTo>
                    <a:lnTo>
                      <a:pt x="2096" y="747"/>
                    </a:lnTo>
                    <a:lnTo>
                      <a:pt x="2090" y="746"/>
                    </a:lnTo>
                    <a:lnTo>
                      <a:pt x="2084" y="744"/>
                    </a:lnTo>
                    <a:lnTo>
                      <a:pt x="2078" y="739"/>
                    </a:lnTo>
                    <a:lnTo>
                      <a:pt x="2071" y="735"/>
                    </a:lnTo>
                    <a:lnTo>
                      <a:pt x="2065" y="729"/>
                    </a:lnTo>
                    <a:lnTo>
                      <a:pt x="2058" y="721"/>
                    </a:lnTo>
                    <a:lnTo>
                      <a:pt x="2054" y="715"/>
                    </a:lnTo>
                    <a:lnTo>
                      <a:pt x="2050" y="708"/>
                    </a:lnTo>
                    <a:lnTo>
                      <a:pt x="2047" y="700"/>
                    </a:lnTo>
                    <a:lnTo>
                      <a:pt x="2045" y="694"/>
                    </a:lnTo>
                    <a:lnTo>
                      <a:pt x="2044" y="688"/>
                    </a:lnTo>
                    <a:lnTo>
                      <a:pt x="2043" y="681"/>
                    </a:lnTo>
                    <a:lnTo>
                      <a:pt x="2043" y="675"/>
                    </a:lnTo>
                    <a:lnTo>
                      <a:pt x="2044" y="662"/>
                    </a:lnTo>
                    <a:lnTo>
                      <a:pt x="2045" y="648"/>
                    </a:lnTo>
                    <a:lnTo>
                      <a:pt x="2045" y="634"/>
                    </a:lnTo>
                    <a:lnTo>
                      <a:pt x="2044" y="618"/>
                    </a:lnTo>
                    <a:lnTo>
                      <a:pt x="2040" y="599"/>
                    </a:lnTo>
                    <a:lnTo>
                      <a:pt x="2038" y="583"/>
                    </a:lnTo>
                    <a:lnTo>
                      <a:pt x="2038" y="569"/>
                    </a:lnTo>
                    <a:lnTo>
                      <a:pt x="2040" y="557"/>
                    </a:lnTo>
                    <a:lnTo>
                      <a:pt x="2043" y="547"/>
                    </a:lnTo>
                    <a:lnTo>
                      <a:pt x="2047" y="540"/>
                    </a:lnTo>
                    <a:lnTo>
                      <a:pt x="2054" y="532"/>
                    </a:lnTo>
                    <a:lnTo>
                      <a:pt x="2061" y="527"/>
                    </a:lnTo>
                    <a:lnTo>
                      <a:pt x="2079" y="518"/>
                    </a:lnTo>
                    <a:lnTo>
                      <a:pt x="2099" y="509"/>
                    </a:lnTo>
                    <a:lnTo>
                      <a:pt x="2110" y="504"/>
                    </a:lnTo>
                    <a:lnTo>
                      <a:pt x="2121" y="500"/>
                    </a:lnTo>
                    <a:lnTo>
                      <a:pt x="2133" y="493"/>
                    </a:lnTo>
                    <a:lnTo>
                      <a:pt x="2144" y="486"/>
                    </a:lnTo>
                    <a:lnTo>
                      <a:pt x="2153" y="478"/>
                    </a:lnTo>
                    <a:lnTo>
                      <a:pt x="2162" y="470"/>
                    </a:lnTo>
                    <a:lnTo>
                      <a:pt x="2171" y="462"/>
                    </a:lnTo>
                    <a:lnTo>
                      <a:pt x="2177" y="453"/>
                    </a:lnTo>
                    <a:lnTo>
                      <a:pt x="2190" y="435"/>
                    </a:lnTo>
                    <a:lnTo>
                      <a:pt x="2202" y="416"/>
                    </a:lnTo>
                    <a:lnTo>
                      <a:pt x="2214" y="398"/>
                    </a:lnTo>
                    <a:lnTo>
                      <a:pt x="2226" y="381"/>
                    </a:lnTo>
                    <a:lnTo>
                      <a:pt x="2233" y="372"/>
                    </a:lnTo>
                    <a:lnTo>
                      <a:pt x="2241" y="364"/>
                    </a:lnTo>
                    <a:lnTo>
                      <a:pt x="2249" y="356"/>
                    </a:lnTo>
                    <a:lnTo>
                      <a:pt x="2259" y="348"/>
                    </a:lnTo>
                    <a:lnTo>
                      <a:pt x="2266" y="343"/>
                    </a:lnTo>
                    <a:lnTo>
                      <a:pt x="2272" y="338"/>
                    </a:lnTo>
                    <a:lnTo>
                      <a:pt x="2277" y="332"/>
                    </a:lnTo>
                    <a:lnTo>
                      <a:pt x="2281" y="328"/>
                    </a:lnTo>
                    <a:lnTo>
                      <a:pt x="2287" y="317"/>
                    </a:lnTo>
                    <a:lnTo>
                      <a:pt x="2291" y="305"/>
                    </a:lnTo>
                    <a:lnTo>
                      <a:pt x="2296" y="281"/>
                    </a:lnTo>
                    <a:lnTo>
                      <a:pt x="2302" y="254"/>
                    </a:lnTo>
                    <a:lnTo>
                      <a:pt x="2304" y="253"/>
                    </a:lnTo>
                    <a:lnTo>
                      <a:pt x="2309" y="251"/>
                    </a:lnTo>
                    <a:lnTo>
                      <a:pt x="2316" y="249"/>
                    </a:lnTo>
                    <a:lnTo>
                      <a:pt x="2325" y="247"/>
                    </a:lnTo>
                    <a:lnTo>
                      <a:pt x="2348" y="241"/>
                    </a:lnTo>
                    <a:lnTo>
                      <a:pt x="2375" y="235"/>
                    </a:lnTo>
                    <a:lnTo>
                      <a:pt x="2428" y="225"/>
                    </a:lnTo>
                    <a:lnTo>
                      <a:pt x="2462" y="219"/>
                    </a:lnTo>
                    <a:lnTo>
                      <a:pt x="2470" y="218"/>
                    </a:lnTo>
                    <a:lnTo>
                      <a:pt x="2476" y="218"/>
                    </a:lnTo>
                    <a:lnTo>
                      <a:pt x="2483" y="219"/>
                    </a:lnTo>
                    <a:lnTo>
                      <a:pt x="2488" y="219"/>
                    </a:lnTo>
                    <a:lnTo>
                      <a:pt x="2498" y="222"/>
                    </a:lnTo>
                    <a:lnTo>
                      <a:pt x="2507" y="226"/>
                    </a:lnTo>
                    <a:lnTo>
                      <a:pt x="2516" y="231"/>
                    </a:lnTo>
                    <a:lnTo>
                      <a:pt x="2526" y="235"/>
                    </a:lnTo>
                    <a:lnTo>
                      <a:pt x="2537" y="238"/>
                    </a:lnTo>
                    <a:lnTo>
                      <a:pt x="2550" y="240"/>
                    </a:lnTo>
                    <a:lnTo>
                      <a:pt x="2570" y="239"/>
                    </a:lnTo>
                    <a:lnTo>
                      <a:pt x="2604" y="238"/>
                    </a:lnTo>
                    <a:lnTo>
                      <a:pt x="2636" y="235"/>
                    </a:lnTo>
                    <a:lnTo>
                      <a:pt x="2653" y="233"/>
                    </a:lnTo>
                    <a:lnTo>
                      <a:pt x="2659" y="230"/>
                    </a:lnTo>
                    <a:lnTo>
                      <a:pt x="2662" y="225"/>
                    </a:lnTo>
                    <a:lnTo>
                      <a:pt x="2664" y="221"/>
                    </a:lnTo>
                    <a:lnTo>
                      <a:pt x="2665" y="216"/>
                    </a:lnTo>
                    <a:lnTo>
                      <a:pt x="2665" y="211"/>
                    </a:lnTo>
                    <a:lnTo>
                      <a:pt x="2663" y="206"/>
                    </a:lnTo>
                    <a:lnTo>
                      <a:pt x="2661" y="199"/>
                    </a:lnTo>
                    <a:lnTo>
                      <a:pt x="2658" y="194"/>
                    </a:lnTo>
                    <a:lnTo>
                      <a:pt x="2650" y="184"/>
                    </a:lnTo>
                    <a:lnTo>
                      <a:pt x="2640" y="175"/>
                    </a:lnTo>
                    <a:lnTo>
                      <a:pt x="2632" y="167"/>
                    </a:lnTo>
                    <a:lnTo>
                      <a:pt x="2623" y="163"/>
                    </a:lnTo>
                    <a:lnTo>
                      <a:pt x="2579" y="124"/>
                    </a:lnTo>
                    <a:lnTo>
                      <a:pt x="2579" y="124"/>
                    </a:lnTo>
                    <a:lnTo>
                      <a:pt x="2585" y="125"/>
                    </a:lnTo>
                    <a:lnTo>
                      <a:pt x="2593" y="126"/>
                    </a:lnTo>
                    <a:lnTo>
                      <a:pt x="2600" y="126"/>
                    </a:lnTo>
                    <a:lnTo>
                      <a:pt x="2607" y="126"/>
                    </a:lnTo>
                    <a:lnTo>
                      <a:pt x="2620" y="125"/>
                    </a:lnTo>
                    <a:lnTo>
                      <a:pt x="2633" y="125"/>
                    </a:lnTo>
                    <a:lnTo>
                      <a:pt x="2646" y="125"/>
                    </a:lnTo>
                    <a:lnTo>
                      <a:pt x="2659" y="127"/>
                    </a:lnTo>
                    <a:lnTo>
                      <a:pt x="2665" y="129"/>
                    </a:lnTo>
                    <a:lnTo>
                      <a:pt x="2672" y="132"/>
                    </a:lnTo>
                    <a:lnTo>
                      <a:pt x="2679" y="136"/>
                    </a:lnTo>
                    <a:lnTo>
                      <a:pt x="2686" y="141"/>
                    </a:lnTo>
                    <a:lnTo>
                      <a:pt x="2694" y="149"/>
                    </a:lnTo>
                    <a:lnTo>
                      <a:pt x="2704" y="154"/>
                    </a:lnTo>
                    <a:lnTo>
                      <a:pt x="2714" y="157"/>
                    </a:lnTo>
                    <a:lnTo>
                      <a:pt x="2725" y="160"/>
                    </a:lnTo>
                    <a:lnTo>
                      <a:pt x="2734" y="162"/>
                    </a:lnTo>
                    <a:lnTo>
                      <a:pt x="2745" y="163"/>
                    </a:lnTo>
                    <a:lnTo>
                      <a:pt x="2756" y="162"/>
                    </a:lnTo>
                    <a:lnTo>
                      <a:pt x="2767" y="159"/>
                    </a:lnTo>
                    <a:lnTo>
                      <a:pt x="2776" y="157"/>
                    </a:lnTo>
                    <a:lnTo>
                      <a:pt x="2787" y="154"/>
                    </a:lnTo>
                    <a:lnTo>
                      <a:pt x="2798" y="150"/>
                    </a:lnTo>
                    <a:lnTo>
                      <a:pt x="2808" y="145"/>
                    </a:lnTo>
                    <a:lnTo>
                      <a:pt x="2827" y="135"/>
                    </a:lnTo>
                    <a:lnTo>
                      <a:pt x="2844" y="124"/>
                    </a:lnTo>
                    <a:lnTo>
                      <a:pt x="2864" y="110"/>
                    </a:lnTo>
                    <a:lnTo>
                      <a:pt x="2882" y="98"/>
                    </a:lnTo>
                    <a:lnTo>
                      <a:pt x="2899" y="88"/>
                    </a:lnTo>
                    <a:lnTo>
                      <a:pt x="2917" y="79"/>
                    </a:lnTo>
                    <a:lnTo>
                      <a:pt x="2934" y="72"/>
                    </a:lnTo>
                    <a:lnTo>
                      <a:pt x="2952" y="65"/>
                    </a:lnTo>
                    <a:lnTo>
                      <a:pt x="2973" y="59"/>
                    </a:lnTo>
                    <a:lnTo>
                      <a:pt x="2996" y="54"/>
                    </a:lnTo>
                    <a:lnTo>
                      <a:pt x="2996" y="54"/>
                    </a:lnTo>
                    <a:lnTo>
                      <a:pt x="3012" y="75"/>
                    </a:lnTo>
                    <a:lnTo>
                      <a:pt x="3016" y="69"/>
                    </a:lnTo>
                    <a:lnTo>
                      <a:pt x="3021" y="57"/>
                    </a:lnTo>
                    <a:lnTo>
                      <a:pt x="3028" y="43"/>
                    </a:lnTo>
                    <a:lnTo>
                      <a:pt x="3034" y="28"/>
                    </a:lnTo>
                    <a:lnTo>
                      <a:pt x="3042" y="14"/>
                    </a:lnTo>
                    <a:lnTo>
                      <a:pt x="3050" y="4"/>
                    </a:lnTo>
                    <a:lnTo>
                      <a:pt x="3053" y="1"/>
                    </a:lnTo>
                    <a:lnTo>
                      <a:pt x="3057" y="0"/>
                    </a:lnTo>
                    <a:lnTo>
                      <a:pt x="3060" y="0"/>
                    </a:lnTo>
                    <a:lnTo>
                      <a:pt x="3065" y="3"/>
                    </a:lnTo>
                    <a:lnTo>
                      <a:pt x="3067" y="7"/>
                    </a:lnTo>
                    <a:lnTo>
                      <a:pt x="3069" y="14"/>
                    </a:lnTo>
                    <a:lnTo>
                      <a:pt x="3070" y="20"/>
                    </a:lnTo>
                    <a:lnTo>
                      <a:pt x="3071" y="27"/>
                    </a:lnTo>
                    <a:lnTo>
                      <a:pt x="3073" y="33"/>
                    </a:lnTo>
                    <a:lnTo>
                      <a:pt x="3077" y="38"/>
                    </a:lnTo>
                    <a:lnTo>
                      <a:pt x="3080" y="41"/>
                    </a:lnTo>
                    <a:lnTo>
                      <a:pt x="3083" y="43"/>
                    </a:lnTo>
                    <a:lnTo>
                      <a:pt x="3086" y="44"/>
                    </a:lnTo>
                    <a:lnTo>
                      <a:pt x="3091" y="44"/>
                    </a:lnTo>
                    <a:lnTo>
                      <a:pt x="3097" y="43"/>
                    </a:lnTo>
                    <a:lnTo>
                      <a:pt x="3102" y="42"/>
                    </a:lnTo>
                    <a:lnTo>
                      <a:pt x="3108" y="40"/>
                    </a:lnTo>
                    <a:lnTo>
                      <a:pt x="3113" y="36"/>
                    </a:lnTo>
                    <a:lnTo>
                      <a:pt x="3123" y="31"/>
                    </a:lnTo>
                    <a:lnTo>
                      <a:pt x="3133" y="27"/>
                    </a:lnTo>
                    <a:lnTo>
                      <a:pt x="3133" y="38"/>
                    </a:lnTo>
                    <a:lnTo>
                      <a:pt x="3136" y="50"/>
                    </a:lnTo>
                    <a:lnTo>
                      <a:pt x="3139" y="63"/>
                    </a:lnTo>
                    <a:lnTo>
                      <a:pt x="3146" y="74"/>
                    </a:lnTo>
                    <a:lnTo>
                      <a:pt x="3149" y="79"/>
                    </a:lnTo>
                    <a:lnTo>
                      <a:pt x="3153" y="84"/>
                    </a:lnTo>
                    <a:lnTo>
                      <a:pt x="3158" y="87"/>
                    </a:lnTo>
                    <a:lnTo>
                      <a:pt x="3163" y="90"/>
                    </a:lnTo>
                    <a:lnTo>
                      <a:pt x="3168" y="92"/>
                    </a:lnTo>
                    <a:lnTo>
                      <a:pt x="3174" y="94"/>
                    </a:lnTo>
                    <a:lnTo>
                      <a:pt x="3181" y="94"/>
                    </a:lnTo>
                    <a:lnTo>
                      <a:pt x="3188" y="92"/>
                    </a:lnTo>
                    <a:lnTo>
                      <a:pt x="3196" y="90"/>
                    </a:lnTo>
                    <a:lnTo>
                      <a:pt x="3203" y="87"/>
                    </a:lnTo>
                    <a:lnTo>
                      <a:pt x="3208" y="84"/>
                    </a:lnTo>
                    <a:lnTo>
                      <a:pt x="3214" y="79"/>
                    </a:lnTo>
                    <a:lnTo>
                      <a:pt x="3222" y="72"/>
                    </a:lnTo>
                    <a:lnTo>
                      <a:pt x="3230" y="65"/>
                    </a:lnTo>
                    <a:lnTo>
                      <a:pt x="3234" y="62"/>
                    </a:lnTo>
                    <a:lnTo>
                      <a:pt x="3239" y="60"/>
                    </a:lnTo>
                    <a:lnTo>
                      <a:pt x="3243" y="59"/>
                    </a:lnTo>
                    <a:lnTo>
                      <a:pt x="3248" y="58"/>
                    </a:lnTo>
                    <a:lnTo>
                      <a:pt x="3255" y="59"/>
                    </a:lnTo>
                    <a:lnTo>
                      <a:pt x="3262" y="60"/>
                    </a:lnTo>
                    <a:lnTo>
                      <a:pt x="3270" y="63"/>
                    </a:lnTo>
                    <a:lnTo>
                      <a:pt x="3280" y="68"/>
                    </a:lnTo>
                    <a:lnTo>
                      <a:pt x="3293" y="73"/>
                    </a:lnTo>
                    <a:lnTo>
                      <a:pt x="3304" y="76"/>
                    </a:lnTo>
                    <a:lnTo>
                      <a:pt x="3316" y="78"/>
                    </a:lnTo>
                    <a:lnTo>
                      <a:pt x="3328" y="79"/>
                    </a:lnTo>
                    <a:lnTo>
                      <a:pt x="3351" y="81"/>
                    </a:lnTo>
                    <a:lnTo>
                      <a:pt x="3377" y="84"/>
                    </a:lnTo>
                    <a:lnTo>
                      <a:pt x="3381" y="86"/>
                    </a:lnTo>
                    <a:lnTo>
                      <a:pt x="3385" y="90"/>
                    </a:lnTo>
                    <a:lnTo>
                      <a:pt x="3389" y="97"/>
                    </a:lnTo>
                    <a:lnTo>
                      <a:pt x="3392" y="104"/>
                    </a:lnTo>
                    <a:lnTo>
                      <a:pt x="3398" y="125"/>
                    </a:lnTo>
                    <a:lnTo>
                      <a:pt x="3403" y="148"/>
                    </a:lnTo>
                    <a:lnTo>
                      <a:pt x="3410" y="194"/>
                    </a:lnTo>
                    <a:lnTo>
                      <a:pt x="3415" y="227"/>
                    </a:lnTo>
                    <a:lnTo>
                      <a:pt x="3416" y="230"/>
                    </a:lnTo>
                    <a:lnTo>
                      <a:pt x="3419" y="231"/>
                    </a:lnTo>
                    <a:lnTo>
                      <a:pt x="3423" y="231"/>
                    </a:lnTo>
                    <a:lnTo>
                      <a:pt x="3429" y="230"/>
                    </a:lnTo>
                    <a:lnTo>
                      <a:pt x="3443" y="225"/>
                    </a:lnTo>
                    <a:lnTo>
                      <a:pt x="3460" y="219"/>
                    </a:lnTo>
                    <a:lnTo>
                      <a:pt x="3478" y="213"/>
                    </a:lnTo>
                    <a:lnTo>
                      <a:pt x="3497" y="208"/>
                    </a:lnTo>
                    <a:lnTo>
                      <a:pt x="3505" y="207"/>
                    </a:lnTo>
                    <a:lnTo>
                      <a:pt x="3514" y="206"/>
                    </a:lnTo>
                    <a:lnTo>
                      <a:pt x="3522" y="207"/>
                    </a:lnTo>
                    <a:lnTo>
                      <a:pt x="3527" y="209"/>
                    </a:lnTo>
                    <a:lnTo>
                      <a:pt x="3551" y="217"/>
                    </a:lnTo>
                    <a:lnTo>
                      <a:pt x="3577" y="226"/>
                    </a:lnTo>
                    <a:lnTo>
                      <a:pt x="3588" y="232"/>
                    </a:lnTo>
                    <a:lnTo>
                      <a:pt x="3600" y="239"/>
                    </a:lnTo>
                    <a:lnTo>
                      <a:pt x="3605" y="243"/>
                    </a:lnTo>
                    <a:lnTo>
                      <a:pt x="3610" y="247"/>
                    </a:lnTo>
                    <a:lnTo>
                      <a:pt x="3614" y="251"/>
                    </a:lnTo>
                    <a:lnTo>
                      <a:pt x="3618" y="256"/>
                    </a:lnTo>
                    <a:lnTo>
                      <a:pt x="3627" y="271"/>
                    </a:lnTo>
                    <a:lnTo>
                      <a:pt x="3635" y="287"/>
                    </a:lnTo>
                    <a:lnTo>
                      <a:pt x="3642" y="302"/>
                    </a:lnTo>
                    <a:lnTo>
                      <a:pt x="3650" y="318"/>
                    </a:lnTo>
                    <a:lnTo>
                      <a:pt x="3665" y="349"/>
                    </a:lnTo>
                    <a:lnTo>
                      <a:pt x="3681" y="382"/>
                    </a:lnTo>
                    <a:lnTo>
                      <a:pt x="3687" y="391"/>
                    </a:lnTo>
                    <a:lnTo>
                      <a:pt x="3689" y="399"/>
                    </a:lnTo>
                    <a:lnTo>
                      <a:pt x="3691" y="407"/>
                    </a:lnTo>
                    <a:lnTo>
                      <a:pt x="3692" y="413"/>
                    </a:lnTo>
                    <a:lnTo>
                      <a:pt x="3690" y="426"/>
                    </a:lnTo>
                    <a:lnTo>
                      <a:pt x="3687" y="437"/>
                    </a:lnTo>
                    <a:lnTo>
                      <a:pt x="3683" y="450"/>
                    </a:lnTo>
                    <a:lnTo>
                      <a:pt x="3682" y="463"/>
                    </a:lnTo>
                    <a:lnTo>
                      <a:pt x="3682" y="470"/>
                    </a:lnTo>
                    <a:lnTo>
                      <a:pt x="3685" y="478"/>
                    </a:lnTo>
                    <a:lnTo>
                      <a:pt x="3687" y="488"/>
                    </a:lnTo>
                    <a:lnTo>
                      <a:pt x="3691" y="497"/>
                    </a:lnTo>
                    <a:lnTo>
                      <a:pt x="3692" y="501"/>
                    </a:lnTo>
                    <a:lnTo>
                      <a:pt x="3692" y="506"/>
                    </a:lnTo>
                    <a:lnTo>
                      <a:pt x="3690" y="510"/>
                    </a:lnTo>
                    <a:lnTo>
                      <a:pt x="3688" y="517"/>
                    </a:lnTo>
                    <a:lnTo>
                      <a:pt x="3680" y="529"/>
                    </a:lnTo>
                    <a:lnTo>
                      <a:pt x="3672" y="541"/>
                    </a:lnTo>
                    <a:lnTo>
                      <a:pt x="3667" y="547"/>
                    </a:lnTo>
                    <a:lnTo>
                      <a:pt x="3663" y="554"/>
                    </a:lnTo>
                    <a:lnTo>
                      <a:pt x="3660" y="560"/>
                    </a:lnTo>
                    <a:lnTo>
                      <a:pt x="3658" y="567"/>
                    </a:lnTo>
                    <a:lnTo>
                      <a:pt x="3656" y="572"/>
                    </a:lnTo>
                    <a:lnTo>
                      <a:pt x="3658" y="577"/>
                    </a:lnTo>
                    <a:lnTo>
                      <a:pt x="3660" y="582"/>
                    </a:lnTo>
                    <a:lnTo>
                      <a:pt x="3663" y="586"/>
                    </a:lnTo>
                    <a:lnTo>
                      <a:pt x="3740" y="645"/>
                    </a:lnTo>
                    <a:lnTo>
                      <a:pt x="3747" y="653"/>
                    </a:lnTo>
                    <a:lnTo>
                      <a:pt x="3753" y="659"/>
                    </a:lnTo>
                    <a:lnTo>
                      <a:pt x="3756" y="667"/>
                    </a:lnTo>
                    <a:lnTo>
                      <a:pt x="3758" y="673"/>
                    </a:lnTo>
                    <a:lnTo>
                      <a:pt x="3759" y="688"/>
                    </a:lnTo>
                    <a:lnTo>
                      <a:pt x="3759" y="700"/>
                    </a:lnTo>
                    <a:lnTo>
                      <a:pt x="3760" y="707"/>
                    </a:lnTo>
                    <a:lnTo>
                      <a:pt x="3761" y="712"/>
                    </a:lnTo>
                    <a:lnTo>
                      <a:pt x="3764" y="718"/>
                    </a:lnTo>
                    <a:lnTo>
                      <a:pt x="3770" y="722"/>
                    </a:lnTo>
                    <a:lnTo>
                      <a:pt x="3777" y="725"/>
                    </a:lnTo>
                    <a:lnTo>
                      <a:pt x="3787" y="729"/>
                    </a:lnTo>
                    <a:lnTo>
                      <a:pt x="3800" y="731"/>
                    </a:lnTo>
                    <a:lnTo>
                      <a:pt x="3816" y="732"/>
                    </a:lnTo>
                    <a:lnTo>
                      <a:pt x="3825" y="732"/>
                    </a:lnTo>
                    <a:lnTo>
                      <a:pt x="3834" y="732"/>
                    </a:lnTo>
                    <a:lnTo>
                      <a:pt x="3842" y="730"/>
                    </a:lnTo>
                    <a:lnTo>
                      <a:pt x="3851" y="729"/>
                    </a:lnTo>
                    <a:lnTo>
                      <a:pt x="3867" y="724"/>
                    </a:lnTo>
                    <a:lnTo>
                      <a:pt x="3883" y="719"/>
                    </a:lnTo>
                    <a:lnTo>
                      <a:pt x="3899" y="713"/>
                    </a:lnTo>
                    <a:lnTo>
                      <a:pt x="3915" y="709"/>
                    </a:lnTo>
                    <a:lnTo>
                      <a:pt x="3931" y="706"/>
                    </a:lnTo>
                    <a:lnTo>
                      <a:pt x="3946" y="704"/>
                    </a:lnTo>
                    <a:lnTo>
                      <a:pt x="3947" y="705"/>
                    </a:lnTo>
                    <a:lnTo>
                      <a:pt x="3948" y="716"/>
                    </a:lnTo>
                    <a:lnTo>
                      <a:pt x="3948" y="724"/>
                    </a:lnTo>
                    <a:lnTo>
                      <a:pt x="3950" y="733"/>
                    </a:lnTo>
                    <a:lnTo>
                      <a:pt x="3952" y="740"/>
                    </a:lnTo>
                    <a:lnTo>
                      <a:pt x="3955" y="748"/>
                    </a:lnTo>
                    <a:lnTo>
                      <a:pt x="3958" y="753"/>
                    </a:lnTo>
                    <a:lnTo>
                      <a:pt x="3961" y="760"/>
                    </a:lnTo>
                    <a:lnTo>
                      <a:pt x="3965" y="765"/>
                    </a:lnTo>
                    <a:lnTo>
                      <a:pt x="3975" y="776"/>
                    </a:lnTo>
                    <a:lnTo>
                      <a:pt x="3986" y="786"/>
                    </a:lnTo>
                    <a:lnTo>
                      <a:pt x="3999" y="797"/>
                    </a:lnTo>
                    <a:lnTo>
                      <a:pt x="4013" y="808"/>
                    </a:lnTo>
                    <a:lnTo>
                      <a:pt x="4019" y="814"/>
                    </a:lnTo>
                    <a:lnTo>
                      <a:pt x="4026" y="817"/>
                    </a:lnTo>
                    <a:lnTo>
                      <a:pt x="4033" y="821"/>
                    </a:lnTo>
                    <a:lnTo>
                      <a:pt x="4042" y="825"/>
                    </a:lnTo>
                    <a:lnTo>
                      <a:pt x="4059" y="831"/>
                    </a:lnTo>
                    <a:lnTo>
                      <a:pt x="4077" y="837"/>
                    </a:lnTo>
                    <a:lnTo>
                      <a:pt x="4093" y="842"/>
                    </a:lnTo>
                    <a:lnTo>
                      <a:pt x="4108" y="847"/>
                    </a:lnTo>
                    <a:lnTo>
                      <a:pt x="4114" y="851"/>
                    </a:lnTo>
                    <a:lnTo>
                      <a:pt x="4120" y="853"/>
                    </a:lnTo>
                    <a:lnTo>
                      <a:pt x="4125" y="856"/>
                    </a:lnTo>
                    <a:lnTo>
                      <a:pt x="4128" y="859"/>
                    </a:lnTo>
                    <a:lnTo>
                      <a:pt x="4136" y="867"/>
                    </a:lnTo>
                    <a:lnTo>
                      <a:pt x="4145" y="874"/>
                    </a:lnTo>
                    <a:lnTo>
                      <a:pt x="4154" y="881"/>
                    </a:lnTo>
                    <a:lnTo>
                      <a:pt x="4164" y="886"/>
                    </a:lnTo>
                    <a:lnTo>
                      <a:pt x="4176" y="892"/>
                    </a:lnTo>
                    <a:lnTo>
                      <a:pt x="4188" y="897"/>
                    </a:lnTo>
                    <a:lnTo>
                      <a:pt x="4201" y="901"/>
                    </a:lnTo>
                    <a:lnTo>
                      <a:pt x="4214" y="906"/>
                    </a:lnTo>
                    <a:lnTo>
                      <a:pt x="4241" y="912"/>
                    </a:lnTo>
                    <a:lnTo>
                      <a:pt x="4267" y="918"/>
                    </a:lnTo>
                    <a:lnTo>
                      <a:pt x="4289" y="920"/>
                    </a:lnTo>
                    <a:lnTo>
                      <a:pt x="4310" y="921"/>
                    </a:lnTo>
                    <a:lnTo>
                      <a:pt x="4314" y="921"/>
                    </a:lnTo>
                    <a:lnTo>
                      <a:pt x="4318" y="922"/>
                    </a:lnTo>
                    <a:lnTo>
                      <a:pt x="4323" y="924"/>
                    </a:lnTo>
                    <a:lnTo>
                      <a:pt x="4328" y="926"/>
                    </a:lnTo>
                    <a:lnTo>
                      <a:pt x="4337" y="932"/>
                    </a:lnTo>
                    <a:lnTo>
                      <a:pt x="4345" y="938"/>
                    </a:lnTo>
                    <a:lnTo>
                      <a:pt x="4355" y="943"/>
                    </a:lnTo>
                    <a:lnTo>
                      <a:pt x="4366" y="949"/>
                    </a:lnTo>
                    <a:lnTo>
                      <a:pt x="4372" y="951"/>
                    </a:lnTo>
                    <a:lnTo>
                      <a:pt x="4378" y="953"/>
                    </a:lnTo>
                    <a:lnTo>
                      <a:pt x="4385" y="954"/>
                    </a:lnTo>
                    <a:lnTo>
                      <a:pt x="4392" y="954"/>
                    </a:lnTo>
                    <a:lnTo>
                      <a:pt x="4420" y="953"/>
                    </a:lnTo>
                    <a:lnTo>
                      <a:pt x="4452" y="949"/>
                    </a:lnTo>
                    <a:lnTo>
                      <a:pt x="4485" y="943"/>
                    </a:lnTo>
                    <a:lnTo>
                      <a:pt x="4512" y="938"/>
                    </a:lnTo>
                    <a:lnTo>
                      <a:pt x="4514" y="936"/>
                    </a:lnTo>
                    <a:lnTo>
                      <a:pt x="4516" y="934"/>
                    </a:lnTo>
                    <a:lnTo>
                      <a:pt x="4517" y="934"/>
                    </a:lnTo>
                    <a:lnTo>
                      <a:pt x="4519" y="935"/>
                    </a:lnTo>
                    <a:lnTo>
                      <a:pt x="4525" y="931"/>
                    </a:lnTo>
                    <a:lnTo>
                      <a:pt x="4529" y="928"/>
                    </a:lnTo>
                    <a:lnTo>
                      <a:pt x="4536" y="927"/>
                    </a:lnTo>
                    <a:lnTo>
                      <a:pt x="4541" y="928"/>
                    </a:lnTo>
                    <a:lnTo>
                      <a:pt x="4553" y="933"/>
                    </a:lnTo>
                    <a:lnTo>
                      <a:pt x="4566" y="940"/>
                    </a:lnTo>
                    <a:lnTo>
                      <a:pt x="4579" y="947"/>
                    </a:lnTo>
                    <a:lnTo>
                      <a:pt x="4592" y="952"/>
                    </a:lnTo>
                    <a:lnTo>
                      <a:pt x="4597" y="953"/>
                    </a:lnTo>
                    <a:lnTo>
                      <a:pt x="4603" y="952"/>
                    </a:lnTo>
                    <a:lnTo>
                      <a:pt x="4608" y="951"/>
                    </a:lnTo>
                    <a:lnTo>
                      <a:pt x="4612" y="947"/>
                    </a:lnTo>
                    <a:lnTo>
                      <a:pt x="4614" y="943"/>
                    </a:lnTo>
                    <a:lnTo>
                      <a:pt x="4617" y="939"/>
                    </a:lnTo>
                    <a:lnTo>
                      <a:pt x="4619" y="935"/>
                    </a:lnTo>
                    <a:lnTo>
                      <a:pt x="4620" y="929"/>
                    </a:lnTo>
                    <a:lnTo>
                      <a:pt x="4623" y="918"/>
                    </a:lnTo>
                    <a:lnTo>
                      <a:pt x="4625" y="906"/>
                    </a:lnTo>
                    <a:lnTo>
                      <a:pt x="4627" y="900"/>
                    </a:lnTo>
                    <a:lnTo>
                      <a:pt x="4630" y="895"/>
                    </a:lnTo>
                    <a:lnTo>
                      <a:pt x="4632" y="891"/>
                    </a:lnTo>
                    <a:lnTo>
                      <a:pt x="4635" y="886"/>
                    </a:lnTo>
                    <a:lnTo>
                      <a:pt x="4638" y="884"/>
                    </a:lnTo>
                    <a:lnTo>
                      <a:pt x="4642" y="882"/>
                    </a:lnTo>
                    <a:lnTo>
                      <a:pt x="4648" y="881"/>
                    </a:lnTo>
                    <a:lnTo>
                      <a:pt x="4653" y="882"/>
                    </a:lnTo>
                    <a:lnTo>
                      <a:pt x="4664" y="883"/>
                    </a:lnTo>
                    <a:lnTo>
                      <a:pt x="4674" y="883"/>
                    </a:lnTo>
                    <a:lnTo>
                      <a:pt x="4684" y="881"/>
                    </a:lnTo>
                    <a:lnTo>
                      <a:pt x="4692" y="878"/>
                    </a:lnTo>
                    <a:lnTo>
                      <a:pt x="4702" y="874"/>
                    </a:lnTo>
                    <a:lnTo>
                      <a:pt x="4710" y="869"/>
                    </a:lnTo>
                    <a:lnTo>
                      <a:pt x="4719" y="864"/>
                    </a:lnTo>
                    <a:lnTo>
                      <a:pt x="4728" y="857"/>
                    </a:lnTo>
                    <a:lnTo>
                      <a:pt x="4745" y="843"/>
                    </a:lnTo>
                    <a:lnTo>
                      <a:pt x="4763" y="830"/>
                    </a:lnTo>
                    <a:lnTo>
                      <a:pt x="4773" y="824"/>
                    </a:lnTo>
                    <a:lnTo>
                      <a:pt x="4783" y="818"/>
                    </a:lnTo>
                    <a:lnTo>
                      <a:pt x="4793" y="813"/>
                    </a:lnTo>
                    <a:lnTo>
                      <a:pt x="4802" y="808"/>
                    </a:lnTo>
                    <a:lnTo>
                      <a:pt x="4821" y="802"/>
                    </a:lnTo>
                    <a:lnTo>
                      <a:pt x="4838" y="793"/>
                    </a:lnTo>
                    <a:lnTo>
                      <a:pt x="4855" y="784"/>
                    </a:lnTo>
                    <a:lnTo>
                      <a:pt x="4871" y="773"/>
                    </a:lnTo>
                    <a:lnTo>
                      <a:pt x="4887" y="761"/>
                    </a:lnTo>
                    <a:lnTo>
                      <a:pt x="4903" y="749"/>
                    </a:lnTo>
                    <a:lnTo>
                      <a:pt x="4917" y="736"/>
                    </a:lnTo>
                    <a:lnTo>
                      <a:pt x="4932" y="723"/>
                    </a:lnTo>
                    <a:lnTo>
                      <a:pt x="4944" y="713"/>
                    </a:lnTo>
                    <a:lnTo>
                      <a:pt x="4957" y="705"/>
                    </a:lnTo>
                    <a:lnTo>
                      <a:pt x="4970" y="698"/>
                    </a:lnTo>
                    <a:lnTo>
                      <a:pt x="4983" y="692"/>
                    </a:lnTo>
                    <a:lnTo>
                      <a:pt x="4997" y="688"/>
                    </a:lnTo>
                    <a:lnTo>
                      <a:pt x="5010" y="684"/>
                    </a:lnTo>
                    <a:lnTo>
                      <a:pt x="5024" y="682"/>
                    </a:lnTo>
                    <a:lnTo>
                      <a:pt x="5038" y="680"/>
                    </a:lnTo>
                    <a:lnTo>
                      <a:pt x="5066" y="679"/>
                    </a:lnTo>
                    <a:lnTo>
                      <a:pt x="5096" y="678"/>
                    </a:lnTo>
                    <a:lnTo>
                      <a:pt x="5126" y="678"/>
                    </a:lnTo>
                    <a:lnTo>
                      <a:pt x="5158" y="678"/>
                    </a:lnTo>
                    <a:lnTo>
                      <a:pt x="5187" y="672"/>
                    </a:lnTo>
                    <a:lnTo>
                      <a:pt x="5218" y="666"/>
                    </a:lnTo>
                    <a:lnTo>
                      <a:pt x="5233" y="664"/>
                    </a:lnTo>
                    <a:lnTo>
                      <a:pt x="5247" y="665"/>
                    </a:lnTo>
                    <a:lnTo>
                      <a:pt x="5255" y="666"/>
                    </a:lnTo>
                    <a:lnTo>
                      <a:pt x="5261" y="668"/>
                    </a:lnTo>
                    <a:lnTo>
                      <a:pt x="5268" y="671"/>
                    </a:lnTo>
                    <a:lnTo>
                      <a:pt x="5274" y="676"/>
                    </a:lnTo>
                    <a:lnTo>
                      <a:pt x="5300" y="697"/>
                    </a:lnTo>
                    <a:lnTo>
                      <a:pt x="5325" y="721"/>
                    </a:lnTo>
                    <a:lnTo>
                      <a:pt x="5338" y="732"/>
                    </a:lnTo>
                    <a:lnTo>
                      <a:pt x="5351" y="743"/>
                    </a:lnTo>
                    <a:lnTo>
                      <a:pt x="5364" y="753"/>
                    </a:lnTo>
                    <a:lnTo>
                      <a:pt x="5378" y="764"/>
                    </a:lnTo>
                    <a:lnTo>
                      <a:pt x="5389" y="776"/>
                    </a:lnTo>
                    <a:lnTo>
                      <a:pt x="5402" y="789"/>
                    </a:lnTo>
                    <a:lnTo>
                      <a:pt x="5418" y="802"/>
                    </a:lnTo>
                    <a:lnTo>
                      <a:pt x="5434" y="815"/>
                    </a:lnTo>
                    <a:lnTo>
                      <a:pt x="5451" y="828"/>
                    </a:lnTo>
                    <a:lnTo>
                      <a:pt x="5469" y="839"/>
                    </a:lnTo>
                    <a:lnTo>
                      <a:pt x="5486" y="847"/>
                    </a:lnTo>
                    <a:lnTo>
                      <a:pt x="5500" y="854"/>
                    </a:lnTo>
                    <a:lnTo>
                      <a:pt x="5518" y="860"/>
                    </a:lnTo>
                    <a:lnTo>
                      <a:pt x="5533" y="869"/>
                    </a:lnTo>
                    <a:lnTo>
                      <a:pt x="5541" y="873"/>
                    </a:lnTo>
                    <a:lnTo>
                      <a:pt x="5547" y="878"/>
                    </a:lnTo>
                    <a:lnTo>
                      <a:pt x="5554" y="882"/>
                    </a:lnTo>
                    <a:lnTo>
                      <a:pt x="5559" y="887"/>
                    </a:lnTo>
                    <a:lnTo>
                      <a:pt x="5569" y="900"/>
                    </a:lnTo>
                    <a:lnTo>
                      <a:pt x="5578" y="913"/>
                    </a:lnTo>
                    <a:lnTo>
                      <a:pt x="5585" y="929"/>
                    </a:lnTo>
                    <a:lnTo>
                      <a:pt x="5593" y="947"/>
                    </a:lnTo>
                    <a:lnTo>
                      <a:pt x="5596" y="956"/>
                    </a:lnTo>
                    <a:lnTo>
                      <a:pt x="5599" y="964"/>
                    </a:lnTo>
                    <a:lnTo>
                      <a:pt x="5603" y="970"/>
                    </a:lnTo>
                    <a:lnTo>
                      <a:pt x="5606" y="976"/>
                    </a:lnTo>
                    <a:lnTo>
                      <a:pt x="5610" y="980"/>
                    </a:lnTo>
                    <a:lnTo>
                      <a:pt x="5613" y="983"/>
                    </a:lnTo>
                    <a:lnTo>
                      <a:pt x="5618" y="986"/>
                    </a:lnTo>
                    <a:lnTo>
                      <a:pt x="5621" y="986"/>
                    </a:lnTo>
                    <a:lnTo>
                      <a:pt x="5625" y="986"/>
                    </a:lnTo>
                    <a:lnTo>
                      <a:pt x="5631" y="985"/>
                    </a:lnTo>
                    <a:lnTo>
                      <a:pt x="5635" y="982"/>
                    </a:lnTo>
                    <a:lnTo>
                      <a:pt x="5640" y="979"/>
                    </a:lnTo>
                    <a:lnTo>
                      <a:pt x="5651" y="970"/>
                    </a:lnTo>
                    <a:lnTo>
                      <a:pt x="5664" y="960"/>
                    </a:lnTo>
                    <a:lnTo>
                      <a:pt x="5675" y="946"/>
                    </a:lnTo>
                    <a:lnTo>
                      <a:pt x="5686" y="931"/>
                    </a:lnTo>
                    <a:lnTo>
                      <a:pt x="5689" y="927"/>
                    </a:lnTo>
                    <a:lnTo>
                      <a:pt x="5692" y="925"/>
                    </a:lnTo>
                    <a:lnTo>
                      <a:pt x="5694" y="924"/>
                    </a:lnTo>
                    <a:lnTo>
                      <a:pt x="5698" y="924"/>
                    </a:lnTo>
                    <a:lnTo>
                      <a:pt x="5701" y="925"/>
                    </a:lnTo>
                    <a:lnTo>
                      <a:pt x="5704" y="928"/>
                    </a:lnTo>
                    <a:lnTo>
                      <a:pt x="5706" y="933"/>
                    </a:lnTo>
                    <a:lnTo>
                      <a:pt x="5709" y="938"/>
                    </a:lnTo>
                    <a:lnTo>
                      <a:pt x="5714" y="947"/>
                    </a:lnTo>
                    <a:lnTo>
                      <a:pt x="5719" y="954"/>
                    </a:lnTo>
                    <a:lnTo>
                      <a:pt x="5723" y="960"/>
                    </a:lnTo>
                    <a:lnTo>
                      <a:pt x="5729" y="963"/>
                    </a:lnTo>
                    <a:lnTo>
                      <a:pt x="5740" y="969"/>
                    </a:lnTo>
                    <a:lnTo>
                      <a:pt x="5747" y="973"/>
                    </a:lnTo>
                    <a:lnTo>
                      <a:pt x="5750" y="975"/>
                    </a:lnTo>
                    <a:lnTo>
                      <a:pt x="5753" y="978"/>
                    </a:lnTo>
                    <a:lnTo>
                      <a:pt x="5753" y="981"/>
                    </a:lnTo>
                    <a:lnTo>
                      <a:pt x="5753" y="987"/>
                    </a:lnTo>
                    <a:lnTo>
                      <a:pt x="5749" y="993"/>
                    </a:lnTo>
                    <a:lnTo>
                      <a:pt x="5745" y="1001"/>
                    </a:lnTo>
                    <a:lnTo>
                      <a:pt x="5739" y="1010"/>
                    </a:lnTo>
                    <a:lnTo>
                      <a:pt x="5730" y="1023"/>
                    </a:lnTo>
                    <a:lnTo>
                      <a:pt x="5725" y="1034"/>
                    </a:lnTo>
                    <a:lnTo>
                      <a:pt x="5720" y="1044"/>
                    </a:lnTo>
                    <a:lnTo>
                      <a:pt x="5718" y="1054"/>
                    </a:lnTo>
                    <a:lnTo>
                      <a:pt x="5717" y="1064"/>
                    </a:lnTo>
                    <a:lnTo>
                      <a:pt x="5715" y="1085"/>
                    </a:lnTo>
                    <a:lnTo>
                      <a:pt x="5713" y="1108"/>
                    </a:lnTo>
                    <a:lnTo>
                      <a:pt x="5709" y="1116"/>
                    </a:lnTo>
                    <a:lnTo>
                      <a:pt x="5705" y="1124"/>
                    </a:lnTo>
                    <a:lnTo>
                      <a:pt x="5701" y="1130"/>
                    </a:lnTo>
                    <a:lnTo>
                      <a:pt x="5695" y="1137"/>
                    </a:lnTo>
                    <a:lnTo>
                      <a:pt x="5691" y="1142"/>
                    </a:lnTo>
                    <a:lnTo>
                      <a:pt x="5686" y="1148"/>
                    </a:lnTo>
                    <a:lnTo>
                      <a:pt x="5681" y="1154"/>
                    </a:lnTo>
                    <a:lnTo>
                      <a:pt x="5678" y="1162"/>
                    </a:lnTo>
                    <a:lnTo>
                      <a:pt x="5675" y="1176"/>
                    </a:lnTo>
                    <a:lnTo>
                      <a:pt x="5673" y="1190"/>
                    </a:lnTo>
                    <a:lnTo>
                      <a:pt x="5671" y="1205"/>
                    </a:lnTo>
                    <a:lnTo>
                      <a:pt x="5669" y="1220"/>
                    </a:lnTo>
                    <a:lnTo>
                      <a:pt x="5668" y="1234"/>
                    </a:lnTo>
                    <a:lnTo>
                      <a:pt x="5666" y="1249"/>
                    </a:lnTo>
                    <a:lnTo>
                      <a:pt x="5663" y="1264"/>
                    </a:lnTo>
                    <a:lnTo>
                      <a:pt x="5660" y="1278"/>
                    </a:lnTo>
                    <a:lnTo>
                      <a:pt x="5646" y="1305"/>
                    </a:lnTo>
                    <a:lnTo>
                      <a:pt x="5625" y="1340"/>
                    </a:lnTo>
                    <a:lnTo>
                      <a:pt x="5615" y="1358"/>
                    </a:lnTo>
                    <a:lnTo>
                      <a:pt x="5609" y="1374"/>
                    </a:lnTo>
                    <a:lnTo>
                      <a:pt x="5607" y="1382"/>
                    </a:lnTo>
                    <a:lnTo>
                      <a:pt x="5606" y="1390"/>
                    </a:lnTo>
                    <a:lnTo>
                      <a:pt x="5607" y="1395"/>
                    </a:lnTo>
                    <a:lnTo>
                      <a:pt x="5609" y="1400"/>
                    </a:lnTo>
                    <a:lnTo>
                      <a:pt x="5608" y="1409"/>
                    </a:lnTo>
                    <a:lnTo>
                      <a:pt x="5607" y="1415"/>
                    </a:lnTo>
                    <a:lnTo>
                      <a:pt x="5604" y="1421"/>
                    </a:lnTo>
                    <a:lnTo>
                      <a:pt x="5599" y="1425"/>
                    </a:lnTo>
                    <a:lnTo>
                      <a:pt x="5595" y="1427"/>
                    </a:lnTo>
                    <a:lnTo>
                      <a:pt x="5588" y="1428"/>
                    </a:lnTo>
                    <a:lnTo>
                      <a:pt x="5582" y="1429"/>
                    </a:lnTo>
                    <a:lnTo>
                      <a:pt x="5576" y="1429"/>
                    </a:lnTo>
                    <a:lnTo>
                      <a:pt x="5560" y="1429"/>
                    </a:lnTo>
                    <a:lnTo>
                      <a:pt x="5545" y="1429"/>
                    </a:lnTo>
                    <a:lnTo>
                      <a:pt x="5538" y="1431"/>
                    </a:lnTo>
                    <a:lnTo>
                      <a:pt x="5530" y="1433"/>
                    </a:lnTo>
                    <a:lnTo>
                      <a:pt x="5523" y="1435"/>
                    </a:lnTo>
                    <a:lnTo>
                      <a:pt x="5516" y="1438"/>
                    </a:lnTo>
                    <a:lnTo>
                      <a:pt x="5504" y="1448"/>
                    </a:lnTo>
                    <a:lnTo>
                      <a:pt x="5487" y="1465"/>
                    </a:lnTo>
                    <a:lnTo>
                      <a:pt x="5477" y="1474"/>
                    </a:lnTo>
                    <a:lnTo>
                      <a:pt x="5470" y="1481"/>
                    </a:lnTo>
                    <a:lnTo>
                      <a:pt x="5464" y="1488"/>
                    </a:lnTo>
                    <a:lnTo>
                      <a:pt x="5462" y="1492"/>
                    </a:lnTo>
                    <a:lnTo>
                      <a:pt x="5459" y="1510"/>
                    </a:lnTo>
                    <a:lnTo>
                      <a:pt x="5456" y="1523"/>
                    </a:lnTo>
                    <a:lnTo>
                      <a:pt x="5455" y="1528"/>
                    </a:lnTo>
                    <a:lnTo>
                      <a:pt x="5452" y="1531"/>
                    </a:lnTo>
                    <a:lnTo>
                      <a:pt x="5450" y="1534"/>
                    </a:lnTo>
                    <a:lnTo>
                      <a:pt x="5448" y="1536"/>
                    </a:lnTo>
                    <a:lnTo>
                      <a:pt x="5442" y="1540"/>
                    </a:lnTo>
                    <a:lnTo>
                      <a:pt x="5432" y="1541"/>
                    </a:lnTo>
                    <a:lnTo>
                      <a:pt x="5419" y="1543"/>
                    </a:lnTo>
                    <a:lnTo>
                      <a:pt x="5401" y="1545"/>
                    </a:lnTo>
                    <a:lnTo>
                      <a:pt x="5369" y="1547"/>
                    </a:lnTo>
                    <a:lnTo>
                      <a:pt x="5354" y="1548"/>
                    </a:lnTo>
                    <a:lnTo>
                      <a:pt x="5353" y="1548"/>
                    </a:lnTo>
                    <a:lnTo>
                      <a:pt x="5353" y="1550"/>
                    </a:lnTo>
                    <a:lnTo>
                      <a:pt x="5353" y="1553"/>
                    </a:lnTo>
                    <a:lnTo>
                      <a:pt x="5354" y="1555"/>
                    </a:lnTo>
                    <a:lnTo>
                      <a:pt x="5358" y="1564"/>
                    </a:lnTo>
                    <a:lnTo>
                      <a:pt x="5365" y="1579"/>
                    </a:lnTo>
                    <a:lnTo>
                      <a:pt x="5369" y="1588"/>
                    </a:lnTo>
                    <a:lnTo>
                      <a:pt x="5371" y="1598"/>
                    </a:lnTo>
                    <a:lnTo>
                      <a:pt x="5372" y="1608"/>
                    </a:lnTo>
                    <a:lnTo>
                      <a:pt x="5372" y="1617"/>
                    </a:lnTo>
                    <a:lnTo>
                      <a:pt x="5370" y="1627"/>
                    </a:lnTo>
                    <a:lnTo>
                      <a:pt x="5368" y="1637"/>
                    </a:lnTo>
                    <a:lnTo>
                      <a:pt x="5365" y="1647"/>
                    </a:lnTo>
                    <a:lnTo>
                      <a:pt x="5362" y="1655"/>
                    </a:lnTo>
                    <a:lnTo>
                      <a:pt x="5343" y="1693"/>
                    </a:lnTo>
                    <a:lnTo>
                      <a:pt x="5325" y="1732"/>
                    </a:lnTo>
                    <a:lnTo>
                      <a:pt x="5320" y="1745"/>
                    </a:lnTo>
                    <a:lnTo>
                      <a:pt x="5315" y="1756"/>
                    </a:lnTo>
                    <a:lnTo>
                      <a:pt x="5311" y="1764"/>
                    </a:lnTo>
                    <a:lnTo>
                      <a:pt x="5308" y="1771"/>
                    </a:lnTo>
                    <a:lnTo>
                      <a:pt x="5303" y="1776"/>
                    </a:lnTo>
                    <a:lnTo>
                      <a:pt x="5299" y="1779"/>
                    </a:lnTo>
                    <a:lnTo>
                      <a:pt x="5295" y="1782"/>
                    </a:lnTo>
                    <a:lnTo>
                      <a:pt x="5290" y="1784"/>
                    </a:lnTo>
                    <a:lnTo>
                      <a:pt x="5269" y="1783"/>
                    </a:lnTo>
                    <a:lnTo>
                      <a:pt x="5234" y="1780"/>
                    </a:lnTo>
                    <a:lnTo>
                      <a:pt x="5227" y="1782"/>
                    </a:lnTo>
                    <a:lnTo>
                      <a:pt x="5221" y="1783"/>
                    </a:lnTo>
                    <a:lnTo>
                      <a:pt x="5216" y="1785"/>
                    </a:lnTo>
                    <a:lnTo>
                      <a:pt x="5211" y="1787"/>
                    </a:lnTo>
                    <a:lnTo>
                      <a:pt x="5201" y="1791"/>
                    </a:lnTo>
                    <a:lnTo>
                      <a:pt x="5191" y="1797"/>
                    </a:lnTo>
                    <a:lnTo>
                      <a:pt x="5182" y="1801"/>
                    </a:lnTo>
                    <a:lnTo>
                      <a:pt x="5172" y="1804"/>
                    </a:lnTo>
                    <a:lnTo>
                      <a:pt x="5165" y="1805"/>
                    </a:lnTo>
                    <a:lnTo>
                      <a:pt x="5159" y="1805"/>
                    </a:lnTo>
                    <a:lnTo>
                      <a:pt x="5151" y="1804"/>
                    </a:lnTo>
                    <a:lnTo>
                      <a:pt x="5144" y="1803"/>
                    </a:lnTo>
                    <a:lnTo>
                      <a:pt x="5131" y="1800"/>
                    </a:lnTo>
                    <a:lnTo>
                      <a:pt x="5115" y="1798"/>
                    </a:lnTo>
                    <a:lnTo>
                      <a:pt x="5109" y="1797"/>
                    </a:lnTo>
                    <a:lnTo>
                      <a:pt x="5101" y="1797"/>
                    </a:lnTo>
                    <a:lnTo>
                      <a:pt x="5095" y="1798"/>
                    </a:lnTo>
                    <a:lnTo>
                      <a:pt x="5088" y="1799"/>
                    </a:lnTo>
                    <a:lnTo>
                      <a:pt x="5082" y="1800"/>
                    </a:lnTo>
                    <a:lnTo>
                      <a:pt x="5077" y="1803"/>
                    </a:lnTo>
                    <a:lnTo>
                      <a:pt x="5071" y="1806"/>
                    </a:lnTo>
                    <a:lnTo>
                      <a:pt x="5067" y="1812"/>
                    </a:lnTo>
                    <a:lnTo>
                      <a:pt x="5064" y="1817"/>
                    </a:lnTo>
                    <a:lnTo>
                      <a:pt x="5061" y="1825"/>
                    </a:lnTo>
                    <a:lnTo>
                      <a:pt x="5060" y="1833"/>
                    </a:lnTo>
                    <a:lnTo>
                      <a:pt x="5060" y="1843"/>
                    </a:lnTo>
                    <a:lnTo>
                      <a:pt x="5061" y="1849"/>
                    </a:lnTo>
                    <a:lnTo>
                      <a:pt x="5065" y="1855"/>
                    </a:lnTo>
                    <a:lnTo>
                      <a:pt x="5068" y="1863"/>
                    </a:lnTo>
                    <a:lnTo>
                      <a:pt x="5073" y="1871"/>
                    </a:lnTo>
                    <a:lnTo>
                      <a:pt x="5086" y="1891"/>
                    </a:lnTo>
                    <a:lnTo>
                      <a:pt x="5100" y="1912"/>
                    </a:lnTo>
                    <a:lnTo>
                      <a:pt x="5114" y="1933"/>
                    </a:lnTo>
                    <a:lnTo>
                      <a:pt x="5124" y="1952"/>
                    </a:lnTo>
                    <a:lnTo>
                      <a:pt x="5128" y="1961"/>
                    </a:lnTo>
                    <a:lnTo>
                      <a:pt x="5130" y="1969"/>
                    </a:lnTo>
                    <a:lnTo>
                      <a:pt x="5131" y="1973"/>
                    </a:lnTo>
                    <a:lnTo>
                      <a:pt x="5131" y="1976"/>
                    </a:lnTo>
                    <a:lnTo>
                      <a:pt x="5130" y="1978"/>
                    </a:lnTo>
                    <a:lnTo>
                      <a:pt x="5128" y="1980"/>
                    </a:lnTo>
                    <a:lnTo>
                      <a:pt x="5131" y="1991"/>
                    </a:lnTo>
                    <a:lnTo>
                      <a:pt x="5131" y="1999"/>
                    </a:lnTo>
                    <a:lnTo>
                      <a:pt x="5130" y="2002"/>
                    </a:lnTo>
                    <a:lnTo>
                      <a:pt x="5128" y="2004"/>
                    </a:lnTo>
                    <a:lnTo>
                      <a:pt x="5127" y="2006"/>
                    </a:lnTo>
                    <a:lnTo>
                      <a:pt x="5125" y="2008"/>
                    </a:lnTo>
                    <a:lnTo>
                      <a:pt x="5120" y="2011"/>
                    </a:lnTo>
                    <a:lnTo>
                      <a:pt x="5114" y="2013"/>
                    </a:lnTo>
                    <a:lnTo>
                      <a:pt x="5108" y="2013"/>
                    </a:lnTo>
                    <a:lnTo>
                      <a:pt x="5100" y="2013"/>
                    </a:lnTo>
                    <a:lnTo>
                      <a:pt x="5093" y="2013"/>
                    </a:lnTo>
                    <a:lnTo>
                      <a:pt x="5085" y="2013"/>
                    </a:lnTo>
                    <a:lnTo>
                      <a:pt x="5079" y="2014"/>
                    </a:lnTo>
                    <a:lnTo>
                      <a:pt x="5072" y="2016"/>
                    </a:lnTo>
                    <a:lnTo>
                      <a:pt x="5067" y="2019"/>
                    </a:lnTo>
                    <a:lnTo>
                      <a:pt x="5063" y="2023"/>
                    </a:lnTo>
                    <a:lnTo>
                      <a:pt x="5061" y="2027"/>
                    </a:lnTo>
                    <a:lnTo>
                      <a:pt x="5060" y="2031"/>
                    </a:lnTo>
                    <a:lnTo>
                      <a:pt x="5059" y="2035"/>
                    </a:lnTo>
                    <a:lnTo>
                      <a:pt x="5059" y="2040"/>
                    </a:lnTo>
                    <a:lnTo>
                      <a:pt x="5060" y="2047"/>
                    </a:lnTo>
                    <a:lnTo>
                      <a:pt x="5061" y="2054"/>
                    </a:lnTo>
                    <a:lnTo>
                      <a:pt x="5065" y="2060"/>
                    </a:lnTo>
                    <a:lnTo>
                      <a:pt x="5068" y="2067"/>
                    </a:lnTo>
                    <a:lnTo>
                      <a:pt x="5076" y="2079"/>
                    </a:lnTo>
                    <a:lnTo>
                      <a:pt x="5082" y="2090"/>
                    </a:lnTo>
                    <a:lnTo>
                      <a:pt x="5084" y="2096"/>
                    </a:lnTo>
                    <a:lnTo>
                      <a:pt x="5085" y="2101"/>
                    </a:lnTo>
                    <a:lnTo>
                      <a:pt x="5084" y="2107"/>
                    </a:lnTo>
                    <a:lnTo>
                      <a:pt x="5084" y="2113"/>
                    </a:lnTo>
                    <a:lnTo>
                      <a:pt x="5083" y="2120"/>
                    </a:lnTo>
                    <a:lnTo>
                      <a:pt x="5084" y="2125"/>
                    </a:lnTo>
                    <a:lnTo>
                      <a:pt x="5084" y="2131"/>
                    </a:lnTo>
                    <a:lnTo>
                      <a:pt x="5087" y="2137"/>
                    </a:lnTo>
                    <a:lnTo>
                      <a:pt x="5108" y="2175"/>
                    </a:lnTo>
                    <a:lnTo>
                      <a:pt x="5131" y="2212"/>
                    </a:lnTo>
                    <a:lnTo>
                      <a:pt x="5137" y="2221"/>
                    </a:lnTo>
                    <a:lnTo>
                      <a:pt x="5145" y="2229"/>
                    </a:lnTo>
                    <a:lnTo>
                      <a:pt x="5152" y="2235"/>
                    </a:lnTo>
                    <a:lnTo>
                      <a:pt x="5161" y="2239"/>
                    </a:lnTo>
                    <a:lnTo>
                      <a:pt x="5171" y="2244"/>
                    </a:lnTo>
                    <a:lnTo>
                      <a:pt x="5180" y="2246"/>
                    </a:lnTo>
                    <a:lnTo>
                      <a:pt x="5192" y="2247"/>
                    </a:lnTo>
                    <a:lnTo>
                      <a:pt x="5204" y="2246"/>
                    </a:lnTo>
                    <a:lnTo>
                      <a:pt x="5223" y="2244"/>
                    </a:lnTo>
                    <a:lnTo>
                      <a:pt x="5242" y="2243"/>
                    </a:lnTo>
                    <a:lnTo>
                      <a:pt x="5249" y="2244"/>
                    </a:lnTo>
                    <a:lnTo>
                      <a:pt x="5257" y="2245"/>
                    </a:lnTo>
                    <a:lnTo>
                      <a:pt x="5265" y="2247"/>
                    </a:lnTo>
                    <a:lnTo>
                      <a:pt x="5270" y="2250"/>
                    </a:lnTo>
                    <a:lnTo>
                      <a:pt x="5275" y="2255"/>
                    </a:lnTo>
                    <a:lnTo>
                      <a:pt x="5280" y="2259"/>
                    </a:lnTo>
                    <a:lnTo>
                      <a:pt x="5282" y="2265"/>
                    </a:lnTo>
                    <a:lnTo>
                      <a:pt x="5284" y="2272"/>
                    </a:lnTo>
                    <a:lnTo>
                      <a:pt x="5285" y="2281"/>
                    </a:lnTo>
                    <a:lnTo>
                      <a:pt x="5284" y="2289"/>
                    </a:lnTo>
                    <a:lnTo>
                      <a:pt x="5282" y="2300"/>
                    </a:lnTo>
                    <a:lnTo>
                      <a:pt x="5277" y="2312"/>
                    </a:lnTo>
                    <a:lnTo>
                      <a:pt x="5274" y="2327"/>
                    </a:lnTo>
                    <a:lnTo>
                      <a:pt x="5271" y="2341"/>
                    </a:lnTo>
                    <a:lnTo>
                      <a:pt x="5271" y="2356"/>
                    </a:lnTo>
                    <a:lnTo>
                      <a:pt x="5272" y="2371"/>
                    </a:lnTo>
                    <a:lnTo>
                      <a:pt x="5274" y="2386"/>
                    </a:lnTo>
                    <a:lnTo>
                      <a:pt x="5279" y="2401"/>
                    </a:lnTo>
                    <a:lnTo>
                      <a:pt x="5283" y="2416"/>
                    </a:lnTo>
                    <a:lnTo>
                      <a:pt x="5289" y="2431"/>
                    </a:lnTo>
                    <a:lnTo>
                      <a:pt x="5296" y="2445"/>
                    </a:lnTo>
                    <a:lnTo>
                      <a:pt x="5304" y="2460"/>
                    </a:lnTo>
                    <a:lnTo>
                      <a:pt x="5312" y="2473"/>
                    </a:lnTo>
                    <a:lnTo>
                      <a:pt x="5322" y="2487"/>
                    </a:lnTo>
                    <a:lnTo>
                      <a:pt x="5340" y="2512"/>
                    </a:lnTo>
                    <a:lnTo>
                      <a:pt x="5360" y="2533"/>
                    </a:lnTo>
                    <a:lnTo>
                      <a:pt x="5365" y="2541"/>
                    </a:lnTo>
                    <a:lnTo>
                      <a:pt x="5369" y="2547"/>
                    </a:lnTo>
                    <a:lnTo>
                      <a:pt x="5372" y="2554"/>
                    </a:lnTo>
                    <a:lnTo>
                      <a:pt x="5374" y="2560"/>
                    </a:lnTo>
                    <a:lnTo>
                      <a:pt x="5374" y="2566"/>
                    </a:lnTo>
                    <a:lnTo>
                      <a:pt x="5372" y="2571"/>
                    </a:lnTo>
                    <a:lnTo>
                      <a:pt x="5370" y="2576"/>
                    </a:lnTo>
                    <a:lnTo>
                      <a:pt x="5367" y="2582"/>
                    </a:lnTo>
                    <a:lnTo>
                      <a:pt x="5363" y="2586"/>
                    </a:lnTo>
                    <a:lnTo>
                      <a:pt x="5357" y="2592"/>
                    </a:lnTo>
                    <a:lnTo>
                      <a:pt x="5352" y="2596"/>
                    </a:lnTo>
                    <a:lnTo>
                      <a:pt x="5345" y="2599"/>
                    </a:lnTo>
                    <a:lnTo>
                      <a:pt x="5330" y="2607"/>
                    </a:lnTo>
                    <a:lnTo>
                      <a:pt x="5313" y="2614"/>
                    </a:lnTo>
                    <a:lnTo>
                      <a:pt x="5295" y="2620"/>
                    </a:lnTo>
                    <a:lnTo>
                      <a:pt x="5275" y="2625"/>
                    </a:lnTo>
                    <a:lnTo>
                      <a:pt x="5256" y="2630"/>
                    </a:lnTo>
                    <a:lnTo>
                      <a:pt x="5238" y="2634"/>
                    </a:lnTo>
                    <a:lnTo>
                      <a:pt x="5205" y="2641"/>
                    </a:lnTo>
                    <a:lnTo>
                      <a:pt x="5184" y="2646"/>
                    </a:lnTo>
                    <a:lnTo>
                      <a:pt x="5178" y="2653"/>
                    </a:lnTo>
                    <a:lnTo>
                      <a:pt x="5175" y="2661"/>
                    </a:lnTo>
                    <a:lnTo>
                      <a:pt x="5173" y="2667"/>
                    </a:lnTo>
                    <a:lnTo>
                      <a:pt x="5171" y="2673"/>
                    </a:lnTo>
                    <a:lnTo>
                      <a:pt x="5168" y="2683"/>
                    </a:lnTo>
                    <a:lnTo>
                      <a:pt x="5166" y="2692"/>
                    </a:lnTo>
                    <a:lnTo>
                      <a:pt x="5165" y="2696"/>
                    </a:lnTo>
                    <a:lnTo>
                      <a:pt x="5163" y="2700"/>
                    </a:lnTo>
                    <a:lnTo>
                      <a:pt x="5160" y="2703"/>
                    </a:lnTo>
                    <a:lnTo>
                      <a:pt x="5157" y="2706"/>
                    </a:lnTo>
                    <a:lnTo>
                      <a:pt x="5152" y="2709"/>
                    </a:lnTo>
                    <a:lnTo>
                      <a:pt x="5146" y="2713"/>
                    </a:lnTo>
                    <a:lnTo>
                      <a:pt x="5138" y="2715"/>
                    </a:lnTo>
                    <a:lnTo>
                      <a:pt x="5128" y="2718"/>
                    </a:lnTo>
                    <a:lnTo>
                      <a:pt x="5115" y="2720"/>
                    </a:lnTo>
                    <a:lnTo>
                      <a:pt x="5105" y="2722"/>
                    </a:lnTo>
                    <a:lnTo>
                      <a:pt x="5095" y="2724"/>
                    </a:lnTo>
                    <a:lnTo>
                      <a:pt x="5085" y="2724"/>
                    </a:lnTo>
                    <a:lnTo>
                      <a:pt x="5078" y="2724"/>
                    </a:lnTo>
                    <a:lnTo>
                      <a:pt x="5070" y="2723"/>
                    </a:lnTo>
                    <a:lnTo>
                      <a:pt x="5063" y="2721"/>
                    </a:lnTo>
                    <a:lnTo>
                      <a:pt x="5056" y="2719"/>
                    </a:lnTo>
                    <a:lnTo>
                      <a:pt x="5050" y="2715"/>
                    </a:lnTo>
                    <a:lnTo>
                      <a:pt x="5043" y="2710"/>
                    </a:lnTo>
                    <a:lnTo>
                      <a:pt x="5037" y="2706"/>
                    </a:lnTo>
                    <a:lnTo>
                      <a:pt x="5030" y="2700"/>
                    </a:lnTo>
                    <a:lnTo>
                      <a:pt x="5016" y="2684"/>
                    </a:lnTo>
                    <a:lnTo>
                      <a:pt x="4999" y="2667"/>
                    </a:lnTo>
                    <a:lnTo>
                      <a:pt x="4996" y="2660"/>
                    </a:lnTo>
                    <a:lnTo>
                      <a:pt x="4992" y="2646"/>
                    </a:lnTo>
                    <a:lnTo>
                      <a:pt x="4989" y="2627"/>
                    </a:lnTo>
                    <a:lnTo>
                      <a:pt x="4986" y="2607"/>
                    </a:lnTo>
                    <a:lnTo>
                      <a:pt x="4980" y="2567"/>
                    </a:lnTo>
                    <a:lnTo>
                      <a:pt x="4976" y="2540"/>
                    </a:lnTo>
                    <a:lnTo>
                      <a:pt x="4974" y="2540"/>
                    </a:lnTo>
                    <a:lnTo>
                      <a:pt x="4973" y="2539"/>
                    </a:lnTo>
                    <a:lnTo>
                      <a:pt x="4972" y="2541"/>
                    </a:lnTo>
                    <a:lnTo>
                      <a:pt x="4970" y="2543"/>
                    </a:lnTo>
                    <a:lnTo>
                      <a:pt x="4968" y="2547"/>
                    </a:lnTo>
                    <a:lnTo>
                      <a:pt x="4963" y="2556"/>
                    </a:lnTo>
                    <a:lnTo>
                      <a:pt x="4961" y="2561"/>
                    </a:lnTo>
                    <a:lnTo>
                      <a:pt x="4956" y="2567"/>
                    </a:lnTo>
                    <a:lnTo>
                      <a:pt x="4951" y="2571"/>
                    </a:lnTo>
                    <a:lnTo>
                      <a:pt x="4946" y="2575"/>
                    </a:lnTo>
                    <a:lnTo>
                      <a:pt x="4941" y="2579"/>
                    </a:lnTo>
                    <a:lnTo>
                      <a:pt x="4929" y="2583"/>
                    </a:lnTo>
                    <a:lnTo>
                      <a:pt x="4917" y="2586"/>
                    </a:lnTo>
                    <a:lnTo>
                      <a:pt x="4891" y="2590"/>
                    </a:lnTo>
                    <a:lnTo>
                      <a:pt x="4865" y="2595"/>
                    </a:lnTo>
                    <a:lnTo>
                      <a:pt x="4864" y="2598"/>
                    </a:lnTo>
                    <a:lnTo>
                      <a:pt x="4863" y="2601"/>
                    </a:lnTo>
                    <a:lnTo>
                      <a:pt x="4862" y="2605"/>
                    </a:lnTo>
                    <a:lnTo>
                      <a:pt x="4860" y="2608"/>
                    </a:lnTo>
                    <a:lnTo>
                      <a:pt x="4854" y="2613"/>
                    </a:lnTo>
                    <a:lnTo>
                      <a:pt x="4848" y="2617"/>
                    </a:lnTo>
                    <a:lnTo>
                      <a:pt x="4842" y="2623"/>
                    </a:lnTo>
                    <a:lnTo>
                      <a:pt x="4837" y="2628"/>
                    </a:lnTo>
                    <a:lnTo>
                      <a:pt x="4835" y="2632"/>
                    </a:lnTo>
                    <a:lnTo>
                      <a:pt x="4833" y="2636"/>
                    </a:lnTo>
                    <a:lnTo>
                      <a:pt x="4831" y="2639"/>
                    </a:lnTo>
                    <a:lnTo>
                      <a:pt x="4831" y="2643"/>
                    </a:lnTo>
                    <a:lnTo>
                      <a:pt x="4833" y="2651"/>
                    </a:lnTo>
                    <a:lnTo>
                      <a:pt x="4835" y="2657"/>
                    </a:lnTo>
                    <a:lnTo>
                      <a:pt x="4838" y="2664"/>
                    </a:lnTo>
                    <a:lnTo>
                      <a:pt x="4842" y="2670"/>
                    </a:lnTo>
                    <a:lnTo>
                      <a:pt x="4847" y="2677"/>
                    </a:lnTo>
                    <a:lnTo>
                      <a:pt x="4851" y="2684"/>
                    </a:lnTo>
                    <a:lnTo>
                      <a:pt x="4853" y="2692"/>
                    </a:lnTo>
                    <a:lnTo>
                      <a:pt x="4854" y="2701"/>
                    </a:lnTo>
                    <a:lnTo>
                      <a:pt x="4853" y="2731"/>
                    </a:lnTo>
                    <a:lnTo>
                      <a:pt x="4853" y="2768"/>
                    </a:lnTo>
                    <a:lnTo>
                      <a:pt x="4854" y="2786"/>
                    </a:lnTo>
                    <a:lnTo>
                      <a:pt x="4856" y="2802"/>
                    </a:lnTo>
                    <a:lnTo>
                      <a:pt x="4858" y="2810"/>
                    </a:lnTo>
                    <a:lnTo>
                      <a:pt x="4862" y="2816"/>
                    </a:lnTo>
                    <a:lnTo>
                      <a:pt x="4865" y="2822"/>
                    </a:lnTo>
                    <a:lnTo>
                      <a:pt x="4869" y="2827"/>
                    </a:lnTo>
                    <a:lnTo>
                      <a:pt x="4889" y="2843"/>
                    </a:lnTo>
                    <a:lnTo>
                      <a:pt x="4908" y="2859"/>
                    </a:lnTo>
                    <a:lnTo>
                      <a:pt x="4926" y="2876"/>
                    </a:lnTo>
                    <a:lnTo>
                      <a:pt x="4943" y="2892"/>
                    </a:lnTo>
                    <a:lnTo>
                      <a:pt x="4950" y="2902"/>
                    </a:lnTo>
                    <a:lnTo>
                      <a:pt x="4958" y="2910"/>
                    </a:lnTo>
                    <a:lnTo>
                      <a:pt x="4963" y="2921"/>
                    </a:lnTo>
                    <a:lnTo>
                      <a:pt x="4969" y="2931"/>
                    </a:lnTo>
                    <a:lnTo>
                      <a:pt x="4973" y="2943"/>
                    </a:lnTo>
                    <a:lnTo>
                      <a:pt x="4976" y="2954"/>
                    </a:lnTo>
                    <a:lnTo>
                      <a:pt x="4978" y="2968"/>
                    </a:lnTo>
                    <a:lnTo>
                      <a:pt x="4978" y="2983"/>
                    </a:lnTo>
                    <a:lnTo>
                      <a:pt x="4978" y="2988"/>
                    </a:lnTo>
                    <a:lnTo>
                      <a:pt x="4977" y="2994"/>
                    </a:lnTo>
                    <a:lnTo>
                      <a:pt x="4976" y="3001"/>
                    </a:lnTo>
                    <a:lnTo>
                      <a:pt x="4974" y="3006"/>
                    </a:lnTo>
                    <a:lnTo>
                      <a:pt x="4970" y="3018"/>
                    </a:lnTo>
                    <a:lnTo>
                      <a:pt x="4964" y="3029"/>
                    </a:lnTo>
                    <a:lnTo>
                      <a:pt x="4960" y="3041"/>
                    </a:lnTo>
                    <a:lnTo>
                      <a:pt x="4958" y="3053"/>
                    </a:lnTo>
                    <a:lnTo>
                      <a:pt x="4958" y="3058"/>
                    </a:lnTo>
                    <a:lnTo>
                      <a:pt x="4959" y="3065"/>
                    </a:lnTo>
                    <a:lnTo>
                      <a:pt x="4961" y="3071"/>
                    </a:lnTo>
                    <a:lnTo>
                      <a:pt x="4963" y="3078"/>
                    </a:lnTo>
                    <a:lnTo>
                      <a:pt x="4966" y="3082"/>
                    </a:lnTo>
                    <a:lnTo>
                      <a:pt x="4971" y="3087"/>
                    </a:lnTo>
                    <a:lnTo>
                      <a:pt x="4975" y="3092"/>
                    </a:lnTo>
                    <a:lnTo>
                      <a:pt x="4980" y="3096"/>
                    </a:lnTo>
                    <a:lnTo>
                      <a:pt x="4992" y="3106"/>
                    </a:lnTo>
                    <a:lnTo>
                      <a:pt x="5003" y="3114"/>
                    </a:lnTo>
                    <a:lnTo>
                      <a:pt x="5009" y="3120"/>
                    </a:lnTo>
                    <a:lnTo>
                      <a:pt x="5013" y="3124"/>
                    </a:lnTo>
                    <a:lnTo>
                      <a:pt x="5017" y="3129"/>
                    </a:lnTo>
                    <a:lnTo>
                      <a:pt x="5020" y="3135"/>
                    </a:lnTo>
                    <a:lnTo>
                      <a:pt x="5022" y="3141"/>
                    </a:lnTo>
                    <a:lnTo>
                      <a:pt x="5023" y="3148"/>
                    </a:lnTo>
                    <a:lnTo>
                      <a:pt x="5022" y="3154"/>
                    </a:lnTo>
                    <a:lnTo>
                      <a:pt x="5019" y="3162"/>
                    </a:lnTo>
                    <a:lnTo>
                      <a:pt x="5011" y="3166"/>
                    </a:lnTo>
                    <a:lnTo>
                      <a:pt x="5001" y="3169"/>
                    </a:lnTo>
                    <a:lnTo>
                      <a:pt x="4997" y="3172"/>
                    </a:lnTo>
                    <a:lnTo>
                      <a:pt x="4993" y="3174"/>
                    </a:lnTo>
                    <a:lnTo>
                      <a:pt x="4990" y="3176"/>
                    </a:lnTo>
                    <a:lnTo>
                      <a:pt x="4988" y="3180"/>
                    </a:lnTo>
                    <a:lnTo>
                      <a:pt x="4985" y="3182"/>
                    </a:lnTo>
                    <a:lnTo>
                      <a:pt x="4983" y="3187"/>
                    </a:lnTo>
                    <a:lnTo>
                      <a:pt x="4982" y="3191"/>
                    </a:lnTo>
                    <a:lnTo>
                      <a:pt x="4980" y="3197"/>
                    </a:lnTo>
                    <a:lnTo>
                      <a:pt x="4980" y="3211"/>
                    </a:lnTo>
                    <a:lnTo>
                      <a:pt x="4983" y="3228"/>
                    </a:lnTo>
                    <a:lnTo>
                      <a:pt x="4988" y="3260"/>
                    </a:lnTo>
                    <a:lnTo>
                      <a:pt x="4993" y="3283"/>
                    </a:lnTo>
                    <a:lnTo>
                      <a:pt x="4999" y="3287"/>
                    </a:lnTo>
                    <a:lnTo>
                      <a:pt x="5004" y="3292"/>
                    </a:lnTo>
                    <a:lnTo>
                      <a:pt x="5009" y="3300"/>
                    </a:lnTo>
                    <a:lnTo>
                      <a:pt x="5013" y="3307"/>
                    </a:lnTo>
                    <a:lnTo>
                      <a:pt x="5022" y="3321"/>
                    </a:lnTo>
                    <a:lnTo>
                      <a:pt x="5029" y="3332"/>
                    </a:lnTo>
                    <a:lnTo>
                      <a:pt x="5032" y="3337"/>
                    </a:lnTo>
                    <a:lnTo>
                      <a:pt x="5037" y="3339"/>
                    </a:lnTo>
                    <a:lnTo>
                      <a:pt x="5039" y="3340"/>
                    </a:lnTo>
                    <a:lnTo>
                      <a:pt x="5041" y="3340"/>
                    </a:lnTo>
                    <a:lnTo>
                      <a:pt x="5044" y="3339"/>
                    </a:lnTo>
                    <a:lnTo>
                      <a:pt x="5046" y="3338"/>
                    </a:lnTo>
                    <a:lnTo>
                      <a:pt x="5052" y="3335"/>
                    </a:lnTo>
                    <a:lnTo>
                      <a:pt x="5058" y="3327"/>
                    </a:lnTo>
                    <a:lnTo>
                      <a:pt x="5066" y="3317"/>
                    </a:lnTo>
                    <a:lnTo>
                      <a:pt x="5073" y="3303"/>
                    </a:lnTo>
                    <a:lnTo>
                      <a:pt x="5080" y="3292"/>
                    </a:lnTo>
                    <a:lnTo>
                      <a:pt x="5086" y="3283"/>
                    </a:lnTo>
                    <a:lnTo>
                      <a:pt x="5093" y="3274"/>
                    </a:lnTo>
                    <a:lnTo>
                      <a:pt x="5099" y="3268"/>
                    </a:lnTo>
                    <a:lnTo>
                      <a:pt x="5106" y="3262"/>
                    </a:lnTo>
                    <a:lnTo>
                      <a:pt x="5111" y="3258"/>
                    </a:lnTo>
                    <a:lnTo>
                      <a:pt x="5117" y="3256"/>
                    </a:lnTo>
                    <a:lnTo>
                      <a:pt x="5123" y="3254"/>
                    </a:lnTo>
                    <a:lnTo>
                      <a:pt x="5128" y="3253"/>
                    </a:lnTo>
                    <a:lnTo>
                      <a:pt x="5134" y="3254"/>
                    </a:lnTo>
                    <a:lnTo>
                      <a:pt x="5139" y="3255"/>
                    </a:lnTo>
                    <a:lnTo>
                      <a:pt x="5145" y="3257"/>
                    </a:lnTo>
                    <a:lnTo>
                      <a:pt x="5150" y="3259"/>
                    </a:lnTo>
                    <a:lnTo>
                      <a:pt x="5155" y="3263"/>
                    </a:lnTo>
                    <a:lnTo>
                      <a:pt x="5161" y="3268"/>
                    </a:lnTo>
                    <a:lnTo>
                      <a:pt x="5166" y="3273"/>
                    </a:lnTo>
                    <a:lnTo>
                      <a:pt x="5176" y="3285"/>
                    </a:lnTo>
                    <a:lnTo>
                      <a:pt x="5186" y="3298"/>
                    </a:lnTo>
                    <a:lnTo>
                      <a:pt x="5195" y="3313"/>
                    </a:lnTo>
                    <a:lnTo>
                      <a:pt x="5204" y="3329"/>
                    </a:lnTo>
                    <a:lnTo>
                      <a:pt x="5222" y="3361"/>
                    </a:lnTo>
                    <a:lnTo>
                      <a:pt x="5241" y="3390"/>
                    </a:lnTo>
                    <a:lnTo>
                      <a:pt x="5250" y="3402"/>
                    </a:lnTo>
                    <a:lnTo>
                      <a:pt x="5266" y="3417"/>
                    </a:lnTo>
                    <a:lnTo>
                      <a:pt x="5285" y="3435"/>
                    </a:lnTo>
                    <a:lnTo>
                      <a:pt x="5306" y="3453"/>
                    </a:lnTo>
                    <a:lnTo>
                      <a:pt x="5328" y="3471"/>
                    </a:lnTo>
                    <a:lnTo>
                      <a:pt x="5349" y="3486"/>
                    </a:lnTo>
                    <a:lnTo>
                      <a:pt x="5358" y="3492"/>
                    </a:lnTo>
                    <a:lnTo>
                      <a:pt x="5367" y="3498"/>
                    </a:lnTo>
                    <a:lnTo>
                      <a:pt x="5375" y="3501"/>
                    </a:lnTo>
                    <a:lnTo>
                      <a:pt x="5380" y="3503"/>
                    </a:lnTo>
                    <a:lnTo>
                      <a:pt x="5389" y="3503"/>
                    </a:lnTo>
                    <a:lnTo>
                      <a:pt x="5397" y="3503"/>
                    </a:lnTo>
                    <a:lnTo>
                      <a:pt x="5406" y="3501"/>
                    </a:lnTo>
                    <a:lnTo>
                      <a:pt x="5415" y="3499"/>
                    </a:lnTo>
                    <a:lnTo>
                      <a:pt x="5433" y="3492"/>
                    </a:lnTo>
                    <a:lnTo>
                      <a:pt x="5450" y="3486"/>
                    </a:lnTo>
                    <a:lnTo>
                      <a:pt x="5460" y="3483"/>
                    </a:lnTo>
                    <a:lnTo>
                      <a:pt x="5470" y="3481"/>
                    </a:lnTo>
                    <a:lnTo>
                      <a:pt x="5478" y="3480"/>
                    </a:lnTo>
                    <a:lnTo>
                      <a:pt x="5488" y="3481"/>
                    </a:lnTo>
                    <a:lnTo>
                      <a:pt x="5497" y="3485"/>
                    </a:lnTo>
                    <a:lnTo>
                      <a:pt x="5506" y="3489"/>
                    </a:lnTo>
                    <a:lnTo>
                      <a:pt x="5515" y="3496"/>
                    </a:lnTo>
                    <a:lnTo>
                      <a:pt x="5525" y="3505"/>
                    </a:lnTo>
                    <a:lnTo>
                      <a:pt x="5531" y="3515"/>
                    </a:lnTo>
                    <a:lnTo>
                      <a:pt x="5537" y="3526"/>
                    </a:lnTo>
                    <a:lnTo>
                      <a:pt x="5543" y="3537"/>
                    </a:lnTo>
                    <a:lnTo>
                      <a:pt x="5549" y="3548"/>
                    </a:lnTo>
                    <a:lnTo>
                      <a:pt x="5554" y="3560"/>
                    </a:lnTo>
                    <a:lnTo>
                      <a:pt x="5559" y="3570"/>
                    </a:lnTo>
                    <a:lnTo>
                      <a:pt x="5566" y="3580"/>
                    </a:lnTo>
                    <a:lnTo>
                      <a:pt x="5573" y="3587"/>
                    </a:lnTo>
                    <a:lnTo>
                      <a:pt x="5582" y="3594"/>
                    </a:lnTo>
                    <a:lnTo>
                      <a:pt x="5591" y="3597"/>
                    </a:lnTo>
                    <a:lnTo>
                      <a:pt x="5599" y="3600"/>
                    </a:lnTo>
                    <a:lnTo>
                      <a:pt x="5608" y="3601"/>
                    </a:lnTo>
                    <a:lnTo>
                      <a:pt x="5623" y="3600"/>
                    </a:lnTo>
                    <a:lnTo>
                      <a:pt x="5638" y="3599"/>
                    </a:lnTo>
                    <a:lnTo>
                      <a:pt x="5644" y="3599"/>
                    </a:lnTo>
                    <a:lnTo>
                      <a:pt x="5649" y="3600"/>
                    </a:lnTo>
                    <a:lnTo>
                      <a:pt x="5654" y="3604"/>
                    </a:lnTo>
                    <a:lnTo>
                      <a:pt x="5659" y="3608"/>
                    </a:lnTo>
                    <a:lnTo>
                      <a:pt x="5661" y="3614"/>
                    </a:lnTo>
                    <a:lnTo>
                      <a:pt x="5663" y="3623"/>
                    </a:lnTo>
                    <a:lnTo>
                      <a:pt x="5664" y="3636"/>
                    </a:lnTo>
                    <a:lnTo>
                      <a:pt x="5664" y="3651"/>
                    </a:lnTo>
                    <a:lnTo>
                      <a:pt x="5664" y="3664"/>
                    </a:lnTo>
                    <a:lnTo>
                      <a:pt x="5666" y="3675"/>
                    </a:lnTo>
                    <a:lnTo>
                      <a:pt x="5669" y="3686"/>
                    </a:lnTo>
                    <a:lnTo>
                      <a:pt x="5673" y="3695"/>
                    </a:lnTo>
                    <a:lnTo>
                      <a:pt x="5678" y="3705"/>
                    </a:lnTo>
                    <a:lnTo>
                      <a:pt x="5685" y="3713"/>
                    </a:lnTo>
                    <a:lnTo>
                      <a:pt x="5692" y="3720"/>
                    </a:lnTo>
                    <a:lnTo>
                      <a:pt x="5701" y="3727"/>
                    </a:lnTo>
                    <a:lnTo>
                      <a:pt x="5709" y="3733"/>
                    </a:lnTo>
                    <a:lnTo>
                      <a:pt x="5719" y="3739"/>
                    </a:lnTo>
                    <a:lnTo>
                      <a:pt x="5729" y="3743"/>
                    </a:lnTo>
                    <a:lnTo>
                      <a:pt x="5741" y="3747"/>
                    </a:lnTo>
                    <a:lnTo>
                      <a:pt x="5752" y="3750"/>
                    </a:lnTo>
                    <a:lnTo>
                      <a:pt x="5763" y="3753"/>
                    </a:lnTo>
                    <a:lnTo>
                      <a:pt x="5775" y="3755"/>
                    </a:lnTo>
                    <a:lnTo>
                      <a:pt x="5787" y="3756"/>
                    </a:lnTo>
                    <a:lnTo>
                      <a:pt x="5793" y="3759"/>
                    </a:lnTo>
                    <a:lnTo>
                      <a:pt x="5799" y="3761"/>
                    </a:lnTo>
                    <a:lnTo>
                      <a:pt x="5806" y="3763"/>
                    </a:lnTo>
                    <a:lnTo>
                      <a:pt x="5813" y="3764"/>
                    </a:lnTo>
                    <a:lnTo>
                      <a:pt x="5826" y="3767"/>
                    </a:lnTo>
                    <a:lnTo>
                      <a:pt x="5840" y="3768"/>
                    </a:lnTo>
                    <a:lnTo>
                      <a:pt x="5848" y="3769"/>
                    </a:lnTo>
                    <a:lnTo>
                      <a:pt x="5854" y="3771"/>
                    </a:lnTo>
                    <a:lnTo>
                      <a:pt x="5861" y="3773"/>
                    </a:lnTo>
                    <a:lnTo>
                      <a:pt x="5866" y="3775"/>
                    </a:lnTo>
                    <a:lnTo>
                      <a:pt x="5872" y="3778"/>
                    </a:lnTo>
                    <a:lnTo>
                      <a:pt x="5878" y="3783"/>
                    </a:lnTo>
                    <a:lnTo>
                      <a:pt x="5882" y="3788"/>
                    </a:lnTo>
                    <a:lnTo>
                      <a:pt x="5887" y="3795"/>
                    </a:lnTo>
                    <a:lnTo>
                      <a:pt x="5896" y="3811"/>
                    </a:lnTo>
                    <a:lnTo>
                      <a:pt x="5906" y="3823"/>
                    </a:lnTo>
                    <a:lnTo>
                      <a:pt x="5917" y="3834"/>
                    </a:lnTo>
                    <a:lnTo>
                      <a:pt x="5929" y="3842"/>
                    </a:lnTo>
                    <a:lnTo>
                      <a:pt x="5942" y="3850"/>
                    </a:lnTo>
                    <a:lnTo>
                      <a:pt x="5957" y="3855"/>
                    </a:lnTo>
                    <a:lnTo>
                      <a:pt x="5973" y="3861"/>
                    </a:lnTo>
                    <a:lnTo>
                      <a:pt x="5990" y="3865"/>
                    </a:lnTo>
                    <a:lnTo>
                      <a:pt x="6007" y="3869"/>
                    </a:lnTo>
                    <a:lnTo>
                      <a:pt x="6022" y="3874"/>
                    </a:lnTo>
                    <a:lnTo>
                      <a:pt x="6033" y="3878"/>
                    </a:lnTo>
                    <a:lnTo>
                      <a:pt x="6043" y="3883"/>
                    </a:lnTo>
                    <a:lnTo>
                      <a:pt x="6052" y="3890"/>
                    </a:lnTo>
                    <a:lnTo>
                      <a:pt x="6060" y="3899"/>
                    </a:lnTo>
                    <a:lnTo>
                      <a:pt x="6068" y="3911"/>
                    </a:lnTo>
                    <a:lnTo>
                      <a:pt x="6077" y="3928"/>
                    </a:lnTo>
                    <a:lnTo>
                      <a:pt x="6077" y="3928"/>
                    </a:lnTo>
                    <a:close/>
                  </a:path>
                </a:pathLst>
              </a:custGeom>
              <a:solidFill>
                <a:schemeClr val="tx1">
                  <a:lumMod val="50000"/>
                  <a:lumOff val="50000"/>
                </a:schemeClr>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sp>
        <p:nvSpPr>
          <p:cNvPr id="5" name="TextBox 4">
            <a:extLst>
              <a:ext uri="{FF2B5EF4-FFF2-40B4-BE49-F238E27FC236}">
                <a16:creationId xmlns:a16="http://schemas.microsoft.com/office/drawing/2014/main" xmlns="" id="{E8C2BDAF-48A5-401A-B356-27AAF0EE2AB4}"/>
              </a:ext>
            </a:extLst>
          </p:cNvPr>
          <p:cNvSpPr txBox="1"/>
          <p:nvPr/>
        </p:nvSpPr>
        <p:spPr>
          <a:xfrm>
            <a:off x="5149457" y="3688133"/>
            <a:ext cx="1415069" cy="430887"/>
          </a:xfrm>
          <a:prstGeom prst="rect">
            <a:avLst/>
          </a:prstGeom>
          <a:noFill/>
        </p:spPr>
        <p:txBody>
          <a:bodyPr wrap="square" lIns="0" tIns="0" rIns="0" bIns="0" rtlCol="0">
            <a:spAutoFit/>
          </a:bodyPr>
          <a:lstStyle/>
          <a:p>
            <a:pPr algn="ctr">
              <a:lnSpc>
                <a:spcPct val="100000"/>
              </a:lnSpc>
              <a:spcAft>
                <a:spcPts val="600"/>
              </a:spcAft>
              <a:buSzPct val="100000"/>
            </a:pPr>
            <a:r>
              <a:rPr lang="en-US" sz="1400" b="1" dirty="0" smtClean="0">
                <a:solidFill>
                  <a:schemeClr val="bg1"/>
                </a:solidFill>
              </a:rPr>
              <a:t>INDIA CHEMICAL INDUSTRY</a:t>
            </a:r>
            <a:endParaRPr lang="en-US" sz="1400" b="1" dirty="0">
              <a:solidFill>
                <a:schemeClr val="bg1"/>
              </a:solidFill>
            </a:endParaRPr>
          </a:p>
        </p:txBody>
      </p:sp>
    </p:spTree>
    <p:extLst>
      <p:ext uri="{BB962C8B-B14F-4D97-AF65-F5344CB8AC3E}">
        <p14:creationId xmlns:p14="http://schemas.microsoft.com/office/powerpoint/2010/main" val="3579421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509" y="116632"/>
            <a:ext cx="11628582" cy="864096"/>
          </a:xfrm>
          <a:solidFill>
            <a:schemeClr val="accent4"/>
          </a:solidFill>
        </p:spPr>
        <p:txBody>
          <a:bodyPr>
            <a:normAutofit fontScale="90000"/>
          </a:bodyPr>
          <a:lstStyle/>
          <a:p>
            <a:r>
              <a:rPr lang="en-US" b="1" dirty="0">
                <a:latin typeface="Times New Roman" panose="02020603050405020304" pitchFamily="18" charset="0"/>
                <a:cs typeface="Times New Roman" panose="02020603050405020304" pitchFamily="18" charset="0"/>
              </a:rPr>
              <a:t>Some of the issues resolved pertaining to DA&amp;FW</a:t>
            </a:r>
            <a:endParaRPr lang="en-IN"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32509" y="1008112"/>
            <a:ext cx="11628582" cy="5733256"/>
          </a:xfrm>
        </p:spPr>
        <p:txBody>
          <a:bodyPr>
            <a:noAutofit/>
          </a:bodyPr>
          <a:lstStyle/>
          <a:p>
            <a:pPr algn="just">
              <a:buFont typeface="Courier New" panose="02070309020205020404" pitchFamily="49" charset="0"/>
              <a:buChar char="o"/>
            </a:pPr>
            <a:r>
              <a:rPr lang="en-IN" dirty="0">
                <a:latin typeface="Times New Roman" panose="02020603050405020304" pitchFamily="18" charset="0"/>
                <a:ea typeface="Times New Roman" panose="02020603050405020304" pitchFamily="18" charset="0"/>
                <a:cs typeface="Times New Roman" panose="02020603050405020304" pitchFamily="18" charset="0"/>
              </a:rPr>
              <a:t>No data in any category is required under toxicology if published information is available. </a:t>
            </a:r>
            <a:endParaRPr lang="en-US" dirty="0">
              <a:latin typeface="Times New Roman" panose="02020603050405020304" pitchFamily="18" charset="0"/>
              <a:cs typeface="Times New Roman" panose="02020603050405020304" pitchFamily="18" charset="0"/>
            </a:endParaRPr>
          </a:p>
          <a:p>
            <a:pPr algn="just">
              <a:buFont typeface="Courier New" panose="02070309020205020404" pitchFamily="49" charset="0"/>
              <a:buChar char="o"/>
            </a:pPr>
            <a:r>
              <a:rPr lang="en-IN" dirty="0">
                <a:latin typeface="Times New Roman" panose="02020603050405020304" pitchFamily="18" charset="0"/>
                <a:ea typeface="Times New Roman" panose="02020603050405020304" pitchFamily="18" charset="0"/>
                <a:cs typeface="Times New Roman" panose="02020603050405020304" pitchFamily="18" charset="0"/>
              </a:rPr>
              <a:t>Quantity exempted from imports permission as 2 kgs. only for research purpose for technical grade pesticides. DA&amp;FW has agreed to enhance this to 5 kg.</a:t>
            </a:r>
            <a:endParaRPr lang="en-IN" dirty="0">
              <a:latin typeface="Times New Roman" panose="02020603050405020304" pitchFamily="18" charset="0"/>
              <a:ea typeface="Calibri" panose="020F0502020204030204" pitchFamily="34" charset="0"/>
              <a:cs typeface="Times New Roman" panose="02020603050405020304" pitchFamily="18" charset="0"/>
            </a:endParaRPr>
          </a:p>
          <a:p>
            <a:pPr algn="just">
              <a:buFont typeface="Courier New" panose="02070309020205020404" pitchFamily="49" charset="0"/>
              <a:buChar char="o"/>
            </a:pPr>
            <a:r>
              <a:rPr lang="en-IN" dirty="0">
                <a:latin typeface="Times New Roman" panose="02020603050405020304" pitchFamily="18" charset="0"/>
                <a:ea typeface="Times New Roman" panose="02020603050405020304" pitchFamily="18" charset="0"/>
                <a:cs typeface="Times New Roman" panose="02020603050405020304" pitchFamily="18" charset="0"/>
              </a:rPr>
              <a:t>Traceability and Digitization of database at CIB&amp;RC -A Faceless and Traceless system is being developed shortly by DA&amp;FW.</a:t>
            </a:r>
            <a:r>
              <a:rPr lang="en-IN" dirty="0">
                <a:latin typeface="Times New Roman" panose="02020603050405020304" pitchFamily="18" charset="0"/>
                <a:cs typeface="Times New Roman" panose="02020603050405020304" pitchFamily="18" charset="0"/>
              </a:rPr>
              <a:t> </a:t>
            </a:r>
            <a:endParaRPr lang="en-IN" dirty="0">
              <a:latin typeface="Times New Roman" panose="02020603050405020304" pitchFamily="18" charset="0"/>
              <a:ea typeface="Calibri" panose="020F0502020204030204" pitchFamily="34" charset="0"/>
              <a:cs typeface="Times New Roman" panose="02020603050405020304" pitchFamily="18" charset="0"/>
            </a:endParaRPr>
          </a:p>
          <a:p>
            <a:pPr algn="just">
              <a:buFont typeface="Courier New" panose="02070309020205020404" pitchFamily="49" charset="0"/>
              <a:buChar char="o"/>
            </a:pPr>
            <a:r>
              <a:rPr lang="en-IN" dirty="0">
                <a:latin typeface="Times New Roman" panose="02020603050405020304" pitchFamily="18" charset="0"/>
                <a:ea typeface="Calibri" panose="020F0502020204030204" pitchFamily="34" charset="0"/>
                <a:cs typeface="Times New Roman" panose="02020603050405020304" pitchFamily="18" charset="0"/>
              </a:rPr>
              <a:t>Technical Registration are expected to be made mandatory along with imported formulation.</a:t>
            </a:r>
            <a:endParaRPr lang="en-I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354887" y="6376244"/>
            <a:ext cx="2133600" cy="365125"/>
          </a:xfrm>
        </p:spPr>
        <p:txBody>
          <a:bodyPr/>
          <a:lstStyle/>
          <a:p>
            <a:pPr algn="r">
              <a:defRPr/>
            </a:pPr>
            <a:fld id="{74E5B35D-7D66-48EC-A184-ABC1F0A1315B}" type="slidenum">
              <a:rPr lang="en-IN" altLang="en-US" smtClean="0"/>
              <a:pPr algn="r">
                <a:defRPr/>
              </a:pPr>
              <a:t>20</a:t>
            </a:fld>
            <a:endParaRPr lang="en-IN" altLang="en-US" dirty="0"/>
          </a:p>
        </p:txBody>
      </p:sp>
    </p:spTree>
    <p:extLst>
      <p:ext uri="{BB962C8B-B14F-4D97-AF65-F5344CB8AC3E}">
        <p14:creationId xmlns:p14="http://schemas.microsoft.com/office/powerpoint/2010/main" val="2456489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855" y="260649"/>
            <a:ext cx="11526981" cy="625899"/>
          </a:xfrm>
          <a:solidFill>
            <a:schemeClr val="accent4"/>
          </a:solidFill>
        </p:spPr>
        <p:txBody>
          <a:bodyPr>
            <a:normAutofit fontScale="90000"/>
          </a:bodyPr>
          <a:lstStyle/>
          <a:p>
            <a:pPr algn="ctr"/>
            <a:r>
              <a:rPr lang="en-US" b="1" dirty="0">
                <a:latin typeface="Times New Roman" panose="02020603050405020304" pitchFamily="18" charset="0"/>
                <a:cs typeface="Times New Roman" panose="02020603050405020304" pitchFamily="18" charset="0"/>
              </a:rPr>
              <a:t>Issues related to </a:t>
            </a:r>
            <a:r>
              <a:rPr lang="en-US" b="1" dirty="0" err="1">
                <a:latin typeface="Times New Roman" panose="02020603050405020304" pitchFamily="18" charset="0"/>
                <a:cs typeface="Times New Roman" panose="02020603050405020304" pitchFamily="18" charset="0"/>
              </a:rPr>
              <a:t>MoEF&amp;CC</a:t>
            </a:r>
            <a:endParaRPr lang="en-IN"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67855" y="1124744"/>
            <a:ext cx="11526981" cy="5328592"/>
          </a:xfrm>
        </p:spPr>
        <p:txBody>
          <a:bodyPr>
            <a:normAutofit/>
          </a:bodyPr>
          <a:lstStyle/>
          <a:p>
            <a:pPr lvl="0">
              <a:buFont typeface="Wingdings" panose="05000000000000000000" pitchFamily="2" charset="2"/>
              <a:buChar char="§"/>
            </a:pPr>
            <a:r>
              <a:rPr lang="en-GB" dirty="0">
                <a:latin typeface="Times New Roman" panose="02020603050405020304" pitchFamily="18" charset="0"/>
                <a:cs typeface="Times New Roman" panose="02020603050405020304" pitchFamily="18" charset="0"/>
              </a:rPr>
              <a:t>Meetings on the issues raised by Chemical and Petrochemical industry were discussed with M/o EF&amp;CC  on 16.06.2022 and 21.12.2022.</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Some of the issues with </a:t>
            </a:r>
            <a:r>
              <a:rPr lang="en-US" dirty="0" err="1">
                <a:latin typeface="Times New Roman" panose="02020603050405020304" pitchFamily="18" charset="0"/>
                <a:cs typeface="Times New Roman" panose="02020603050405020304" pitchFamily="18" charset="0"/>
              </a:rPr>
              <a:t>MoEF</a:t>
            </a:r>
            <a:r>
              <a:rPr lang="en-US" dirty="0">
                <a:latin typeface="Times New Roman" panose="02020603050405020304" pitchFamily="18" charset="0"/>
                <a:cs typeface="Times New Roman" panose="02020603050405020304" pitchFamily="18" charset="0"/>
              </a:rPr>
              <a:t> &amp; CC that got resolved are:</a:t>
            </a:r>
          </a:p>
          <a:p>
            <a:pPr lvl="1" algn="just">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Emphasized reduction in the time taken for grant of EC – </a:t>
            </a:r>
            <a:r>
              <a:rPr lang="en-US" dirty="0" err="1">
                <a:latin typeface="Times New Roman" panose="02020603050405020304" pitchFamily="18" charset="0"/>
                <a:cs typeface="Times New Roman" panose="02020603050405020304" pitchFamily="18" charset="0"/>
              </a:rPr>
              <a:t>MoEF&amp;CC</a:t>
            </a:r>
            <a:r>
              <a:rPr lang="en-US" dirty="0">
                <a:latin typeface="Times New Roman" panose="02020603050405020304" pitchFamily="18" charset="0"/>
                <a:cs typeface="Times New Roman" panose="02020603050405020304" pitchFamily="18" charset="0"/>
              </a:rPr>
              <a:t> says that the average time for grant of EC in the current year has reduced to 52 days.</a:t>
            </a:r>
          </a:p>
          <a:p>
            <a:pPr lvl="1" algn="just">
              <a:buFont typeface="Courier New" panose="02070309020205020404" pitchFamily="49" charset="0"/>
              <a:buChar char="o"/>
            </a:pPr>
            <a:r>
              <a:rPr lang="en-IN" dirty="0">
                <a:latin typeface="Times New Roman" panose="02020603050405020304" pitchFamily="18" charset="0"/>
                <a:ea typeface="Calibri" panose="020F0502020204030204" pitchFamily="34" charset="0"/>
                <a:cs typeface="Times New Roman" panose="02020603050405020304" pitchFamily="18" charset="0"/>
              </a:rPr>
              <a:t>Past EC Compliance Report – not to be insisted by </a:t>
            </a:r>
            <a:r>
              <a:rPr lang="en-IN" dirty="0" err="1">
                <a:latin typeface="Times New Roman" panose="02020603050405020304" pitchFamily="18" charset="0"/>
                <a:ea typeface="Calibri" panose="020F0502020204030204" pitchFamily="34" charset="0"/>
                <a:cs typeface="Times New Roman" panose="02020603050405020304" pitchFamily="18" charset="0"/>
              </a:rPr>
              <a:t>MoEFCC</a:t>
            </a:r>
            <a:r>
              <a:rPr lang="en-IN" dirty="0">
                <a:latin typeface="Times New Roman" panose="02020603050405020304" pitchFamily="18" charset="0"/>
                <a:ea typeface="Calibri" panose="020F0502020204030204" pitchFamily="34" charset="0"/>
                <a:cs typeface="Times New Roman" panose="02020603050405020304" pitchFamily="18" charset="0"/>
              </a:rPr>
              <a:t>/SPCBs –Direction has been issued by </a:t>
            </a:r>
            <a:r>
              <a:rPr lang="en-IN" dirty="0" err="1">
                <a:latin typeface="Times New Roman" panose="02020603050405020304" pitchFamily="18" charset="0"/>
                <a:ea typeface="Calibri" panose="020F0502020204030204" pitchFamily="34" charset="0"/>
                <a:cs typeface="Times New Roman" panose="02020603050405020304" pitchFamily="18" charset="0"/>
              </a:rPr>
              <a:t>MoEF&amp;CC</a:t>
            </a:r>
            <a:endParaRPr lang="en-IN" dirty="0">
              <a:latin typeface="Calibri" panose="020F0502020204030204" pitchFamily="34" charset="0"/>
              <a:ea typeface="Calibri" panose="020F0502020204030204" pitchFamily="34" charset="0"/>
              <a:cs typeface="Times New Roman" panose="02020603050405020304" pitchFamily="18" charset="0"/>
            </a:endParaRPr>
          </a:p>
          <a:p>
            <a:pPr lvl="1" algn="just">
              <a:buFont typeface="Courier New" panose="02070309020205020404" pitchFamily="49" charset="0"/>
              <a:buChar char="o"/>
            </a:pPr>
            <a:r>
              <a:rPr lang="en-IN" dirty="0">
                <a:latin typeface="Times New Roman" panose="02020603050405020304" pitchFamily="18" charset="0"/>
                <a:ea typeface="Calibri" panose="020F0502020204030204" pitchFamily="34" charset="0"/>
              </a:rPr>
              <a:t>Product mix change for  any capacity addition/ any category allowed without increase in pollution load.</a:t>
            </a:r>
            <a:r>
              <a:rPr lang="en-IN" dirty="0"/>
              <a:t> </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lgn="r">
              <a:defRPr/>
            </a:pPr>
            <a:fld id="{74E5B35D-7D66-48EC-A184-ABC1F0A1315B}" type="slidenum">
              <a:rPr lang="en-IN" altLang="en-US" smtClean="0"/>
              <a:pPr algn="r">
                <a:defRPr/>
              </a:pPr>
              <a:t>21</a:t>
            </a:fld>
            <a:endParaRPr lang="en-IN" altLang="en-US" dirty="0"/>
          </a:p>
        </p:txBody>
      </p:sp>
    </p:spTree>
    <p:extLst>
      <p:ext uri="{BB962C8B-B14F-4D97-AF65-F5344CB8AC3E}">
        <p14:creationId xmlns:p14="http://schemas.microsoft.com/office/powerpoint/2010/main" val="413938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1" y="116632"/>
            <a:ext cx="11554691" cy="805846"/>
          </a:xfrm>
          <a:solidFill>
            <a:schemeClr val="accent4"/>
          </a:solidFill>
        </p:spPr>
        <p:txBody>
          <a:bodyPr>
            <a:normAutofit/>
          </a:bodyPr>
          <a:lstStyle/>
          <a:p>
            <a:pPr algn="ctr"/>
            <a:r>
              <a:rPr lang="en-US" b="1" dirty="0">
                <a:latin typeface="Times New Roman" panose="02020603050405020304" pitchFamily="18" charset="0"/>
                <a:cs typeface="Times New Roman" panose="02020603050405020304" pitchFamily="18" charset="0"/>
              </a:rPr>
              <a:t>Issues related to </a:t>
            </a:r>
            <a:r>
              <a:rPr lang="en-US" b="1" dirty="0" err="1">
                <a:latin typeface="Times New Roman" panose="02020603050405020304" pitchFamily="18" charset="0"/>
                <a:cs typeface="Times New Roman" panose="02020603050405020304" pitchFamily="18" charset="0"/>
              </a:rPr>
              <a:t>MoEF&amp;CC</a:t>
            </a:r>
            <a:endParaRPr lang="en-IN"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77091" y="1052737"/>
            <a:ext cx="11554691" cy="5616575"/>
          </a:xfrm>
        </p:spPr>
        <p:txBody>
          <a:bodyPr>
            <a:normAutofit/>
          </a:bodyPr>
          <a:lstStyle/>
          <a:p>
            <a:pPr lvl="0" algn="just">
              <a:buFont typeface="Courier New" panose="02070309020205020404" pitchFamily="49" charset="0"/>
              <a:buChar char="o"/>
            </a:pPr>
            <a:r>
              <a:rPr lang="en-IN" dirty="0">
                <a:latin typeface="Times New Roman" panose="02020603050405020304" pitchFamily="18" charset="0"/>
                <a:ea typeface="Calibri" panose="020F0502020204030204" pitchFamily="34" charset="0"/>
                <a:cs typeface="Times New Roman" panose="02020603050405020304" pitchFamily="18" charset="0"/>
              </a:rPr>
              <a:t>Simplification of Data Requirements</a:t>
            </a:r>
            <a:r>
              <a:rPr lang="en-IN" sz="2443" dirty="0">
                <a:latin typeface="Times New Roman" panose="02020603050405020304" pitchFamily="18" charset="0"/>
                <a:cs typeface="Times New Roman" panose="02020603050405020304" pitchFamily="18" charset="0"/>
              </a:rPr>
              <a:t> - I</a:t>
            </a:r>
            <a:r>
              <a:rPr lang="en-IN" dirty="0">
                <a:latin typeface="Times New Roman" panose="02020603050405020304" pitchFamily="18" charset="0"/>
                <a:ea typeface="Times New Roman" panose="02020603050405020304" pitchFamily="18" charset="0"/>
                <a:cs typeface="Times New Roman" panose="02020603050405020304" pitchFamily="18" charset="0"/>
              </a:rPr>
              <a:t>f data/ studies (including material safety data sheet) on life cycle assessment of </a:t>
            </a:r>
            <a:r>
              <a:rPr lang="en-IN" dirty="0" err="1">
                <a:latin typeface="Times New Roman" panose="02020603050405020304" pitchFamily="18" charset="0"/>
                <a:ea typeface="Times New Roman" panose="02020603050405020304" pitchFamily="18" charset="0"/>
                <a:cs typeface="Times New Roman" panose="02020603050405020304" pitchFamily="18" charset="0"/>
              </a:rPr>
              <a:t>Agro</a:t>
            </a:r>
            <a:r>
              <a:rPr lang="en-IN" dirty="0">
                <a:latin typeface="Times New Roman" panose="02020603050405020304" pitchFamily="18" charset="0"/>
                <a:ea typeface="Times New Roman" panose="02020603050405020304" pitchFamily="18" charset="0"/>
                <a:cs typeface="Times New Roman" panose="02020603050405020304" pitchFamily="18" charset="0"/>
              </a:rPr>
              <a:t>-Chemicals are available and being examined by the other Ministries/ Regulators, the EAC/ </a:t>
            </a:r>
            <a:r>
              <a:rPr lang="en-IN" dirty="0" err="1">
                <a:latin typeface="Times New Roman" panose="02020603050405020304" pitchFamily="18" charset="0"/>
                <a:ea typeface="Times New Roman" panose="02020603050405020304" pitchFamily="18" charset="0"/>
                <a:cs typeface="Times New Roman" panose="02020603050405020304" pitchFamily="18" charset="0"/>
              </a:rPr>
              <a:t>MoEF&amp;CC</a:t>
            </a:r>
            <a:r>
              <a:rPr lang="en-IN" dirty="0">
                <a:latin typeface="Times New Roman" panose="02020603050405020304" pitchFamily="18" charset="0"/>
                <a:ea typeface="Times New Roman" panose="02020603050405020304" pitchFamily="18" charset="0"/>
                <a:cs typeface="Times New Roman" panose="02020603050405020304" pitchFamily="18" charset="0"/>
              </a:rPr>
              <a:t> may not ask for the same. </a:t>
            </a:r>
          </a:p>
          <a:p>
            <a:pPr lvl="0">
              <a:buFont typeface="Courier New" panose="02070309020205020404" pitchFamily="49" charset="0"/>
              <a:buChar char="o"/>
            </a:pPr>
            <a:endParaRPr lang="en-IN" dirty="0">
              <a:latin typeface="Times New Roman" panose="02020603050405020304" pitchFamily="18" charset="0"/>
              <a:cs typeface="Times New Roman" panose="02020603050405020304" pitchFamily="18" charset="0"/>
            </a:endParaRPr>
          </a:p>
          <a:p>
            <a:pPr lvl="0" algn="just">
              <a:buFont typeface="Courier New" panose="02070309020205020404" pitchFamily="49" charset="0"/>
              <a:buChar char="o"/>
            </a:pPr>
            <a:r>
              <a:rPr lang="en-IN" dirty="0">
                <a:latin typeface="Times New Roman" panose="02020603050405020304" pitchFamily="18" charset="0"/>
                <a:ea typeface="Times New Roman" panose="02020603050405020304" pitchFamily="18" charset="0"/>
                <a:cs typeface="Times New Roman" panose="02020603050405020304" pitchFamily="18" charset="0"/>
              </a:rPr>
              <a:t>ZLD is not compulsory. However, in many cases PP voluntarily commits for the same. In case any PP doesn't find it to be feasible/ viable, he can seek amendment in EC.</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lgn="r">
              <a:defRPr/>
            </a:pPr>
            <a:fld id="{74E5B35D-7D66-48EC-A184-ABC1F0A1315B}" type="slidenum">
              <a:rPr lang="en-IN" altLang="en-US" smtClean="0"/>
              <a:pPr algn="r">
                <a:defRPr/>
              </a:pPr>
              <a:t>22</a:t>
            </a:fld>
            <a:endParaRPr lang="en-IN" altLang="en-US" dirty="0"/>
          </a:p>
        </p:txBody>
      </p:sp>
    </p:spTree>
    <p:extLst>
      <p:ext uri="{BB962C8B-B14F-4D97-AF65-F5344CB8AC3E}">
        <p14:creationId xmlns:p14="http://schemas.microsoft.com/office/powerpoint/2010/main" val="919877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035" y="332656"/>
            <a:ext cx="11342255" cy="756406"/>
          </a:xfrm>
          <a:solidFill>
            <a:schemeClr val="accent4"/>
          </a:solidFill>
        </p:spPr>
        <p:txBody>
          <a:bodyPr>
            <a:normAutofit/>
          </a:bodyPr>
          <a:lstStyle/>
          <a:p>
            <a:pPr algn="ctr"/>
            <a:r>
              <a:rPr lang="en-US" sz="3490" dirty="0">
                <a:latin typeface="Times New Roman" panose="02020603050405020304" pitchFamily="18" charset="0"/>
                <a:cs typeface="Times New Roman" panose="02020603050405020304" pitchFamily="18" charset="0"/>
              </a:rPr>
              <a:t>Issues related to D/o Revenue</a:t>
            </a:r>
            <a:endParaRPr lang="en-IN" sz="349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14035" y="1268761"/>
            <a:ext cx="11342255" cy="5112567"/>
          </a:xfrm>
        </p:spPr>
        <p:txBody>
          <a:bodyPr>
            <a:normAutofit/>
          </a:bodyPr>
          <a:lstStyle/>
          <a:p>
            <a:pPr algn="just">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Department conducted extensive stakeholder consultation with industry on the budget proposal to be submitted to Ministry of Finance.</a:t>
            </a:r>
          </a:p>
          <a:p>
            <a:pPr algn="just">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After receiving the inputs from the industry, Department of Chemicals and Petrochemical has presented the Industry requirements to D/o Revenue</a:t>
            </a:r>
          </a:p>
          <a:p>
            <a:pPr algn="just">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28 HS codes (14 Technical and 14 formulations) got created under chapter  29 and 38 respectively ; and</a:t>
            </a:r>
          </a:p>
          <a:p>
            <a:pPr algn="just">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Duty rationalization of Crude Glycerin and Acid Grade has been effected.</a:t>
            </a:r>
            <a:endParaRPr lang="en-IN" sz="4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lgn="r">
              <a:defRPr/>
            </a:pPr>
            <a:fld id="{74E5B35D-7D66-48EC-A184-ABC1F0A1315B}" type="slidenum">
              <a:rPr lang="en-IN" altLang="en-US" smtClean="0"/>
              <a:pPr algn="r">
                <a:defRPr/>
              </a:pPr>
              <a:t>23</a:t>
            </a:fld>
            <a:endParaRPr lang="en-IN" altLang="en-US" dirty="0"/>
          </a:p>
        </p:txBody>
      </p:sp>
    </p:spTree>
    <p:extLst>
      <p:ext uri="{BB962C8B-B14F-4D97-AF65-F5344CB8AC3E}">
        <p14:creationId xmlns:p14="http://schemas.microsoft.com/office/powerpoint/2010/main" val="1007074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327" y="236528"/>
            <a:ext cx="11563927" cy="748145"/>
          </a:xfrm>
          <a:solidFill>
            <a:schemeClr val="accent4"/>
          </a:solidFill>
        </p:spPr>
        <p:txBody>
          <a:bodyPr>
            <a:normAutofit/>
          </a:bodyPr>
          <a:lstStyle/>
          <a:p>
            <a:pPr algn="ctr"/>
            <a:r>
              <a:rPr lang="en-US" b="1" dirty="0">
                <a:latin typeface="Times New Roman" panose="02020603050405020304" pitchFamily="18" charset="0"/>
                <a:cs typeface="Times New Roman" panose="02020603050405020304" pitchFamily="18" charset="0"/>
              </a:rPr>
              <a:t>Meeting with D/o Consumer Affairs</a:t>
            </a:r>
            <a:endParaRPr lang="en-IN"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86326" y="1126818"/>
            <a:ext cx="11563927" cy="5112568"/>
          </a:xfrm>
        </p:spPr>
        <p:txBody>
          <a:bodyPr>
            <a:noAutofit/>
          </a:bodyPr>
          <a:lstStyle/>
          <a:p>
            <a:pPr algn="just">
              <a:buFont typeface="Courier New" panose="02070309020205020404" pitchFamily="49" charset="0"/>
              <a:buChar char="o"/>
            </a:pPr>
            <a:r>
              <a:rPr lang="en-IN" sz="3200" dirty="0">
                <a:latin typeface="Times New Roman" panose="02020603050405020304" pitchFamily="18" charset="0"/>
                <a:cs typeface="Times New Roman" panose="02020603050405020304" pitchFamily="18" charset="0"/>
              </a:rPr>
              <a:t>A meeting was held on 05.01.2023 to expedite implementation of QCOs.</a:t>
            </a:r>
          </a:p>
          <a:p>
            <a:pPr algn="just">
              <a:buFont typeface="Courier New" panose="02070309020205020404" pitchFamily="49" charset="0"/>
              <a:buChar char="o"/>
            </a:pPr>
            <a:r>
              <a:rPr lang="en-IN" sz="3200" dirty="0">
                <a:latin typeface="Times New Roman" panose="02020603050405020304" pitchFamily="18" charset="0"/>
                <a:cs typeface="Times New Roman" panose="02020603050405020304" pitchFamily="18" charset="0"/>
              </a:rPr>
              <a:t>So far 61 QCOs have been notified.</a:t>
            </a:r>
          </a:p>
          <a:p>
            <a:pPr algn="just">
              <a:buFont typeface="Courier New" panose="02070309020205020404" pitchFamily="49" charset="0"/>
              <a:buChar char="o"/>
            </a:pPr>
            <a:r>
              <a:rPr lang="en-IN" sz="3200" dirty="0">
                <a:latin typeface="Times New Roman" panose="02020603050405020304" pitchFamily="18" charset="0"/>
                <a:cs typeface="Times New Roman" panose="02020603050405020304" pitchFamily="18" charset="0"/>
              </a:rPr>
              <a:t>Efforts to expedite the QCO process by prioritising chemicals listed in the international conventions (135 </a:t>
            </a:r>
            <a:r>
              <a:rPr lang="en-IN" sz="3200" dirty="0" err="1">
                <a:latin typeface="Times New Roman" panose="02020603050405020304" pitchFamily="18" charset="0"/>
                <a:cs typeface="Times New Roman" panose="02020603050405020304" pitchFamily="18" charset="0"/>
              </a:rPr>
              <a:t>nos</a:t>
            </a:r>
            <a:r>
              <a:rPr lang="en-IN" sz="3200" dirty="0">
                <a:latin typeface="Times New Roman" panose="02020603050405020304" pitchFamily="18" charset="0"/>
                <a:cs typeface="Times New Roman" panose="02020603050405020304" pitchFamily="18" charset="0"/>
              </a:rPr>
              <a:t>), MSIHC Rules (684 </a:t>
            </a:r>
            <a:r>
              <a:rPr lang="en-IN" sz="3200" dirty="0" err="1">
                <a:latin typeface="Times New Roman" panose="02020603050405020304" pitchFamily="18" charset="0"/>
                <a:cs typeface="Times New Roman" panose="02020603050405020304" pitchFamily="18" charset="0"/>
              </a:rPr>
              <a:t>nos</a:t>
            </a:r>
            <a:r>
              <a:rPr lang="en-IN" sz="3200" dirty="0">
                <a:latin typeface="Times New Roman" panose="02020603050405020304" pitchFamily="18" charset="0"/>
                <a:cs typeface="Times New Roman" panose="02020603050405020304" pitchFamily="18" charset="0"/>
              </a:rPr>
              <a:t>), List given by D/O Consumer Affairs (93 </a:t>
            </a:r>
            <a:r>
              <a:rPr lang="en-IN" sz="3200" dirty="0" err="1">
                <a:latin typeface="Times New Roman" panose="02020603050405020304" pitchFamily="18" charset="0"/>
                <a:cs typeface="Times New Roman" panose="02020603050405020304" pitchFamily="18" charset="0"/>
              </a:rPr>
              <a:t>nos</a:t>
            </a:r>
            <a:r>
              <a:rPr lang="en-IN" sz="3200" dirty="0">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12"/>
          </p:nvPr>
        </p:nvSpPr>
        <p:spPr>
          <a:xfrm>
            <a:off x="8534400" y="6566258"/>
            <a:ext cx="2133600" cy="365125"/>
          </a:xfrm>
        </p:spPr>
        <p:txBody>
          <a:bodyPr/>
          <a:lstStyle/>
          <a:p>
            <a:pPr algn="r">
              <a:defRPr/>
            </a:pPr>
            <a:fld id="{74E5B35D-7D66-48EC-A184-ABC1F0A1315B}" type="slidenum">
              <a:rPr lang="en-IN" altLang="en-US" smtClean="0"/>
              <a:pPr algn="r">
                <a:defRPr/>
              </a:pPr>
              <a:t>24</a:t>
            </a:fld>
            <a:endParaRPr lang="en-IN" altLang="en-US" dirty="0"/>
          </a:p>
        </p:txBody>
      </p:sp>
    </p:spTree>
    <p:extLst>
      <p:ext uri="{BB962C8B-B14F-4D97-AF65-F5344CB8AC3E}">
        <p14:creationId xmlns:p14="http://schemas.microsoft.com/office/powerpoint/2010/main" val="32424403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2429" y="571818"/>
            <a:ext cx="4788131" cy="724511"/>
          </a:xfrm>
          <a:solidFill>
            <a:schemeClr val="accent6">
              <a:lumMod val="75000"/>
            </a:schemeClr>
          </a:solidFill>
        </p:spPr>
        <p:txBody>
          <a:bodyPr>
            <a:normAutofit fontScale="90000"/>
          </a:bodyPr>
          <a:lstStyle/>
          <a:p>
            <a:pPr algn="ctr"/>
            <a:r>
              <a:rPr lang="en-US" b="1" dirty="0">
                <a:latin typeface="Times New Roman" panose="02020603050405020304" pitchFamily="18" charset="0"/>
                <a:cs typeface="Times New Roman" panose="02020603050405020304" pitchFamily="18" charset="0"/>
              </a:rPr>
              <a:t>Centre of Excellence</a:t>
            </a:r>
            <a:endParaRPr lang="en-IN"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24128" y="1343972"/>
            <a:ext cx="10179212" cy="4483251"/>
          </a:xfrm>
        </p:spPr>
        <p:txBody>
          <a:bodyPr>
            <a:noAutofit/>
          </a:bodyPr>
          <a:lstStyle/>
          <a:p>
            <a:r>
              <a:rPr lang="en-US" sz="3026" dirty="0">
                <a:latin typeface="Times New Roman" panose="02020603050405020304" pitchFamily="18" charset="0"/>
                <a:cs typeface="Times New Roman" panose="02020603050405020304" pitchFamily="18" charset="0"/>
              </a:rPr>
              <a:t>Department intends to establish a Centre of Excellence  preferably at institute of eminence</a:t>
            </a:r>
          </a:p>
          <a:p>
            <a:r>
              <a:rPr lang="en-US" sz="3026" dirty="0">
                <a:latin typeface="Times New Roman" panose="02020603050405020304" pitchFamily="18" charset="0"/>
                <a:cs typeface="Times New Roman" panose="02020603050405020304" pitchFamily="18" charset="0"/>
              </a:rPr>
              <a:t>The </a:t>
            </a:r>
            <a:r>
              <a:rPr lang="en-US" sz="3026" dirty="0" err="1">
                <a:latin typeface="Times New Roman" panose="02020603050405020304" pitchFamily="18" charset="0"/>
                <a:cs typeface="Times New Roman" panose="02020603050405020304" pitchFamily="18" charset="0"/>
              </a:rPr>
              <a:t>CoE</a:t>
            </a:r>
            <a:r>
              <a:rPr lang="en-US" sz="3026" dirty="0">
                <a:latin typeface="Times New Roman" panose="02020603050405020304" pitchFamily="18" charset="0"/>
                <a:cs typeface="Times New Roman" panose="02020603050405020304" pitchFamily="18" charset="0"/>
              </a:rPr>
              <a:t> will provide support to industry and it will act as an interface between industry and academia</a:t>
            </a:r>
          </a:p>
          <a:p>
            <a:r>
              <a:rPr lang="en-US" sz="3026" dirty="0" err="1">
                <a:latin typeface="Times New Roman" panose="02020603050405020304" pitchFamily="18" charset="0"/>
                <a:cs typeface="Times New Roman" panose="02020603050405020304" pitchFamily="18" charset="0"/>
              </a:rPr>
              <a:t>CoE</a:t>
            </a:r>
            <a:r>
              <a:rPr lang="en-US" sz="3026" dirty="0">
                <a:latin typeface="Times New Roman" panose="02020603050405020304" pitchFamily="18" charset="0"/>
                <a:cs typeface="Times New Roman" panose="02020603050405020304" pitchFamily="18" charset="0"/>
              </a:rPr>
              <a:t> will provide the technical inputs to the Department on Policy matters and </a:t>
            </a:r>
          </a:p>
          <a:p>
            <a:r>
              <a:rPr lang="en-US" sz="3026" dirty="0" err="1">
                <a:latin typeface="Times New Roman" panose="02020603050405020304" pitchFamily="18" charset="0"/>
                <a:cs typeface="Times New Roman" panose="02020603050405020304" pitchFamily="18" charset="0"/>
              </a:rPr>
              <a:t>CoEs</a:t>
            </a:r>
            <a:r>
              <a:rPr lang="en-US" sz="3026" dirty="0">
                <a:latin typeface="Times New Roman" panose="02020603050405020304" pitchFamily="18" charset="0"/>
                <a:cs typeface="Times New Roman" panose="02020603050405020304" pitchFamily="18" charset="0"/>
              </a:rPr>
              <a:t> will also suggest planning of infrastructure and skill requirements for the sector based on future growth of the sector.</a:t>
            </a:r>
            <a:endParaRPr lang="en-IN" sz="3026"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1788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7942" y="569422"/>
            <a:ext cx="4189615" cy="603504"/>
          </a:xfrm>
          <a:solidFill>
            <a:schemeClr val="accent6">
              <a:lumMod val="75000"/>
            </a:schemeClr>
          </a:solidFill>
        </p:spPr>
        <p:txBody>
          <a:bodyPr>
            <a:normAutofit fontScale="90000"/>
          </a:bodyPr>
          <a:lstStyle/>
          <a:p>
            <a:pPr algn="ctr"/>
            <a:r>
              <a:rPr lang="en-US" b="1" dirty="0" err="1">
                <a:latin typeface="Times New Roman" panose="02020603050405020304" pitchFamily="18" charset="0"/>
                <a:cs typeface="Times New Roman" panose="02020603050405020304" pitchFamily="18" charset="0"/>
              </a:rPr>
              <a:t>Chintan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Shivir</a:t>
            </a:r>
            <a:endParaRPr lang="en-IN" b="1" dirty="0"/>
          </a:p>
        </p:txBody>
      </p:sp>
      <p:sp>
        <p:nvSpPr>
          <p:cNvPr id="3" name="Content Placeholder 2"/>
          <p:cNvSpPr>
            <a:spLocks noGrp="1"/>
          </p:cNvSpPr>
          <p:nvPr>
            <p:ph idx="1"/>
          </p:nvPr>
        </p:nvSpPr>
        <p:spPr>
          <a:xfrm>
            <a:off x="1050729" y="1172926"/>
            <a:ext cx="10196945" cy="5115652"/>
          </a:xfrm>
        </p:spPr>
        <p:txBody>
          <a:bodyPr>
            <a:normAutofit fontScale="85000" lnSpcReduction="20000"/>
          </a:bodyPr>
          <a:lstStyle/>
          <a:p>
            <a:endParaRPr lang="en-US" dirty="0">
              <a:latin typeface="Times New Roman" panose="02020603050405020304" pitchFamily="18" charset="0"/>
              <a:ea typeface="Calibri" panose="020F0502020204030204" pitchFamily="34" charset="0"/>
              <a:cs typeface="Mangal" panose="02040503050203030202" pitchFamily="18" charset="0"/>
            </a:endParaRPr>
          </a:p>
          <a:p>
            <a:pPr algn="just"/>
            <a:r>
              <a:rPr lang="en-US" dirty="0">
                <a:latin typeface="Times New Roman" panose="02020603050405020304" pitchFamily="18" charset="0"/>
                <a:ea typeface="Calibri" panose="020F0502020204030204" pitchFamily="34" charset="0"/>
                <a:cs typeface="Times New Roman" panose="02020603050405020304" pitchFamily="18" charset="0"/>
              </a:rPr>
              <a:t>Chintan </a:t>
            </a:r>
            <a:r>
              <a:rPr lang="en-US" dirty="0" err="1">
                <a:latin typeface="Times New Roman" panose="02020603050405020304" pitchFamily="18" charset="0"/>
                <a:ea typeface="Calibri" panose="020F0502020204030204" pitchFamily="34" charset="0"/>
                <a:cs typeface="Times New Roman" panose="02020603050405020304" pitchFamily="18" charset="0"/>
              </a:rPr>
              <a:t>Shivir</a:t>
            </a:r>
            <a:r>
              <a:rPr lang="en-US" dirty="0">
                <a:latin typeface="Times New Roman" panose="02020603050405020304" pitchFamily="18" charset="0"/>
                <a:ea typeface="Calibri" panose="020F0502020204030204" pitchFamily="34" charset="0"/>
                <a:cs typeface="Times New Roman" panose="02020603050405020304" pitchFamily="18" charset="0"/>
              </a:rPr>
              <a:t> is a unique initiative wherein Government, Industry, and Associations will together have the detailed deliberation on focused themes.</a:t>
            </a:r>
          </a:p>
          <a:p>
            <a:pPr algn="just"/>
            <a:r>
              <a:rPr lang="en-US" dirty="0">
                <a:latin typeface="Times New Roman" panose="02020603050405020304" pitchFamily="18" charset="0"/>
                <a:ea typeface="Calibri" panose="020F0502020204030204" pitchFamily="34" charset="0"/>
                <a:cs typeface="Times New Roman" panose="02020603050405020304" pitchFamily="18" charset="0"/>
              </a:rPr>
              <a:t>Themes</a:t>
            </a:r>
            <a:endParaRPr lang="en-US" sz="2327" dirty="0">
              <a:latin typeface="Times New Roman" panose="02020603050405020304" pitchFamily="18" charset="0"/>
              <a:ea typeface="Calibri" panose="020F0502020204030204" pitchFamily="34" charset="0"/>
              <a:cs typeface="Times New Roman" panose="02020603050405020304" pitchFamily="18" charset="0"/>
            </a:endParaRPr>
          </a:p>
          <a:p>
            <a:pPr lvl="2" algn="just">
              <a:buFont typeface="Wingdings" panose="05000000000000000000" pitchFamily="2" charset="2"/>
              <a:buChar char="Ø"/>
            </a:pPr>
            <a:r>
              <a:rPr lang="en-IN" sz="2793" dirty="0">
                <a:latin typeface="Times New Roman" panose="02020603050405020304" pitchFamily="18" charset="0"/>
                <a:cs typeface="Times New Roman" panose="02020603050405020304" pitchFamily="18" charset="0"/>
              </a:rPr>
              <a:t>Import substitution;</a:t>
            </a:r>
          </a:p>
          <a:p>
            <a:pPr lvl="2" algn="just">
              <a:buFont typeface="Wingdings" panose="05000000000000000000" pitchFamily="2" charset="2"/>
              <a:buChar char="Ø"/>
            </a:pPr>
            <a:r>
              <a:rPr lang="en-IN" sz="2793" dirty="0">
                <a:latin typeface="Times New Roman" panose="02020603050405020304" pitchFamily="18" charset="0"/>
                <a:cs typeface="Times New Roman" panose="02020603050405020304" pitchFamily="18" charset="0"/>
              </a:rPr>
              <a:t>Sustainable Chemistry and</a:t>
            </a:r>
          </a:p>
          <a:p>
            <a:pPr lvl="2" algn="just">
              <a:buFont typeface="Wingdings" panose="05000000000000000000" pitchFamily="2" charset="2"/>
              <a:buChar char="Ø"/>
            </a:pPr>
            <a:r>
              <a:rPr lang="en-IN" sz="2793" dirty="0">
                <a:latin typeface="Times New Roman" panose="02020603050405020304" pitchFamily="18" charset="0"/>
                <a:cs typeface="Times New Roman" panose="02020603050405020304" pitchFamily="18" charset="0"/>
              </a:rPr>
              <a:t>Specialty Chemicals</a:t>
            </a:r>
          </a:p>
          <a:p>
            <a:pPr marL="797977" lvl="2" indent="0" algn="just">
              <a:buNone/>
            </a:pPr>
            <a:endParaRPr lang="en-US" sz="1629" dirty="0">
              <a:latin typeface="Times New Roman" panose="02020603050405020304" pitchFamily="18" charset="0"/>
              <a:ea typeface="Calibri" panose="020F0502020204030204" pitchFamily="34" charset="0"/>
              <a:cs typeface="Times New Roman" panose="02020603050405020304" pitchFamily="18" charset="0"/>
            </a:endParaRPr>
          </a:p>
          <a:p>
            <a:pPr lvl="0" algn="just"/>
            <a:r>
              <a:rPr lang="en-IN" dirty="0">
                <a:latin typeface="Times New Roman" panose="02020603050405020304" pitchFamily="18" charset="0"/>
                <a:cs typeface="Times New Roman" panose="02020603050405020304" pitchFamily="18" charset="0"/>
              </a:rPr>
              <a:t>To present the roadmap with clear timelines on the subject themes</a:t>
            </a:r>
          </a:p>
          <a:p>
            <a:pPr lvl="0" algn="just"/>
            <a:r>
              <a:rPr lang="en-IN" dirty="0">
                <a:latin typeface="Times New Roman" panose="02020603050405020304" pitchFamily="18" charset="0"/>
                <a:cs typeface="Times New Roman" panose="02020603050405020304" pitchFamily="18" charset="0"/>
              </a:rPr>
              <a:t>The task force is expected to take views of all stakeholders and arrive at a concise, actionable roadmap for its implementation.</a:t>
            </a:r>
          </a:p>
          <a:p>
            <a:pPr lvl="0" algn="just"/>
            <a:r>
              <a:rPr lang="en-IN" dirty="0">
                <a:latin typeface="Times New Roman" panose="02020603050405020304" pitchFamily="18" charset="0"/>
                <a:cs typeface="Times New Roman" panose="02020603050405020304" pitchFamily="18" charset="0"/>
              </a:rPr>
              <a:t>The same will be presented at the Chintan </a:t>
            </a:r>
            <a:r>
              <a:rPr lang="en-IN" dirty="0" err="1">
                <a:latin typeface="Times New Roman" panose="02020603050405020304" pitchFamily="18" charset="0"/>
                <a:cs typeface="Times New Roman" panose="02020603050405020304" pitchFamily="18" charset="0"/>
              </a:rPr>
              <a:t>Shivir</a:t>
            </a:r>
            <a:r>
              <a:rPr lang="en-IN" dirty="0">
                <a:latin typeface="Times New Roman" panose="02020603050405020304" pitchFamily="18" charset="0"/>
                <a:cs typeface="Times New Roman" panose="02020603050405020304" pitchFamily="18" charset="0"/>
              </a:rPr>
              <a:t> and further brainstorming will be held. </a:t>
            </a:r>
          </a:p>
          <a:p>
            <a:pPr lvl="0" algn="just"/>
            <a:r>
              <a:rPr lang="en-IN" dirty="0">
                <a:latin typeface="Times New Roman" panose="02020603050405020304" pitchFamily="18" charset="0"/>
                <a:cs typeface="Times New Roman" panose="02020603050405020304" pitchFamily="18" charset="0"/>
              </a:rPr>
              <a:t>The roadmap recommendations should also take into account the national &amp; global trends, regulations, best practices etc.</a:t>
            </a:r>
            <a:endParaRPr lang="en-US" sz="2327"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1629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404F97-B4A6-FD49-B97A-0C712387AC3D}"/>
              </a:ext>
            </a:extLst>
          </p:cNvPr>
          <p:cNvSpPr>
            <a:spLocks noGrp="1"/>
          </p:cNvSpPr>
          <p:nvPr>
            <p:ph type="title"/>
          </p:nvPr>
        </p:nvSpPr>
        <p:spPr>
          <a:xfrm>
            <a:off x="270588" y="930401"/>
            <a:ext cx="11595192" cy="971591"/>
          </a:xfrm>
          <a:solidFill>
            <a:schemeClr val="accent5"/>
          </a:solidFill>
        </p:spPr>
        <p:txBody>
          <a:bodyPr vert="horz" lIns="91440" tIns="45720" rIns="91440" bIns="45720" rtlCol="0" anchor="b">
            <a:noAutofit/>
          </a:bodyPr>
          <a:lstStyle/>
          <a:p>
            <a:r>
              <a:rPr lang="en-US" sz="4800" b="1" kern="1200" dirty="0">
                <a:solidFill>
                  <a:schemeClr val="bg1"/>
                </a:solidFill>
                <a:latin typeface="Times New Roman" panose="02020603050405020304" pitchFamily="18" charset="0"/>
                <a:cs typeface="Times New Roman" panose="02020603050405020304" pitchFamily="18" charset="0"/>
              </a:rPr>
              <a:t>Technical Barrier to Trade in Chemicals</a:t>
            </a:r>
          </a:p>
        </p:txBody>
      </p:sp>
      <p:sp>
        <p:nvSpPr>
          <p:cNvPr id="34" name="Footer Placeholder 7">
            <a:extLst>
              <a:ext uri="{FF2B5EF4-FFF2-40B4-BE49-F238E27FC236}">
                <a16:creationId xmlns:a16="http://schemas.microsoft.com/office/drawing/2014/main" xmlns="" id="{BAF0F914-C61F-4324-8B0A-4A50246E7CE5}"/>
              </a:ext>
            </a:extLst>
          </p:cNvPr>
          <p:cNvSpPr>
            <a:spLocks noGrp="1"/>
          </p:cNvSpPr>
          <p:nvPr>
            <p:ph type="ftr" sz="quarter" idx="11"/>
          </p:nvPr>
        </p:nvSpPr>
        <p:spPr>
          <a:xfrm>
            <a:off x="4038600" y="6492240"/>
            <a:ext cx="4114800" cy="365125"/>
          </a:xfrm>
          <a:prstGeom prst="rect">
            <a:avLst/>
          </a:prstGeo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 </a:t>
            </a:r>
          </a:p>
        </p:txBody>
      </p:sp>
      <p:sp>
        <p:nvSpPr>
          <p:cNvPr id="4" name="Slide Number Placeholder 3">
            <a:extLst>
              <a:ext uri="{FF2B5EF4-FFF2-40B4-BE49-F238E27FC236}">
                <a16:creationId xmlns:a16="http://schemas.microsoft.com/office/drawing/2014/main" xmlns="" id="{531AC72C-35F5-486E-BEE3-EC722BB533D6}"/>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pPr>
            <a:fld id="{C8B40B1B-DCF1-4E0F-A985-E71C45D4A1FA}" type="slidenum">
              <a:rPr lang="en-US" smtClean="0"/>
              <a:pPr>
                <a:spcAft>
                  <a:spcPts val="600"/>
                </a:spcAft>
              </a:pPr>
              <a:t>27</a:t>
            </a:fld>
            <a:endParaRPr lang="en-US"/>
          </a:p>
        </p:txBody>
      </p:sp>
      <p:pic>
        <p:nvPicPr>
          <p:cNvPr id="3076" name="Picture 4" descr="What Is and Is Not a Chemical?">
            <a:extLst>
              <a:ext uri="{FF2B5EF4-FFF2-40B4-BE49-F238E27FC236}">
                <a16:creationId xmlns:a16="http://schemas.microsoft.com/office/drawing/2014/main" xmlns="" id="{3E5249EA-457D-B909-717F-19D66F9BF61D}"/>
              </a:ext>
            </a:extLst>
          </p:cNvPr>
          <p:cNvPicPr>
            <a:picLocks noChangeAspect="1" noChangeArrowheads="1"/>
          </p:cNvPicPr>
          <p:nvPr/>
        </p:nvPicPr>
        <p:blipFill rotWithShape="1">
          <a:blip r:embed="rId3" cstate="print">
            <a:alphaModFix amt="32000"/>
            <a:extLst>
              <a:ext uri="{28A0092B-C50C-407E-A947-70E740481C1C}">
                <a14:useLocalDpi xmlns:a14="http://schemas.microsoft.com/office/drawing/2010/main" val="0"/>
              </a:ext>
            </a:extLst>
          </a:blip>
          <a:srcRect r="55382"/>
          <a:stretch/>
        </p:blipFill>
        <p:spPr bwMode="auto">
          <a:xfrm>
            <a:off x="9536196" y="2599509"/>
            <a:ext cx="2482727" cy="3714244"/>
          </a:xfrm>
          <a:prstGeom prst="rect">
            <a:avLst/>
          </a:prstGeom>
          <a:noFill/>
          <a:extLst>
            <a:ext uri="{909E8E84-426E-40DD-AFC4-6F175D3DCCD1}">
              <a14:hiddenFill xmlns:a14="http://schemas.microsoft.com/office/drawing/2010/main">
                <a:solidFill>
                  <a:srgbClr val="FFFFFF"/>
                </a:solidFill>
              </a14:hiddenFill>
            </a:ext>
          </a:extLst>
        </p:spPr>
      </p:pic>
      <p:sp>
        <p:nvSpPr>
          <p:cNvPr id="130" name="TextBox 129">
            <a:extLst>
              <a:ext uri="{FF2B5EF4-FFF2-40B4-BE49-F238E27FC236}">
                <a16:creationId xmlns:a16="http://schemas.microsoft.com/office/drawing/2014/main" xmlns="" id="{5D3C9D85-B76E-4238-A7E4-5459FC1004F9}"/>
              </a:ext>
            </a:extLst>
          </p:cNvPr>
          <p:cNvSpPr txBox="1"/>
          <p:nvPr/>
        </p:nvSpPr>
        <p:spPr>
          <a:xfrm>
            <a:off x="270588" y="2288148"/>
            <a:ext cx="11200880" cy="4204092"/>
          </a:xfrm>
          <a:prstGeom prst="rect">
            <a:avLst/>
          </a:prstGeom>
        </p:spPr>
        <p:txBody>
          <a:bodyPr vert="horz" lIns="91440" tIns="45720" rIns="91440" bIns="45720" rtlCol="0" anchor="ctr">
            <a:normAutofit/>
          </a:bodyPr>
          <a:lstStyle/>
          <a:p>
            <a:pPr marL="342900" indent="-342900">
              <a:lnSpc>
                <a:spcPct val="120000"/>
              </a:lnSpc>
              <a:spcAft>
                <a:spcPts val="600"/>
              </a:spcAft>
              <a:buFont typeface="Wingdings" panose="05000000000000000000" pitchFamily="2" charset="2"/>
              <a:buChar char="§"/>
            </a:pPr>
            <a:r>
              <a:rPr lang="en-US" b="0" i="0" dirty="0">
                <a:effectLst/>
                <a:latin typeface="Times New Roman" panose="02020603050405020304" pitchFamily="18" charset="0"/>
                <a:cs typeface="Times New Roman" panose="02020603050405020304" pitchFamily="18" charset="0"/>
              </a:rPr>
              <a:t>The Technical Barriers to Trade (TBT) Agreement ensures that </a:t>
            </a:r>
            <a:r>
              <a:rPr lang="en-US" b="1" i="0" dirty="0">
                <a:effectLst/>
                <a:latin typeface="Times New Roman" panose="02020603050405020304" pitchFamily="18" charset="0"/>
                <a:cs typeface="Times New Roman" panose="02020603050405020304" pitchFamily="18" charset="0"/>
              </a:rPr>
              <a:t>technical regulations</a:t>
            </a:r>
            <a:r>
              <a:rPr lang="en-US" b="0" i="0" dirty="0">
                <a:effectLst/>
                <a:latin typeface="Times New Roman" panose="02020603050405020304" pitchFamily="18" charset="0"/>
                <a:cs typeface="Times New Roman" panose="02020603050405020304" pitchFamily="18" charset="0"/>
              </a:rPr>
              <a:t>, </a:t>
            </a:r>
            <a:r>
              <a:rPr lang="en-US" b="1" i="0" dirty="0">
                <a:effectLst/>
                <a:latin typeface="Times New Roman" panose="02020603050405020304" pitchFamily="18" charset="0"/>
                <a:cs typeface="Times New Roman" panose="02020603050405020304" pitchFamily="18" charset="0"/>
              </a:rPr>
              <a:t>standards,</a:t>
            </a:r>
            <a:r>
              <a:rPr lang="en-US" b="0" i="0" dirty="0">
                <a:effectLst/>
                <a:latin typeface="Times New Roman" panose="02020603050405020304" pitchFamily="18" charset="0"/>
                <a:cs typeface="Times New Roman" panose="02020603050405020304" pitchFamily="18" charset="0"/>
              </a:rPr>
              <a:t> and </a:t>
            </a:r>
            <a:r>
              <a:rPr lang="en-US" b="1" i="0" dirty="0">
                <a:effectLst/>
                <a:latin typeface="Times New Roman" panose="02020603050405020304" pitchFamily="18" charset="0"/>
                <a:cs typeface="Times New Roman" panose="02020603050405020304" pitchFamily="18" charset="0"/>
              </a:rPr>
              <a:t>conformity assessment procedures </a:t>
            </a:r>
            <a:r>
              <a:rPr lang="en-US" b="0" i="0" dirty="0">
                <a:effectLst/>
                <a:latin typeface="Times New Roman" panose="02020603050405020304" pitchFamily="18" charset="0"/>
                <a:cs typeface="Times New Roman" panose="02020603050405020304" pitchFamily="18" charset="0"/>
              </a:rPr>
              <a:t>are non-discriminatory. </a:t>
            </a:r>
            <a:endParaRPr lang="en-US" dirty="0">
              <a:latin typeface="Times New Roman" panose="02020603050405020304" pitchFamily="18" charset="0"/>
              <a:cs typeface="Times New Roman" panose="02020603050405020304" pitchFamily="18" charset="0"/>
            </a:endParaRPr>
          </a:p>
          <a:p>
            <a:pPr marL="342900" indent="-342900">
              <a:lnSpc>
                <a:spcPct val="120000"/>
              </a:lnSpc>
              <a:spcAft>
                <a:spcPts val="600"/>
              </a:spcAft>
              <a:buFont typeface="Wingdings" panose="05000000000000000000" pitchFamily="2" charset="2"/>
              <a:buChar char="§"/>
            </a:pPr>
            <a:r>
              <a:rPr lang="en-US" b="0" i="0" dirty="0">
                <a:effectLst/>
                <a:latin typeface="Times New Roman" panose="02020603050405020304" pitchFamily="18" charset="0"/>
                <a:cs typeface="Times New Roman" panose="02020603050405020304" pitchFamily="18" charset="0"/>
              </a:rPr>
              <a:t>At the same time, it </a:t>
            </a:r>
            <a:r>
              <a:rPr lang="en-US" b="0" i="0" dirty="0" err="1">
                <a:effectLst/>
                <a:latin typeface="Times New Roman" panose="02020603050405020304" pitchFamily="18" charset="0"/>
                <a:cs typeface="Times New Roman" panose="02020603050405020304" pitchFamily="18" charset="0"/>
              </a:rPr>
              <a:t>recognises</a:t>
            </a:r>
            <a:r>
              <a:rPr lang="en-US" b="0" i="0" dirty="0">
                <a:effectLst/>
                <a:latin typeface="Times New Roman" panose="02020603050405020304" pitchFamily="18" charset="0"/>
                <a:cs typeface="Times New Roman" panose="02020603050405020304" pitchFamily="18" charset="0"/>
              </a:rPr>
              <a:t> WTO members’ right to implement measures to achieve legitimate policy objectives, such as protecting human health and safety or protecting the environment. </a:t>
            </a:r>
          </a:p>
          <a:p>
            <a:pPr marL="342900" indent="-342900">
              <a:lnSpc>
                <a:spcPct val="120000"/>
              </a:lnSpc>
              <a:spcAft>
                <a:spcPts val="600"/>
              </a:spcAft>
              <a:buFont typeface="Wingdings" panose="05000000000000000000" pitchFamily="2" charset="2"/>
              <a:buChar char="§"/>
            </a:pPr>
            <a:r>
              <a:rPr lang="en-US" b="0" i="0" dirty="0">
                <a:effectLst/>
                <a:latin typeface="Times New Roman" panose="02020603050405020304" pitchFamily="18" charset="0"/>
                <a:cs typeface="Times New Roman" panose="02020603050405020304" pitchFamily="18" charset="0"/>
              </a:rPr>
              <a:t>The TBT Agreement strongly encourages members to base their measures on international standards to facilitate trade. Its transparency provisions also aim to create a predictable trading environment.</a:t>
            </a:r>
            <a:endParaRPr lang="en-US" dirty="0">
              <a:latin typeface="Times New Roman" panose="02020603050405020304" pitchFamily="18" charset="0"/>
              <a:cs typeface="Times New Roman" panose="02020603050405020304" pitchFamily="18" charset="0"/>
            </a:endParaRPr>
          </a:p>
          <a:p>
            <a:pPr marL="342900" indent="-342900">
              <a:lnSpc>
                <a:spcPct val="120000"/>
              </a:lnSpc>
              <a:spcAft>
                <a:spcPts val="60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Worldwide, the Technical Regulation in Chemicals exist, facilitating trade like the USA, Germany, China, Japan etc.</a:t>
            </a:r>
          </a:p>
          <a:p>
            <a:pPr marL="342900" indent="-342900">
              <a:lnSpc>
                <a:spcPct val="120000"/>
              </a:lnSpc>
              <a:spcAft>
                <a:spcPts val="60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In the Indian Chemicals Industry, Technical Regulations do not exist in our laws. Due to the non-existence of TR, the import of chemicals will happen.</a:t>
            </a:r>
          </a:p>
          <a:p>
            <a:pPr marL="342900" indent="-342900">
              <a:lnSpc>
                <a:spcPct val="120000"/>
              </a:lnSpc>
              <a:spcAft>
                <a:spcPts val="600"/>
              </a:spcAft>
              <a:buFont typeface="Wingdings" panose="05000000000000000000" pitchFamily="2" charset="2"/>
              <a:buChar char="§"/>
            </a:pPr>
            <a:r>
              <a:rPr lang="en-US" b="0" i="0" dirty="0">
                <a:effectLst/>
                <a:latin typeface="Times New Roman" panose="02020603050405020304" pitchFamily="18" charset="0"/>
                <a:cs typeface="Times New Roman" panose="02020603050405020304" pitchFamily="18" charset="0"/>
              </a:rPr>
              <a:t>To strengthen the Indian Domestic Chemicals Industry, Technical Regulation will facilitate the trade.</a:t>
            </a:r>
          </a:p>
        </p:txBody>
      </p:sp>
    </p:spTree>
    <p:extLst>
      <p:ext uri="{BB962C8B-B14F-4D97-AF65-F5344CB8AC3E}">
        <p14:creationId xmlns:p14="http://schemas.microsoft.com/office/powerpoint/2010/main" val="1095457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564" y="116552"/>
            <a:ext cx="11689289" cy="816322"/>
          </a:xfrm>
          <a:solidFill>
            <a:schemeClr val="accent5"/>
          </a:solidFill>
        </p:spPr>
        <p:txBody>
          <a:bodyPr>
            <a:normAutofit/>
          </a:bodyPr>
          <a:lstStyle/>
          <a:p>
            <a:pPr algn="ctr"/>
            <a:r>
              <a:rPr lang="en-GB" sz="3600" b="1" dirty="0">
                <a:solidFill>
                  <a:schemeClr val="bg1"/>
                </a:solidFill>
                <a:latin typeface="Times" pitchFamily="18" charset="0"/>
              </a:rPr>
              <a:t>Setting Up of Chemicals Parks</a:t>
            </a:r>
            <a:endParaRPr lang="en-IN" sz="3600" b="1" dirty="0">
              <a:solidFill>
                <a:schemeClr val="bg1"/>
              </a:solidFill>
              <a:latin typeface="Times" pitchFamily="18" charset="0"/>
            </a:endParaRPr>
          </a:p>
        </p:txBody>
      </p:sp>
      <p:sp>
        <p:nvSpPr>
          <p:cNvPr id="3" name="Content Placeholder 2"/>
          <p:cNvSpPr>
            <a:spLocks noGrp="1"/>
          </p:cNvSpPr>
          <p:nvPr>
            <p:ph idx="1"/>
          </p:nvPr>
        </p:nvSpPr>
        <p:spPr>
          <a:xfrm>
            <a:off x="295563" y="1081461"/>
            <a:ext cx="11689289" cy="5005303"/>
          </a:xfrm>
        </p:spPr>
        <p:txBody>
          <a:bodyPr>
            <a:normAutofit/>
          </a:bodyPr>
          <a:lstStyle/>
          <a:p>
            <a:pPr algn="just">
              <a:lnSpc>
                <a:spcPct val="150000"/>
              </a:lnSpc>
            </a:pPr>
            <a:r>
              <a:rPr lang="en-GB" sz="2400" dirty="0">
                <a:latin typeface="Times New Roman" panose="02020603050405020304" pitchFamily="18" charset="0"/>
                <a:cs typeface="Times New Roman" panose="02020603050405020304" pitchFamily="18" charset="0"/>
              </a:rPr>
              <a:t>To boost domestic production of critical and strategic important chemicals, and to meet growing domestic demand and reduce import dependency, there is need to set up chemical parks at the strategic locations.</a:t>
            </a:r>
          </a:p>
          <a:p>
            <a:pPr algn="just">
              <a:lnSpc>
                <a:spcPct val="150000"/>
              </a:lnSpc>
            </a:pPr>
            <a:r>
              <a:rPr lang="en-GB" sz="2400" dirty="0">
                <a:latin typeface="Times New Roman" panose="02020603050405020304" pitchFamily="18" charset="0"/>
                <a:cs typeface="Times New Roman" panose="02020603050405020304" pitchFamily="18" charset="0"/>
              </a:rPr>
              <a:t>In this regards, a business model has been developed in which private sector will pay major role supported by central and state government.</a:t>
            </a:r>
          </a:p>
          <a:p>
            <a:pPr algn="just">
              <a:lnSpc>
                <a:spcPct val="150000"/>
              </a:lnSpc>
            </a:pPr>
            <a:r>
              <a:rPr lang="en-GB" sz="2400" dirty="0">
                <a:latin typeface="Times New Roman" panose="02020603050405020304" pitchFamily="18" charset="0"/>
                <a:cs typeface="Times New Roman" panose="02020603050405020304" pitchFamily="18" charset="0"/>
              </a:rPr>
              <a:t>Preliminary meetings have been held with the state governments of Gujarat,  Orissa, Andhra Pradesh, Tamil Nadu, West Bengal and Maharashtra.</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31992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Graphic 6" descr="Handshake">
            <a:extLst>
              <a:ext uri="{FF2B5EF4-FFF2-40B4-BE49-F238E27FC236}">
                <a16:creationId xmlns:a16="http://schemas.microsoft.com/office/drawing/2014/main" xmlns="" id="{6835EF45-1462-0D3F-0612-A3E77AAC566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31239" y="1525536"/>
            <a:ext cx="3775459" cy="3775459"/>
          </a:xfrm>
          <a:prstGeom prst="rect">
            <a:avLst/>
          </a:prstGeom>
        </p:spPr>
      </p:pic>
      <p:sp>
        <p:nvSpPr>
          <p:cNvPr id="2" name="Title 1">
            <a:extLst>
              <a:ext uri="{FF2B5EF4-FFF2-40B4-BE49-F238E27FC236}">
                <a16:creationId xmlns:a16="http://schemas.microsoft.com/office/drawing/2014/main" xmlns="" id="{5D2CE029-9B9E-D875-6BCE-5783A55C6BFB}"/>
              </a:ext>
            </a:extLst>
          </p:cNvPr>
          <p:cNvSpPr>
            <a:spLocks noGrp="1"/>
          </p:cNvSpPr>
          <p:nvPr>
            <p:ph type="title"/>
          </p:nvPr>
        </p:nvSpPr>
        <p:spPr>
          <a:xfrm>
            <a:off x="5775961" y="962526"/>
            <a:ext cx="5384800" cy="3210689"/>
          </a:xfrm>
        </p:spPr>
        <p:txBody>
          <a:bodyPr vert="horz" lIns="91440" tIns="45720" rIns="91440" bIns="45720" rtlCol="0" anchor="b">
            <a:normAutofit/>
          </a:bodyPr>
          <a:lstStyle/>
          <a:p>
            <a:r>
              <a:rPr lang="en-US" sz="7200" kern="1200">
                <a:solidFill>
                  <a:schemeClr val="tx1"/>
                </a:solidFill>
                <a:latin typeface="+mj-lt"/>
                <a:ea typeface="+mj-ea"/>
                <a:cs typeface="+mj-cs"/>
              </a:rPr>
              <a:t>Thank you</a:t>
            </a:r>
          </a:p>
        </p:txBody>
      </p:sp>
    </p:spTree>
    <p:extLst>
      <p:ext uri="{BB962C8B-B14F-4D97-AF65-F5344CB8AC3E}">
        <p14:creationId xmlns:p14="http://schemas.microsoft.com/office/powerpoint/2010/main" val="2530829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432888-F2AE-3A43-9C0E-0D433575C2DE}"/>
              </a:ext>
            </a:extLst>
          </p:cNvPr>
          <p:cNvSpPr>
            <a:spLocks noGrp="1"/>
          </p:cNvSpPr>
          <p:nvPr>
            <p:ph type="title"/>
          </p:nvPr>
        </p:nvSpPr>
        <p:spPr>
          <a:xfrm>
            <a:off x="310552" y="418390"/>
            <a:ext cx="11542142" cy="648152"/>
          </a:xfrm>
          <a:solidFill>
            <a:schemeClr val="accent2"/>
          </a:solidFill>
        </p:spPr>
        <p:txBody>
          <a:bodyPr/>
          <a:lstStyle/>
          <a:p>
            <a:pPr algn="ctr"/>
            <a:r>
              <a:rPr lang="en-GB" sz="4000" b="1" dirty="0">
                <a:latin typeface="Times New Roman" panose="02020603050405020304" pitchFamily="18" charset="0"/>
                <a:cs typeface="Times New Roman" panose="02020603050405020304" pitchFamily="18" charset="0"/>
              </a:rPr>
              <a:t>Indian Chemical Industry</a:t>
            </a:r>
          </a:p>
        </p:txBody>
      </p:sp>
      <p:sp>
        <p:nvSpPr>
          <p:cNvPr id="35" name="Slide Number Placeholder 4">
            <a:extLst>
              <a:ext uri="{FF2B5EF4-FFF2-40B4-BE49-F238E27FC236}">
                <a16:creationId xmlns:a16="http://schemas.microsoft.com/office/drawing/2014/main" xmlns="" id="{9F4DC3A2-4D94-4AC8-AF37-DE817ADED374}"/>
              </a:ext>
            </a:extLst>
          </p:cNvPr>
          <p:cNvSpPr>
            <a:spLocks noGrp="1"/>
          </p:cNvSpPr>
          <p:nvPr>
            <p:ph type="sldNum" sz="quarter" idx="12"/>
          </p:nvPr>
        </p:nvSpPr>
        <p:spPr>
          <a:xfrm>
            <a:off x="10003632" y="6381328"/>
            <a:ext cx="332184" cy="365760"/>
          </a:xfrm>
          <a:prstGeom prst="rect">
            <a:avLst/>
          </a:prstGeom>
        </p:spPr>
        <p:txBody>
          <a:bodyPr/>
          <a:lstStyle/>
          <a:p>
            <a:pPr defTabSz="685800"/>
            <a:fld id="{7870704B-CE94-48CC-AF30-84932A1262A7}" type="slidenum">
              <a:rPr lang="en-US" sz="1600">
                <a:solidFill>
                  <a:srgbClr val="000000"/>
                </a:solidFill>
                <a:latin typeface="Arial"/>
              </a:rPr>
              <a:pPr defTabSz="685800"/>
              <a:t>3</a:t>
            </a:fld>
            <a:endParaRPr lang="en-US" sz="1600" dirty="0">
              <a:solidFill>
                <a:srgbClr val="000000"/>
              </a:solidFill>
              <a:latin typeface="Arial"/>
            </a:endParaRPr>
          </a:p>
        </p:txBody>
      </p:sp>
      <p:sp>
        <p:nvSpPr>
          <p:cNvPr id="29" name="Rectangle 28">
            <a:extLst>
              <a:ext uri="{FF2B5EF4-FFF2-40B4-BE49-F238E27FC236}">
                <a16:creationId xmlns:a16="http://schemas.microsoft.com/office/drawing/2014/main" xmlns="" id="{B2281E85-590C-48EB-AB46-EEE11B9AA496}"/>
              </a:ext>
            </a:extLst>
          </p:cNvPr>
          <p:cNvSpPr/>
          <p:nvPr/>
        </p:nvSpPr>
        <p:spPr>
          <a:xfrm>
            <a:off x="1466539" y="6637555"/>
            <a:ext cx="8483346" cy="115416"/>
          </a:xfrm>
          <a:prstGeom prst="rect">
            <a:avLst/>
          </a:prstGeom>
          <a:noFill/>
          <a:ln>
            <a:noFill/>
          </a:ln>
        </p:spPr>
        <p:style>
          <a:lnRef idx="0">
            <a:schemeClr val="accent1"/>
          </a:lnRef>
          <a:fillRef idx="1">
            <a:schemeClr val="accent1"/>
          </a:fillRef>
          <a:effectRef idx="0">
            <a:schemeClr val="dk1"/>
          </a:effectRef>
          <a:fontRef idx="minor">
            <a:schemeClr val="lt1"/>
          </a:fontRef>
        </p:style>
        <p:txBody>
          <a:bodyPr wrap="square" lIns="0" tIns="0" rIns="0" bIns="0" rtlCol="0" anchor="b">
            <a:noAutofit/>
          </a:bodyPr>
          <a:lstStyle/>
          <a:p>
            <a:pPr defTabSz="685800"/>
            <a:r>
              <a:rPr lang="en-GB" sz="750" dirty="0">
                <a:solidFill>
                  <a:srgbClr val="000000"/>
                </a:solidFill>
                <a:latin typeface="Arial"/>
              </a:rPr>
              <a:t>Source: MOSPI, DCPC, IMF, Industry Sources, PwC Analysis</a:t>
            </a:r>
          </a:p>
        </p:txBody>
      </p:sp>
      <p:grpSp>
        <p:nvGrpSpPr>
          <p:cNvPr id="32" name="Group 31">
            <a:extLst>
              <a:ext uri="{FF2B5EF4-FFF2-40B4-BE49-F238E27FC236}">
                <a16:creationId xmlns:a16="http://schemas.microsoft.com/office/drawing/2014/main" xmlns="" id="{0AA96D60-EE11-4526-BC65-CC5F536C38CA}"/>
              </a:ext>
            </a:extLst>
          </p:cNvPr>
          <p:cNvGrpSpPr/>
          <p:nvPr/>
        </p:nvGrpSpPr>
        <p:grpSpPr>
          <a:xfrm>
            <a:off x="186754" y="1353545"/>
            <a:ext cx="11822206" cy="278994"/>
            <a:chOff x="442913" y="1264401"/>
            <a:chExt cx="11306175" cy="371992"/>
          </a:xfrm>
        </p:grpSpPr>
        <p:sp>
          <p:nvSpPr>
            <p:cNvPr id="5" name="Content Placeholder 2">
              <a:extLst>
                <a:ext uri="{FF2B5EF4-FFF2-40B4-BE49-F238E27FC236}">
                  <a16:creationId xmlns:a16="http://schemas.microsoft.com/office/drawing/2014/main" xmlns="" id="{7FBDFBCB-8872-8C45-9B2D-D332A44DBF65}"/>
                </a:ext>
              </a:extLst>
            </p:cNvPr>
            <p:cNvSpPr txBox="1">
              <a:spLocks/>
            </p:cNvSpPr>
            <p:nvPr/>
          </p:nvSpPr>
          <p:spPr>
            <a:xfrm>
              <a:off x="442913" y="1264401"/>
              <a:ext cx="2743200" cy="371992"/>
            </a:xfrm>
            <a:prstGeom prst="rect">
              <a:avLst/>
            </a:prstGeom>
            <a:solidFill>
              <a:schemeClr val="accent1"/>
            </a:solidFill>
            <a:ln>
              <a:noFill/>
            </a:ln>
          </p:spPr>
          <p:txBody>
            <a:bodyPr anchor="ct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pPr defTabSz="685800">
                <a:spcAft>
                  <a:spcPts val="900"/>
                </a:spcAft>
              </a:pPr>
              <a:r>
                <a:rPr lang="en-GB" sz="1200" dirty="0">
                  <a:solidFill>
                    <a:srgbClr val="FFFFFF"/>
                  </a:solidFill>
                  <a:latin typeface="Arial"/>
                </a:rPr>
                <a:t>Indian Chemical Industry</a:t>
              </a:r>
            </a:p>
          </p:txBody>
        </p:sp>
        <p:cxnSp>
          <p:nvCxnSpPr>
            <p:cNvPr id="24" name="Straight Connector 23">
              <a:extLst>
                <a:ext uri="{FF2B5EF4-FFF2-40B4-BE49-F238E27FC236}">
                  <a16:creationId xmlns:a16="http://schemas.microsoft.com/office/drawing/2014/main" xmlns="" id="{0B4A8402-4C7D-4AC4-B228-D2F816634AB3}"/>
                </a:ext>
              </a:extLst>
            </p:cNvPr>
            <p:cNvCxnSpPr>
              <a:cxnSpLocks/>
              <a:stCxn id="5" idx="3"/>
            </p:cNvCxnSpPr>
            <p:nvPr/>
          </p:nvCxnSpPr>
          <p:spPr>
            <a:xfrm>
              <a:off x="3186113" y="1450397"/>
              <a:ext cx="8562975" cy="0"/>
            </a:xfrm>
            <a:prstGeom prst="line">
              <a:avLst/>
            </a:prstGeom>
            <a:ln w="6350" cap="sq">
              <a:solidFill>
                <a:schemeClr val="accent1"/>
              </a:solidFill>
              <a:tailEnd type="diamond"/>
            </a:ln>
          </p:spPr>
          <p:style>
            <a:lnRef idx="1">
              <a:schemeClr val="accent1"/>
            </a:lnRef>
            <a:fillRef idx="0">
              <a:schemeClr val="accent1"/>
            </a:fillRef>
            <a:effectRef idx="0">
              <a:schemeClr val="dk1"/>
            </a:effectRef>
            <a:fontRef idx="minor">
              <a:schemeClr val="lt1"/>
            </a:fontRef>
          </p:style>
        </p:cxnSp>
        <p:sp>
          <p:nvSpPr>
            <p:cNvPr id="60" name="Content Placeholder 2">
              <a:extLst>
                <a:ext uri="{FF2B5EF4-FFF2-40B4-BE49-F238E27FC236}">
                  <a16:creationId xmlns:a16="http://schemas.microsoft.com/office/drawing/2014/main" xmlns="" id="{3D9D2C44-50C6-409A-A481-00C0B81F36BE}"/>
                </a:ext>
              </a:extLst>
            </p:cNvPr>
            <p:cNvSpPr txBox="1">
              <a:spLocks/>
            </p:cNvSpPr>
            <p:nvPr/>
          </p:nvSpPr>
          <p:spPr>
            <a:xfrm>
              <a:off x="3014297" y="1264401"/>
              <a:ext cx="91440" cy="371992"/>
            </a:xfrm>
            <a:prstGeom prst="rect">
              <a:avLst/>
            </a:prstGeom>
            <a:solidFill>
              <a:schemeClr val="bg1"/>
            </a:solidFill>
            <a:ln>
              <a:noFill/>
            </a:ln>
          </p:spPr>
          <p:txBody>
            <a:bodyPr anchor="ct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pPr defTabSz="685800">
                <a:spcAft>
                  <a:spcPts val="900"/>
                </a:spcAft>
              </a:pPr>
              <a:endParaRPr lang="en-GB" sz="1200" dirty="0">
                <a:solidFill>
                  <a:srgbClr val="FFFFFF"/>
                </a:solidFill>
                <a:latin typeface="Arial"/>
              </a:endParaRPr>
            </a:p>
          </p:txBody>
        </p:sp>
      </p:grpSp>
      <p:cxnSp>
        <p:nvCxnSpPr>
          <p:cNvPr id="63" name="Straight Connector 62">
            <a:extLst>
              <a:ext uri="{FF2B5EF4-FFF2-40B4-BE49-F238E27FC236}">
                <a16:creationId xmlns:a16="http://schemas.microsoft.com/office/drawing/2014/main" xmlns="" id="{F82DEB45-AD61-4287-AC4F-468E66A98DD9}"/>
              </a:ext>
            </a:extLst>
          </p:cNvPr>
          <p:cNvCxnSpPr>
            <a:cxnSpLocks/>
          </p:cNvCxnSpPr>
          <p:nvPr/>
        </p:nvCxnSpPr>
        <p:spPr>
          <a:xfrm>
            <a:off x="7032104" y="2057401"/>
            <a:ext cx="0" cy="3769829"/>
          </a:xfrm>
          <a:prstGeom prst="line">
            <a:avLst/>
          </a:prstGeom>
          <a:ln w="6350" cap="sq">
            <a:solidFill>
              <a:srgbClr val="7D7D7D"/>
            </a:solidFill>
            <a:prstDash val="dash"/>
          </a:ln>
        </p:spPr>
        <p:style>
          <a:lnRef idx="1">
            <a:schemeClr val="accent1"/>
          </a:lnRef>
          <a:fillRef idx="0">
            <a:schemeClr val="accent1"/>
          </a:fillRef>
          <a:effectRef idx="0">
            <a:schemeClr val="dk1"/>
          </a:effectRef>
          <a:fontRef idx="minor">
            <a:schemeClr val="lt1"/>
          </a:fontRef>
        </p:style>
      </p:cxnSp>
      <p:graphicFrame>
        <p:nvGraphicFramePr>
          <p:cNvPr id="41" name="Chart 40">
            <a:extLst>
              <a:ext uri="{FF2B5EF4-FFF2-40B4-BE49-F238E27FC236}">
                <a16:creationId xmlns:a16="http://schemas.microsoft.com/office/drawing/2014/main" xmlns="" id="{2577EABE-FE4C-4506-8DD7-EBA85AC7B650}"/>
              </a:ext>
            </a:extLst>
          </p:cNvPr>
          <p:cNvGraphicFramePr/>
          <p:nvPr>
            <p:extLst>
              <p:ext uri="{D42A27DB-BD31-4B8C-83A1-F6EECF244321}">
                <p14:modId xmlns:p14="http://schemas.microsoft.com/office/powerpoint/2010/main" val="1503968440"/>
              </p:ext>
            </p:extLst>
          </p:nvPr>
        </p:nvGraphicFramePr>
        <p:xfrm>
          <a:off x="7086016" y="1623973"/>
          <a:ext cx="4922944" cy="4871718"/>
        </p:xfrm>
        <a:graphic>
          <a:graphicData uri="http://schemas.openxmlformats.org/drawingml/2006/chart">
            <c:chart xmlns:c="http://schemas.openxmlformats.org/drawingml/2006/chart" xmlns:r="http://schemas.openxmlformats.org/officeDocument/2006/relationships" r:id="rId3"/>
          </a:graphicData>
        </a:graphic>
      </p:graphicFrame>
      <p:grpSp>
        <p:nvGrpSpPr>
          <p:cNvPr id="42" name="Group 41">
            <a:extLst>
              <a:ext uri="{FF2B5EF4-FFF2-40B4-BE49-F238E27FC236}">
                <a16:creationId xmlns:a16="http://schemas.microsoft.com/office/drawing/2014/main" xmlns="" id="{42520003-AD17-484F-89F9-01889FACD868}"/>
              </a:ext>
            </a:extLst>
          </p:cNvPr>
          <p:cNvGrpSpPr/>
          <p:nvPr/>
        </p:nvGrpSpPr>
        <p:grpSpPr>
          <a:xfrm>
            <a:off x="186754" y="1632539"/>
            <a:ext cx="7421414" cy="4388748"/>
            <a:chOff x="442912" y="1623444"/>
            <a:chExt cx="7424928" cy="3742156"/>
          </a:xfrm>
        </p:grpSpPr>
        <p:sp>
          <p:nvSpPr>
            <p:cNvPr id="43" name="Rectangle 42">
              <a:extLst>
                <a:ext uri="{FF2B5EF4-FFF2-40B4-BE49-F238E27FC236}">
                  <a16:creationId xmlns:a16="http://schemas.microsoft.com/office/drawing/2014/main" xmlns="" id="{9FD7D0AC-DFAC-4280-A74E-09A2A23A664C}"/>
                </a:ext>
              </a:extLst>
            </p:cNvPr>
            <p:cNvSpPr/>
            <p:nvPr/>
          </p:nvSpPr>
          <p:spPr>
            <a:xfrm>
              <a:off x="442912" y="1708000"/>
              <a:ext cx="7424928" cy="3657600"/>
            </a:xfrm>
            <a:prstGeom prst="rect">
              <a:avLst/>
            </a:prstGeom>
            <a:noFill/>
            <a:ln>
              <a:noFill/>
            </a:ln>
          </p:spPr>
          <p:style>
            <a:lnRef idx="0">
              <a:schemeClr val="accent1"/>
            </a:lnRef>
            <a:fillRef idx="1">
              <a:schemeClr val="accent1"/>
            </a:fillRef>
            <a:effectRef idx="0">
              <a:schemeClr val="dk1"/>
            </a:effectRef>
            <a:fontRef idx="minor">
              <a:schemeClr val="lt1"/>
            </a:fontRef>
          </p:style>
          <p:txBody>
            <a:bodyPr rtlCol="0" anchor="ctr"/>
            <a:lstStyle/>
            <a:p>
              <a:pPr algn="ctr" defTabSz="685800"/>
              <a:endParaRPr lang="en-GB" sz="1200" dirty="0">
                <a:solidFill>
                  <a:srgbClr val="FFFFFF"/>
                </a:solidFill>
                <a:latin typeface="Arial"/>
              </a:endParaRPr>
            </a:p>
          </p:txBody>
        </p:sp>
        <p:graphicFrame>
          <p:nvGraphicFramePr>
            <p:cNvPr id="45" name="Chart 44">
              <a:extLst>
                <a:ext uri="{FF2B5EF4-FFF2-40B4-BE49-F238E27FC236}">
                  <a16:creationId xmlns:a16="http://schemas.microsoft.com/office/drawing/2014/main" xmlns="" id="{10413E23-3A4A-4FDD-B122-15BB9A2F88A2}"/>
                </a:ext>
              </a:extLst>
            </p:cNvPr>
            <p:cNvGraphicFramePr>
              <a:graphicFrameLocks/>
            </p:cNvGraphicFramePr>
            <p:nvPr/>
          </p:nvGraphicFramePr>
          <p:xfrm>
            <a:off x="582425" y="2448032"/>
            <a:ext cx="4023361" cy="228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6" name="Chart 45">
              <a:extLst>
                <a:ext uri="{FF2B5EF4-FFF2-40B4-BE49-F238E27FC236}">
                  <a16:creationId xmlns:a16="http://schemas.microsoft.com/office/drawing/2014/main" xmlns="" id="{776F0FA4-D1B7-4826-8E71-07A735E2EF08}"/>
                </a:ext>
              </a:extLst>
            </p:cNvPr>
            <p:cNvGraphicFramePr>
              <a:graphicFrameLocks/>
            </p:cNvGraphicFramePr>
            <p:nvPr/>
          </p:nvGraphicFramePr>
          <p:xfrm>
            <a:off x="4787349" y="2410879"/>
            <a:ext cx="2359591" cy="2286000"/>
          </p:xfrm>
          <a:graphic>
            <a:graphicData uri="http://schemas.openxmlformats.org/drawingml/2006/chart">
              <c:chart xmlns:c="http://schemas.openxmlformats.org/drawingml/2006/chart" xmlns:r="http://schemas.openxmlformats.org/officeDocument/2006/relationships" r:id="rId5"/>
            </a:graphicData>
          </a:graphic>
        </p:graphicFrame>
        <p:sp>
          <p:nvSpPr>
            <p:cNvPr id="47" name="Rectangle 46">
              <a:extLst>
                <a:ext uri="{FF2B5EF4-FFF2-40B4-BE49-F238E27FC236}">
                  <a16:creationId xmlns:a16="http://schemas.microsoft.com/office/drawing/2014/main" xmlns="" id="{47A580E4-3A1B-4215-B5C1-A5DF0A15A6FA}"/>
                </a:ext>
              </a:extLst>
            </p:cNvPr>
            <p:cNvSpPr/>
            <p:nvPr/>
          </p:nvSpPr>
          <p:spPr>
            <a:xfrm>
              <a:off x="582425" y="4743457"/>
              <a:ext cx="4023360" cy="320040"/>
            </a:xfrm>
            <a:prstGeom prst="rect">
              <a:avLst/>
            </a:prstGeom>
            <a:solidFill>
              <a:schemeClr val="accent2">
                <a:lumMod val="20000"/>
                <a:lumOff val="80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defTabSz="685800"/>
              <a:r>
                <a:rPr lang="en-GB" b="1" dirty="0">
                  <a:solidFill>
                    <a:srgbClr val="000000"/>
                  </a:solidFill>
                  <a:latin typeface="Arial"/>
                </a:rPr>
                <a:t>FY 20</a:t>
              </a:r>
            </a:p>
          </p:txBody>
        </p:sp>
        <p:sp>
          <p:nvSpPr>
            <p:cNvPr id="48" name="Rectangle 47">
              <a:extLst>
                <a:ext uri="{FF2B5EF4-FFF2-40B4-BE49-F238E27FC236}">
                  <a16:creationId xmlns:a16="http://schemas.microsoft.com/office/drawing/2014/main" xmlns="" id="{A9C44CE5-CD1F-4E6F-B4BE-80E85DC09B86}"/>
                </a:ext>
              </a:extLst>
            </p:cNvPr>
            <p:cNvSpPr/>
            <p:nvPr/>
          </p:nvSpPr>
          <p:spPr>
            <a:xfrm>
              <a:off x="4787349" y="4743457"/>
              <a:ext cx="2162290" cy="320040"/>
            </a:xfrm>
            <a:prstGeom prst="rect">
              <a:avLst/>
            </a:prstGeom>
            <a:solidFill>
              <a:schemeClr val="accent2">
                <a:lumMod val="20000"/>
                <a:lumOff val="80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defTabSz="685800"/>
              <a:r>
                <a:rPr lang="en-GB" b="1" dirty="0">
                  <a:solidFill>
                    <a:srgbClr val="000000"/>
                  </a:solidFill>
                  <a:latin typeface="Arial"/>
                </a:rPr>
                <a:t>FY 25 P*</a:t>
              </a:r>
            </a:p>
          </p:txBody>
        </p:sp>
        <p:sp>
          <p:nvSpPr>
            <p:cNvPr id="49" name="Content Placeholder 2">
              <a:extLst>
                <a:ext uri="{FF2B5EF4-FFF2-40B4-BE49-F238E27FC236}">
                  <a16:creationId xmlns:a16="http://schemas.microsoft.com/office/drawing/2014/main" xmlns="" id="{908C7152-1C98-44DF-8481-8AEBD1E22F32}"/>
                </a:ext>
              </a:extLst>
            </p:cNvPr>
            <p:cNvSpPr txBox="1">
              <a:spLocks/>
            </p:cNvSpPr>
            <p:nvPr/>
          </p:nvSpPr>
          <p:spPr>
            <a:xfrm>
              <a:off x="744207" y="1921188"/>
              <a:ext cx="2961231" cy="447367"/>
            </a:xfrm>
            <a:prstGeom prst="rect">
              <a:avLst/>
            </a:prstGeom>
          </p:spPr>
          <p:txBody>
            <a:bodyPr anchor="ct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pPr algn="ctr" defTabSz="685800">
                <a:spcAft>
                  <a:spcPts val="900"/>
                </a:spcAft>
              </a:pPr>
              <a:r>
                <a:rPr lang="en-GB" sz="1600" dirty="0">
                  <a:solidFill>
                    <a:srgbClr val="000000"/>
                  </a:solidFill>
                  <a:latin typeface="Arial"/>
                </a:rPr>
                <a:t>Indian Chemical Industry Market    (USD billion)</a:t>
              </a:r>
            </a:p>
          </p:txBody>
        </p:sp>
        <p:sp>
          <p:nvSpPr>
            <p:cNvPr id="50" name="Rectangle 49">
              <a:extLst>
                <a:ext uri="{FF2B5EF4-FFF2-40B4-BE49-F238E27FC236}">
                  <a16:creationId xmlns:a16="http://schemas.microsoft.com/office/drawing/2014/main" xmlns="" id="{37148663-2253-4ADC-A62B-C91E36FF4061}"/>
                </a:ext>
              </a:extLst>
            </p:cNvPr>
            <p:cNvSpPr/>
            <p:nvPr/>
          </p:nvSpPr>
          <p:spPr>
            <a:xfrm>
              <a:off x="4988324" y="2559640"/>
              <a:ext cx="673522" cy="326554"/>
            </a:xfrm>
            <a:prstGeom prst="rect">
              <a:avLst/>
            </a:prstGeom>
            <a:noFill/>
            <a:ln>
              <a:noFill/>
            </a:ln>
          </p:spPr>
          <p:style>
            <a:lnRef idx="0">
              <a:schemeClr val="accent1"/>
            </a:lnRef>
            <a:fillRef idx="1">
              <a:schemeClr val="accent1"/>
            </a:fillRef>
            <a:effectRef idx="0">
              <a:schemeClr val="dk1"/>
            </a:effectRef>
            <a:fontRef idx="minor">
              <a:schemeClr val="lt1"/>
            </a:fontRef>
          </p:style>
          <p:txBody>
            <a:bodyPr rtlCol="0" anchor="ctr"/>
            <a:lstStyle/>
            <a:p>
              <a:pPr algn="ctr" defTabSz="685800"/>
              <a:endParaRPr lang="en-GB" sz="1200" dirty="0">
                <a:solidFill>
                  <a:srgbClr val="FFFFFF"/>
                </a:solidFill>
                <a:latin typeface="Arial"/>
              </a:endParaRPr>
            </a:p>
          </p:txBody>
        </p:sp>
        <p:sp>
          <p:nvSpPr>
            <p:cNvPr id="52" name="Rectangle 51">
              <a:extLst>
                <a:ext uri="{FF2B5EF4-FFF2-40B4-BE49-F238E27FC236}">
                  <a16:creationId xmlns:a16="http://schemas.microsoft.com/office/drawing/2014/main" xmlns="" id="{232BEDEE-A268-4344-9550-D5834396A328}"/>
                </a:ext>
              </a:extLst>
            </p:cNvPr>
            <p:cNvSpPr/>
            <p:nvPr/>
          </p:nvSpPr>
          <p:spPr>
            <a:xfrm>
              <a:off x="6081422" y="2652312"/>
              <a:ext cx="393087" cy="174030"/>
            </a:xfrm>
            <a:prstGeom prst="rect">
              <a:avLst/>
            </a:prstGeom>
            <a:noFill/>
            <a:ln>
              <a:noFill/>
            </a:ln>
          </p:spPr>
          <p:style>
            <a:lnRef idx="0">
              <a:schemeClr val="accent1"/>
            </a:lnRef>
            <a:fillRef idx="1">
              <a:schemeClr val="accent1"/>
            </a:fillRef>
            <a:effectRef idx="0">
              <a:schemeClr val="dk1"/>
            </a:effectRef>
            <a:fontRef idx="minor">
              <a:schemeClr val="lt1"/>
            </a:fontRef>
          </p:style>
          <p:txBody>
            <a:bodyPr rtlCol="0" anchor="ctr"/>
            <a:lstStyle/>
            <a:p>
              <a:pPr algn="ctr" defTabSz="685800"/>
              <a:endParaRPr lang="en-GB" sz="1200" dirty="0">
                <a:solidFill>
                  <a:srgbClr val="FFFFFF"/>
                </a:solidFill>
                <a:latin typeface="Arial"/>
              </a:endParaRPr>
            </a:p>
          </p:txBody>
        </p:sp>
        <p:sp>
          <p:nvSpPr>
            <p:cNvPr id="54" name="Rectangle 53">
              <a:extLst>
                <a:ext uri="{FF2B5EF4-FFF2-40B4-BE49-F238E27FC236}">
                  <a16:creationId xmlns:a16="http://schemas.microsoft.com/office/drawing/2014/main" xmlns="" id="{07B982E0-BD14-4239-8A3F-652C07F8B4D3}"/>
                </a:ext>
              </a:extLst>
            </p:cNvPr>
            <p:cNvSpPr/>
            <p:nvPr/>
          </p:nvSpPr>
          <p:spPr>
            <a:xfrm>
              <a:off x="6184233" y="2401049"/>
              <a:ext cx="486820" cy="363190"/>
            </a:xfrm>
            <a:prstGeom prst="rect">
              <a:avLst/>
            </a:prstGeom>
            <a:noFill/>
            <a:ln>
              <a:noFill/>
            </a:ln>
          </p:spPr>
          <p:style>
            <a:lnRef idx="0">
              <a:schemeClr val="accent1"/>
            </a:lnRef>
            <a:fillRef idx="1">
              <a:schemeClr val="accent1"/>
            </a:fillRef>
            <a:effectRef idx="0">
              <a:schemeClr val="dk1"/>
            </a:effectRef>
            <a:fontRef idx="minor">
              <a:schemeClr val="lt1"/>
            </a:fontRef>
          </p:style>
          <p:txBody>
            <a:bodyPr rtlCol="0" anchor="ctr"/>
            <a:lstStyle/>
            <a:p>
              <a:pPr algn="ctr" defTabSz="685800"/>
              <a:endParaRPr lang="en-GB" sz="1200" dirty="0">
                <a:solidFill>
                  <a:srgbClr val="FFFFFF"/>
                </a:solidFill>
                <a:latin typeface="Arial"/>
              </a:endParaRPr>
            </a:p>
          </p:txBody>
        </p:sp>
        <p:cxnSp>
          <p:nvCxnSpPr>
            <p:cNvPr id="55" name="Connector: Elbow 54">
              <a:extLst>
                <a:ext uri="{FF2B5EF4-FFF2-40B4-BE49-F238E27FC236}">
                  <a16:creationId xmlns:a16="http://schemas.microsoft.com/office/drawing/2014/main" xmlns="" id="{CCC807F8-36E4-4197-936B-979C59F620F4}"/>
                </a:ext>
              </a:extLst>
            </p:cNvPr>
            <p:cNvCxnSpPr>
              <a:cxnSpLocks/>
              <a:stCxn id="58" idx="0"/>
              <a:endCxn id="50" idx="0"/>
            </p:cNvCxnSpPr>
            <p:nvPr/>
          </p:nvCxnSpPr>
          <p:spPr>
            <a:xfrm rot="5400000" flipH="1" flipV="1">
              <a:off x="4408799" y="2249044"/>
              <a:ext cx="605689" cy="1226883"/>
            </a:xfrm>
            <a:prstGeom prst="bentConnector3">
              <a:avLst>
                <a:gd name="adj1" fmla="val 132182"/>
              </a:avLst>
            </a:prstGeom>
            <a:ln w="12700" cap="sq">
              <a:solidFill>
                <a:schemeClr val="tx2"/>
              </a:solidFill>
              <a:prstDash val="dash"/>
              <a:tailEnd type="triangle"/>
            </a:ln>
          </p:spPr>
          <p:style>
            <a:lnRef idx="1">
              <a:schemeClr val="accent1"/>
            </a:lnRef>
            <a:fillRef idx="0">
              <a:schemeClr val="accent1"/>
            </a:fillRef>
            <a:effectRef idx="0">
              <a:schemeClr val="dk1"/>
            </a:effectRef>
            <a:fontRef idx="minor">
              <a:schemeClr val="lt1"/>
            </a:fontRef>
          </p:style>
        </p:cxnSp>
        <p:sp>
          <p:nvSpPr>
            <p:cNvPr id="58" name="Rectangle 57">
              <a:extLst>
                <a:ext uri="{FF2B5EF4-FFF2-40B4-BE49-F238E27FC236}">
                  <a16:creationId xmlns:a16="http://schemas.microsoft.com/office/drawing/2014/main" xmlns="" id="{39986531-388E-43FF-A5FF-38CE1864603B}"/>
                </a:ext>
              </a:extLst>
            </p:cNvPr>
            <p:cNvSpPr/>
            <p:nvPr/>
          </p:nvSpPr>
          <p:spPr>
            <a:xfrm>
              <a:off x="3923730" y="3165329"/>
              <a:ext cx="348943" cy="235152"/>
            </a:xfrm>
            <a:prstGeom prst="rect">
              <a:avLst/>
            </a:prstGeom>
            <a:noFill/>
            <a:ln>
              <a:noFill/>
            </a:ln>
          </p:spPr>
          <p:style>
            <a:lnRef idx="0">
              <a:schemeClr val="accent1"/>
            </a:lnRef>
            <a:fillRef idx="1">
              <a:schemeClr val="accent1"/>
            </a:fillRef>
            <a:effectRef idx="0">
              <a:schemeClr val="dk1"/>
            </a:effectRef>
            <a:fontRef idx="minor">
              <a:schemeClr val="lt1"/>
            </a:fontRef>
          </p:style>
          <p:txBody>
            <a:bodyPr rtlCol="0" anchor="ctr"/>
            <a:lstStyle/>
            <a:p>
              <a:pPr algn="ctr" defTabSz="685800"/>
              <a:endParaRPr lang="en-GB" sz="1200" dirty="0">
                <a:solidFill>
                  <a:srgbClr val="FFFFFF"/>
                </a:solidFill>
                <a:latin typeface="Arial"/>
              </a:endParaRPr>
            </a:p>
          </p:txBody>
        </p:sp>
        <p:cxnSp>
          <p:nvCxnSpPr>
            <p:cNvPr id="59" name="Connector: Elbow 58">
              <a:extLst>
                <a:ext uri="{FF2B5EF4-FFF2-40B4-BE49-F238E27FC236}">
                  <a16:creationId xmlns:a16="http://schemas.microsoft.com/office/drawing/2014/main" xmlns="" id="{9A2C0F2A-FF62-4A03-990D-6221FC9AB8FA}"/>
                </a:ext>
              </a:extLst>
            </p:cNvPr>
            <p:cNvCxnSpPr>
              <a:cxnSpLocks/>
              <a:stCxn id="58" idx="0"/>
              <a:endCxn id="54" idx="0"/>
            </p:cNvCxnSpPr>
            <p:nvPr/>
          </p:nvCxnSpPr>
          <p:spPr>
            <a:xfrm rot="5400000" flipH="1" flipV="1">
              <a:off x="4880782" y="1618469"/>
              <a:ext cx="764280" cy="2329441"/>
            </a:xfrm>
            <a:prstGeom prst="bentConnector3">
              <a:avLst>
                <a:gd name="adj1" fmla="val 129911"/>
              </a:avLst>
            </a:prstGeom>
            <a:ln w="12700" cap="sq">
              <a:solidFill>
                <a:schemeClr val="tx2"/>
              </a:solidFill>
              <a:prstDash val="dash"/>
              <a:tailEnd type="triangle"/>
            </a:ln>
          </p:spPr>
          <p:style>
            <a:lnRef idx="1">
              <a:schemeClr val="accent1"/>
            </a:lnRef>
            <a:fillRef idx="0">
              <a:schemeClr val="accent1"/>
            </a:fillRef>
            <a:effectRef idx="0">
              <a:schemeClr val="dk1"/>
            </a:effectRef>
            <a:fontRef idx="minor">
              <a:schemeClr val="lt1"/>
            </a:fontRef>
          </p:style>
        </p:cxnSp>
        <p:sp>
          <p:nvSpPr>
            <p:cNvPr id="64" name="Rectangle 63">
              <a:extLst>
                <a:ext uri="{FF2B5EF4-FFF2-40B4-BE49-F238E27FC236}">
                  <a16:creationId xmlns:a16="http://schemas.microsoft.com/office/drawing/2014/main" xmlns="" id="{720891BC-022D-424F-9014-9C43401C8A9F}"/>
                </a:ext>
              </a:extLst>
            </p:cNvPr>
            <p:cNvSpPr/>
            <p:nvPr/>
          </p:nvSpPr>
          <p:spPr>
            <a:xfrm>
              <a:off x="4255037" y="2247247"/>
              <a:ext cx="822960" cy="365760"/>
            </a:xfrm>
            <a:prstGeom prst="rect">
              <a:avLst/>
            </a:prstGeom>
            <a:solidFill>
              <a:schemeClr val="accent2"/>
            </a:solidFill>
            <a:ln w="6350">
              <a:solidFill>
                <a:schemeClr val="bg1"/>
              </a:solidFill>
            </a:ln>
          </p:spPr>
          <p:style>
            <a:lnRef idx="0">
              <a:schemeClr val="accent1"/>
            </a:lnRef>
            <a:fillRef idx="1">
              <a:schemeClr val="accent1"/>
            </a:fillRef>
            <a:effectRef idx="0">
              <a:schemeClr val="dk1"/>
            </a:effectRef>
            <a:fontRef idx="minor">
              <a:schemeClr val="lt1"/>
            </a:fontRef>
          </p:style>
          <p:txBody>
            <a:bodyPr rtlCol="0" anchor="ctr"/>
            <a:lstStyle/>
            <a:p>
              <a:pPr algn="ctr" defTabSz="685800"/>
              <a:r>
                <a:rPr lang="en-GB" sz="1100" dirty="0">
                  <a:solidFill>
                    <a:srgbClr val="FFFFFF"/>
                  </a:solidFill>
                  <a:latin typeface="Arial"/>
                </a:rPr>
                <a:t>6.2% </a:t>
              </a:r>
              <a:r>
                <a:rPr lang="en-GB" sz="1000" dirty="0">
                  <a:solidFill>
                    <a:srgbClr val="FFFFFF"/>
                  </a:solidFill>
                  <a:latin typeface="Arial"/>
                </a:rPr>
                <a:t>CAGR</a:t>
              </a:r>
              <a:endParaRPr lang="en-GB" sz="1100" dirty="0">
                <a:solidFill>
                  <a:srgbClr val="FFFFFF"/>
                </a:solidFill>
                <a:latin typeface="Arial"/>
              </a:endParaRPr>
            </a:p>
          </p:txBody>
        </p:sp>
        <p:sp>
          <p:nvSpPr>
            <p:cNvPr id="67" name="Rectangle 66">
              <a:extLst>
                <a:ext uri="{FF2B5EF4-FFF2-40B4-BE49-F238E27FC236}">
                  <a16:creationId xmlns:a16="http://schemas.microsoft.com/office/drawing/2014/main" xmlns="" id="{DB036BD0-98BF-4A45-8816-84AA66748393}"/>
                </a:ext>
              </a:extLst>
            </p:cNvPr>
            <p:cNvSpPr/>
            <p:nvPr/>
          </p:nvSpPr>
          <p:spPr>
            <a:xfrm>
              <a:off x="5262920" y="1623444"/>
              <a:ext cx="1408129" cy="596279"/>
            </a:xfrm>
            <a:prstGeom prst="rect">
              <a:avLst/>
            </a:prstGeom>
            <a:solidFill>
              <a:schemeClr val="accent3"/>
            </a:solidFill>
            <a:ln w="6350">
              <a:solidFill>
                <a:schemeClr val="bg1"/>
              </a:solidFill>
            </a:ln>
          </p:spPr>
          <p:style>
            <a:lnRef idx="0">
              <a:schemeClr val="accent1"/>
            </a:lnRef>
            <a:fillRef idx="1">
              <a:schemeClr val="accent1"/>
            </a:fillRef>
            <a:effectRef idx="0">
              <a:schemeClr val="dk1"/>
            </a:effectRef>
            <a:fontRef idx="minor">
              <a:schemeClr val="lt1"/>
            </a:fontRef>
          </p:style>
          <p:txBody>
            <a:bodyPr rtlCol="0" anchor="ctr"/>
            <a:lstStyle/>
            <a:p>
              <a:pPr algn="ctr" defTabSz="685800"/>
              <a:r>
                <a:rPr lang="en-GB" sz="1100" dirty="0">
                  <a:solidFill>
                    <a:srgbClr val="000000"/>
                  </a:solidFill>
                  <a:latin typeface="Arial"/>
                </a:rPr>
                <a:t>At 1.5X GDP growth </a:t>
              </a:r>
            </a:p>
            <a:p>
              <a:pPr algn="ctr" defTabSz="685800"/>
              <a:r>
                <a:rPr lang="en-GB" sz="1100" dirty="0">
                  <a:solidFill>
                    <a:srgbClr val="000000"/>
                  </a:solidFill>
                  <a:latin typeface="Arial"/>
                </a:rPr>
                <a:t>(~9% CAGR)</a:t>
              </a:r>
            </a:p>
          </p:txBody>
        </p:sp>
        <p:grpSp>
          <p:nvGrpSpPr>
            <p:cNvPr id="70" name="Group 69">
              <a:extLst>
                <a:ext uri="{FF2B5EF4-FFF2-40B4-BE49-F238E27FC236}">
                  <a16:creationId xmlns:a16="http://schemas.microsoft.com/office/drawing/2014/main" xmlns="" id="{21549FC9-3149-4E1A-958A-53FB6A21BBB7}"/>
                </a:ext>
              </a:extLst>
            </p:cNvPr>
            <p:cNvGrpSpPr/>
            <p:nvPr/>
          </p:nvGrpSpPr>
          <p:grpSpPr>
            <a:xfrm>
              <a:off x="934506" y="5147018"/>
              <a:ext cx="5493134" cy="218582"/>
              <a:chOff x="882781" y="5120166"/>
              <a:chExt cx="5493134" cy="218582"/>
            </a:xfrm>
          </p:grpSpPr>
          <p:grpSp>
            <p:nvGrpSpPr>
              <p:cNvPr id="72" name="Group 71">
                <a:extLst>
                  <a:ext uri="{FF2B5EF4-FFF2-40B4-BE49-F238E27FC236}">
                    <a16:creationId xmlns:a16="http://schemas.microsoft.com/office/drawing/2014/main" xmlns="" id="{8E3B4382-B6E6-482F-86E9-C159AE911CE1}"/>
                  </a:ext>
                </a:extLst>
              </p:cNvPr>
              <p:cNvGrpSpPr/>
              <p:nvPr/>
            </p:nvGrpSpPr>
            <p:grpSpPr>
              <a:xfrm>
                <a:off x="882781" y="5120166"/>
                <a:ext cx="3429942" cy="206423"/>
                <a:chOff x="788295" y="5158266"/>
                <a:chExt cx="3429942" cy="206423"/>
              </a:xfrm>
            </p:grpSpPr>
            <p:sp>
              <p:nvSpPr>
                <p:cNvPr id="76" name="Rectangle 75">
                  <a:extLst>
                    <a:ext uri="{FF2B5EF4-FFF2-40B4-BE49-F238E27FC236}">
                      <a16:creationId xmlns:a16="http://schemas.microsoft.com/office/drawing/2014/main" xmlns="" id="{1F956D57-89C1-47EE-B6E0-365F7BA53A3C}"/>
                    </a:ext>
                  </a:extLst>
                </p:cNvPr>
                <p:cNvSpPr/>
                <p:nvPr/>
              </p:nvSpPr>
              <p:spPr>
                <a:xfrm>
                  <a:off x="788295" y="5193483"/>
                  <a:ext cx="274320" cy="137160"/>
                </a:xfrm>
                <a:prstGeom prst="rect">
                  <a:avLst/>
                </a:prstGeom>
                <a:solidFill>
                  <a:schemeClr val="accent2"/>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defTabSz="685800"/>
                  <a:endParaRPr lang="en-GB" sz="1200" dirty="0">
                    <a:solidFill>
                      <a:srgbClr val="FFFFFF"/>
                    </a:solidFill>
                    <a:latin typeface="Arial"/>
                  </a:endParaRPr>
                </a:p>
              </p:txBody>
            </p:sp>
            <p:sp>
              <p:nvSpPr>
                <p:cNvPr id="77" name="Rectangle 76">
                  <a:extLst>
                    <a:ext uri="{FF2B5EF4-FFF2-40B4-BE49-F238E27FC236}">
                      <a16:creationId xmlns:a16="http://schemas.microsoft.com/office/drawing/2014/main" xmlns="" id="{859B8DD3-D63E-42B0-917F-DAE6E7C904CE}"/>
                    </a:ext>
                  </a:extLst>
                </p:cNvPr>
                <p:cNvSpPr/>
                <p:nvPr/>
              </p:nvSpPr>
              <p:spPr>
                <a:xfrm>
                  <a:off x="1081624" y="5158266"/>
                  <a:ext cx="3136613" cy="206423"/>
                </a:xfrm>
                <a:prstGeom prst="rect">
                  <a:avLst/>
                </a:prstGeom>
                <a:noFill/>
                <a:ln>
                  <a:noFill/>
                </a:ln>
              </p:spPr>
              <p:style>
                <a:lnRef idx="0">
                  <a:schemeClr val="accent1"/>
                </a:lnRef>
                <a:fillRef idx="1">
                  <a:schemeClr val="accent1"/>
                </a:fillRef>
                <a:effectRef idx="0">
                  <a:schemeClr val="dk1"/>
                </a:effectRef>
                <a:fontRef idx="minor">
                  <a:schemeClr val="lt1"/>
                </a:fontRef>
              </p:style>
              <p:txBody>
                <a:bodyPr rtlCol="0" anchor="ctr"/>
                <a:lstStyle/>
                <a:p>
                  <a:pPr defTabSz="685800"/>
                  <a:r>
                    <a:rPr lang="en-GB" sz="1050" b="1" dirty="0">
                      <a:solidFill>
                        <a:srgbClr val="000000"/>
                      </a:solidFill>
                      <a:latin typeface="Arial"/>
                    </a:rPr>
                    <a:t>Business Scenario with COVID-19 impact</a:t>
                  </a:r>
                </a:p>
              </p:txBody>
            </p:sp>
          </p:grpSp>
          <p:grpSp>
            <p:nvGrpSpPr>
              <p:cNvPr id="73" name="Group 72">
                <a:extLst>
                  <a:ext uri="{FF2B5EF4-FFF2-40B4-BE49-F238E27FC236}">
                    <a16:creationId xmlns:a16="http://schemas.microsoft.com/office/drawing/2014/main" xmlns="" id="{85A4E75E-1E21-4EAC-9FFB-8E740F497B94}"/>
                  </a:ext>
                </a:extLst>
              </p:cNvPr>
              <p:cNvGrpSpPr/>
              <p:nvPr/>
            </p:nvGrpSpPr>
            <p:grpSpPr>
              <a:xfrm>
                <a:off x="4265659" y="5132325"/>
                <a:ext cx="2110256" cy="206423"/>
                <a:chOff x="4265659" y="5170425"/>
                <a:chExt cx="2110256" cy="206423"/>
              </a:xfrm>
            </p:grpSpPr>
            <p:sp>
              <p:nvSpPr>
                <p:cNvPr id="74" name="Rectangle 73">
                  <a:extLst>
                    <a:ext uri="{FF2B5EF4-FFF2-40B4-BE49-F238E27FC236}">
                      <a16:creationId xmlns:a16="http://schemas.microsoft.com/office/drawing/2014/main" xmlns="" id="{687F95BF-8F92-47F6-BC0E-62C9FD927333}"/>
                    </a:ext>
                  </a:extLst>
                </p:cNvPr>
                <p:cNvSpPr/>
                <p:nvPr/>
              </p:nvSpPr>
              <p:spPr>
                <a:xfrm>
                  <a:off x="4265659" y="5193483"/>
                  <a:ext cx="274320" cy="137160"/>
                </a:xfrm>
                <a:prstGeom prst="rect">
                  <a:avLst/>
                </a:prstGeom>
                <a:solidFill>
                  <a:schemeClr val="accent3"/>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defTabSz="685800"/>
                  <a:endParaRPr lang="en-GB" sz="1200" dirty="0">
                    <a:solidFill>
                      <a:srgbClr val="FFFFFF"/>
                    </a:solidFill>
                    <a:latin typeface="Arial"/>
                  </a:endParaRPr>
                </a:p>
              </p:txBody>
            </p:sp>
            <p:sp>
              <p:nvSpPr>
                <p:cNvPr id="75" name="Rectangle 74">
                  <a:extLst>
                    <a:ext uri="{FF2B5EF4-FFF2-40B4-BE49-F238E27FC236}">
                      <a16:creationId xmlns:a16="http://schemas.microsoft.com/office/drawing/2014/main" xmlns="" id="{6B8F25EC-0733-4DFB-A256-2562A6F04462}"/>
                    </a:ext>
                  </a:extLst>
                </p:cNvPr>
                <p:cNvSpPr/>
                <p:nvPr/>
              </p:nvSpPr>
              <p:spPr>
                <a:xfrm>
                  <a:off x="4565979" y="5170425"/>
                  <a:ext cx="1809936" cy="206423"/>
                </a:xfrm>
                <a:prstGeom prst="rect">
                  <a:avLst/>
                </a:prstGeom>
                <a:noFill/>
                <a:ln>
                  <a:noFill/>
                </a:ln>
              </p:spPr>
              <p:style>
                <a:lnRef idx="0">
                  <a:schemeClr val="accent1"/>
                </a:lnRef>
                <a:fillRef idx="1">
                  <a:schemeClr val="accent1"/>
                </a:fillRef>
                <a:effectRef idx="0">
                  <a:schemeClr val="dk1"/>
                </a:effectRef>
                <a:fontRef idx="minor">
                  <a:schemeClr val="lt1"/>
                </a:fontRef>
              </p:style>
              <p:txBody>
                <a:bodyPr rtlCol="0" anchor="ctr"/>
                <a:lstStyle/>
                <a:p>
                  <a:pPr defTabSz="685800"/>
                  <a:r>
                    <a:rPr lang="en-GB" sz="1050" b="1" dirty="0">
                      <a:solidFill>
                        <a:srgbClr val="000000"/>
                      </a:solidFill>
                      <a:latin typeface="Arial"/>
                    </a:rPr>
                    <a:t>High Growth Scenario</a:t>
                  </a:r>
                </a:p>
              </p:txBody>
            </p:sp>
          </p:grpSp>
        </p:grpSp>
        <p:sp>
          <p:nvSpPr>
            <p:cNvPr id="71" name="Rectangle 70">
              <a:extLst>
                <a:ext uri="{FF2B5EF4-FFF2-40B4-BE49-F238E27FC236}">
                  <a16:creationId xmlns:a16="http://schemas.microsoft.com/office/drawing/2014/main" xmlns="" id="{56F629DE-E8A9-4B1C-A73C-2CD2273597F6}"/>
                </a:ext>
              </a:extLst>
            </p:cNvPr>
            <p:cNvSpPr/>
            <p:nvPr/>
          </p:nvSpPr>
          <p:spPr>
            <a:xfrm>
              <a:off x="4799381" y="4441355"/>
              <a:ext cx="2162304" cy="255524"/>
            </a:xfrm>
            <a:prstGeom prst="rect">
              <a:avLst/>
            </a:prstGeom>
            <a:solidFill>
              <a:schemeClr val="bg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defTabSz="685800"/>
              <a:r>
                <a:rPr lang="en-GB" b="1" dirty="0">
                  <a:solidFill>
                    <a:srgbClr val="000000"/>
                  </a:solidFill>
                  <a:latin typeface="Arial"/>
                </a:rPr>
                <a:t>Demand</a:t>
              </a:r>
            </a:p>
          </p:txBody>
        </p:sp>
      </p:grpSp>
      <p:sp>
        <p:nvSpPr>
          <p:cNvPr id="38" name="Rectangle 37">
            <a:extLst>
              <a:ext uri="{FF2B5EF4-FFF2-40B4-BE49-F238E27FC236}">
                <a16:creationId xmlns:a16="http://schemas.microsoft.com/office/drawing/2014/main" xmlns="" id="{82DF9803-A2BA-4DCD-8E06-AE044545D163}"/>
              </a:ext>
            </a:extLst>
          </p:cNvPr>
          <p:cNvSpPr/>
          <p:nvPr/>
        </p:nvSpPr>
        <p:spPr>
          <a:xfrm>
            <a:off x="310551" y="6165304"/>
            <a:ext cx="11429999" cy="605294"/>
          </a:xfrm>
          <a:prstGeom prst="rect">
            <a:avLst/>
          </a:prstGeom>
          <a:noFill/>
          <a:ln>
            <a:noFill/>
          </a:ln>
        </p:spPr>
        <p:style>
          <a:lnRef idx="0">
            <a:schemeClr val="accent1"/>
          </a:lnRef>
          <a:fillRef idx="1">
            <a:schemeClr val="accent1"/>
          </a:fillRef>
          <a:effectRef idx="0">
            <a:schemeClr val="dk1"/>
          </a:effectRef>
          <a:fontRef idx="minor">
            <a:schemeClr val="lt1"/>
          </a:fontRef>
        </p:style>
        <p:txBody>
          <a:bodyPr wrap="square" lIns="0" tIns="0" rIns="0" bIns="0" rtlCol="0" anchor="b">
            <a:spAutoFit/>
          </a:bodyPr>
          <a:lstStyle/>
          <a:p>
            <a:pPr defTabSz="685800">
              <a:spcAft>
                <a:spcPts val="225"/>
              </a:spcAft>
            </a:pPr>
            <a:r>
              <a:rPr lang="en-US" sz="1200" dirty="0">
                <a:solidFill>
                  <a:srgbClr val="000000"/>
                </a:solidFill>
                <a:latin typeface="Arial"/>
              </a:rPr>
              <a:t>Note: Market size based on National Accounts Statistics Data</a:t>
            </a:r>
          </a:p>
          <a:p>
            <a:pPr defTabSz="685800">
              <a:spcAft>
                <a:spcPts val="225"/>
              </a:spcAft>
            </a:pPr>
            <a:r>
              <a:rPr lang="en-US" sz="1200" dirty="0">
                <a:solidFill>
                  <a:srgbClr val="000000"/>
                </a:solidFill>
                <a:latin typeface="Arial"/>
              </a:rPr>
              <a:t>Data Source: PwC Report</a:t>
            </a:r>
          </a:p>
          <a:p>
            <a:pPr defTabSz="685800">
              <a:spcAft>
                <a:spcPts val="225"/>
              </a:spcAft>
            </a:pPr>
            <a:r>
              <a:rPr lang="en-US" sz="1200" dirty="0">
                <a:solidFill>
                  <a:srgbClr val="000000"/>
                </a:solidFill>
                <a:latin typeface="Arial"/>
              </a:rPr>
              <a:t>*P= Projected</a:t>
            </a:r>
          </a:p>
        </p:txBody>
      </p:sp>
      <p:sp>
        <p:nvSpPr>
          <p:cNvPr id="3" name="TextBox 2">
            <a:extLst>
              <a:ext uri="{FF2B5EF4-FFF2-40B4-BE49-F238E27FC236}">
                <a16:creationId xmlns:a16="http://schemas.microsoft.com/office/drawing/2014/main" xmlns="" id="{553F8BF0-FC56-F8E9-273C-257FBCE9DB33}"/>
              </a:ext>
            </a:extLst>
          </p:cNvPr>
          <p:cNvSpPr txBox="1"/>
          <p:nvPr/>
        </p:nvSpPr>
        <p:spPr>
          <a:xfrm>
            <a:off x="8781328" y="-659758"/>
            <a:ext cx="65" cy="184666"/>
          </a:xfrm>
          <a:prstGeom prst="rect">
            <a:avLst/>
          </a:prstGeom>
          <a:solidFill>
            <a:srgbClr val="B15AFE"/>
          </a:solidFill>
        </p:spPr>
        <p:txBody>
          <a:bodyPr wrap="none" lIns="0" tIns="0" rIns="0" bIns="0" rtlCol="0">
            <a:spAutoFit/>
          </a:bodyPr>
          <a:lstStyle/>
          <a:p>
            <a:pPr defTabSz="685800">
              <a:spcAft>
                <a:spcPts val="450"/>
              </a:spcAft>
              <a:buSzPct val="100000"/>
            </a:pPr>
            <a:endParaRPr lang="en-US" sz="1200" dirty="0" err="1">
              <a:latin typeface="Arial"/>
            </a:endParaRPr>
          </a:p>
        </p:txBody>
      </p:sp>
    </p:spTree>
    <p:extLst>
      <p:ext uri="{BB962C8B-B14F-4D97-AF65-F5344CB8AC3E}">
        <p14:creationId xmlns:p14="http://schemas.microsoft.com/office/powerpoint/2010/main" val="3370375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5B11F7-70A6-4601-B6EA-E0A759098E8E}"/>
              </a:ext>
            </a:extLst>
          </p:cNvPr>
          <p:cNvSpPr>
            <a:spLocks noGrp="1"/>
          </p:cNvSpPr>
          <p:nvPr>
            <p:ph type="title"/>
          </p:nvPr>
        </p:nvSpPr>
        <p:spPr>
          <a:xfrm>
            <a:off x="1908286" y="136515"/>
            <a:ext cx="8349827" cy="858130"/>
          </a:xfrm>
          <a:solidFill>
            <a:schemeClr val="bg2"/>
          </a:solidFill>
          <a:ln>
            <a:solidFill>
              <a:schemeClr val="accent1"/>
            </a:solidFill>
          </a:ln>
          <a:effectLst/>
        </p:spPr>
        <p:txBody>
          <a:bodyPr>
            <a:noAutofit/>
          </a:bodyPr>
          <a:lstStyle/>
          <a:p>
            <a:pPr algn="ctr"/>
            <a:r>
              <a:rPr lang="en-IN" sz="3000" b="1" dirty="0">
                <a:solidFill>
                  <a:srgbClr val="376092"/>
                </a:solidFill>
                <a:latin typeface="Times New Roman" panose="02020603050405020304" pitchFamily="18" charset="0"/>
                <a:ea typeface="Trebuchet MS"/>
                <a:cs typeface="Times New Roman" panose="02020603050405020304" pitchFamily="18" charset="0"/>
                <a:sym typeface="Arial Narrow" panose="020B0606020202030204" pitchFamily="34" charset="0"/>
              </a:rPr>
              <a:t>Growth Drivers for the Sector</a:t>
            </a:r>
          </a:p>
        </p:txBody>
      </p:sp>
      <p:sp>
        <p:nvSpPr>
          <p:cNvPr id="15" name="TextBox 14">
            <a:extLst>
              <a:ext uri="{FF2B5EF4-FFF2-40B4-BE49-F238E27FC236}">
                <a16:creationId xmlns:a16="http://schemas.microsoft.com/office/drawing/2014/main" xmlns="" id="{E662AE1F-F607-4F9B-9A20-4A6056556823}"/>
              </a:ext>
            </a:extLst>
          </p:cNvPr>
          <p:cNvSpPr txBox="1"/>
          <p:nvPr/>
        </p:nvSpPr>
        <p:spPr>
          <a:xfrm>
            <a:off x="2186684" y="1739464"/>
            <a:ext cx="2668355" cy="713703"/>
          </a:xfrm>
          <a:prstGeom prst="rect">
            <a:avLst/>
          </a:prstGeom>
          <a:solidFill>
            <a:schemeClr val="accent6">
              <a:lumMod val="40000"/>
              <a:lumOff val="60000"/>
            </a:schemeClr>
          </a:solidFill>
        </p:spPr>
        <p:txBody>
          <a:bodyPr wrap="square" rtlCol="0">
            <a:noAutofit/>
          </a:bodyPr>
          <a:lstStyle/>
          <a:p>
            <a:pPr algn="ctr">
              <a:defRPr/>
            </a:pPr>
            <a:r>
              <a:rPr lang="en-IN" b="1" kern="0" dirty="0">
                <a:solidFill>
                  <a:srgbClr val="646464">
                    <a:lumMod val="50000"/>
                  </a:srgbClr>
                </a:solidFill>
                <a:latin typeface="Times New Roman" panose="02020603050405020304" pitchFamily="18" charset="0"/>
                <a:cs typeface="Times New Roman" panose="02020603050405020304" pitchFamily="18" charset="0"/>
              </a:rPr>
              <a:t>Demographic dividend and disposable income</a:t>
            </a:r>
          </a:p>
        </p:txBody>
      </p:sp>
      <p:sp>
        <p:nvSpPr>
          <p:cNvPr id="16" name="TextBox 15">
            <a:extLst>
              <a:ext uri="{FF2B5EF4-FFF2-40B4-BE49-F238E27FC236}">
                <a16:creationId xmlns:a16="http://schemas.microsoft.com/office/drawing/2014/main" xmlns="" id="{EF220EB5-DF00-42A2-9384-1FBE6BFD3E1A}"/>
              </a:ext>
            </a:extLst>
          </p:cNvPr>
          <p:cNvSpPr txBox="1"/>
          <p:nvPr/>
        </p:nvSpPr>
        <p:spPr>
          <a:xfrm>
            <a:off x="2217022" y="3223032"/>
            <a:ext cx="2747217" cy="669959"/>
          </a:xfrm>
          <a:prstGeom prst="rect">
            <a:avLst/>
          </a:prstGeom>
          <a:solidFill>
            <a:schemeClr val="accent6">
              <a:lumMod val="40000"/>
              <a:lumOff val="60000"/>
            </a:schemeClr>
          </a:solidFill>
        </p:spPr>
        <p:txBody>
          <a:bodyPr wrap="square" rtlCol="0">
            <a:noAutofit/>
          </a:bodyPr>
          <a:lstStyle>
            <a:defPPr>
              <a:defRPr lang="en-US"/>
            </a:defPPr>
            <a:lvl1pPr marR="0" lvl="0" indent="0" algn="ctr" eaLnBrk="0" fontAlgn="base" hangingPunct="0">
              <a:lnSpc>
                <a:spcPct val="100000"/>
              </a:lnSpc>
              <a:spcBef>
                <a:spcPct val="0"/>
              </a:spcBef>
              <a:spcAft>
                <a:spcPct val="0"/>
              </a:spcAft>
              <a:buClrTx/>
              <a:buSzTx/>
              <a:buFontTx/>
              <a:buNone/>
              <a:tabLst/>
              <a:defRPr kumimoji="0" sz="1200" b="1" i="0" u="none" strike="noStrike" kern="0" cap="none" spc="0" normalizeH="0" baseline="0">
                <a:ln>
                  <a:noFill/>
                </a:ln>
                <a:solidFill>
                  <a:srgbClr val="646464">
                    <a:lumMod val="50000"/>
                  </a:srgbClr>
                </a:solidFill>
                <a:effectLst/>
                <a:uLnTx/>
                <a:uFillTx/>
                <a:latin typeface="EYInterstate Light" panose="02000506000000020004" pitchFamily="2" charset="0"/>
                <a:cs typeface="Segoe UI" panose="020B0502040204020203" pitchFamily="34" charset="0"/>
              </a:defRPr>
            </a:lvl1pPr>
          </a:lstStyle>
          <a:p>
            <a:r>
              <a:rPr lang="en-IN" sz="1800" dirty="0">
                <a:latin typeface="Times New Roman" panose="02020603050405020304" pitchFamily="18" charset="0"/>
                <a:cs typeface="Times New Roman" panose="02020603050405020304" pitchFamily="18" charset="0"/>
              </a:rPr>
              <a:t>Increasing demand for Specialty Chemicals</a:t>
            </a:r>
          </a:p>
        </p:txBody>
      </p:sp>
      <p:sp>
        <p:nvSpPr>
          <p:cNvPr id="18" name="TextBox 17">
            <a:extLst>
              <a:ext uri="{FF2B5EF4-FFF2-40B4-BE49-F238E27FC236}">
                <a16:creationId xmlns:a16="http://schemas.microsoft.com/office/drawing/2014/main" xmlns="" id="{F63A0DE5-F601-4C38-8858-52124065FE8A}"/>
              </a:ext>
            </a:extLst>
          </p:cNvPr>
          <p:cNvSpPr txBox="1"/>
          <p:nvPr/>
        </p:nvSpPr>
        <p:spPr>
          <a:xfrm>
            <a:off x="5463674" y="1053776"/>
            <a:ext cx="2560623" cy="839514"/>
          </a:xfrm>
          <a:prstGeom prst="rect">
            <a:avLst/>
          </a:prstGeom>
          <a:solidFill>
            <a:schemeClr val="accent6">
              <a:lumMod val="40000"/>
              <a:lumOff val="60000"/>
            </a:schemeClr>
          </a:solidFill>
        </p:spPr>
        <p:txBody>
          <a:bodyPr wrap="square" rtlCol="0">
            <a:noAutofit/>
          </a:bodyPr>
          <a:lstStyle>
            <a:defPPr>
              <a:defRPr lang="en-US"/>
            </a:defPPr>
            <a:lvl1pPr marR="0" lvl="0" indent="0" algn="ctr" eaLnBrk="0" fontAlgn="base" hangingPunct="0">
              <a:lnSpc>
                <a:spcPct val="100000"/>
              </a:lnSpc>
              <a:spcBef>
                <a:spcPct val="0"/>
              </a:spcBef>
              <a:spcAft>
                <a:spcPct val="0"/>
              </a:spcAft>
              <a:buClrTx/>
              <a:buSzTx/>
              <a:buFontTx/>
              <a:buNone/>
              <a:tabLst/>
              <a:defRPr kumimoji="0" sz="1200" b="1" i="0" u="none" strike="noStrike" kern="0" cap="none" spc="0" normalizeH="0" baseline="0">
                <a:ln>
                  <a:noFill/>
                </a:ln>
                <a:solidFill>
                  <a:srgbClr val="646464">
                    <a:lumMod val="50000"/>
                  </a:srgbClr>
                </a:solidFill>
                <a:effectLst/>
                <a:uLnTx/>
                <a:uFillTx/>
                <a:latin typeface="EYInterstate Light" panose="02000506000000020004" pitchFamily="2" charset="0"/>
                <a:cs typeface="Segoe UI" panose="020B0502040204020203" pitchFamily="34" charset="0"/>
              </a:defRPr>
            </a:lvl1pPr>
          </a:lstStyle>
          <a:p>
            <a:r>
              <a:rPr lang="en-IN" sz="1800" dirty="0">
                <a:latin typeface="Times New Roman" panose="02020603050405020304" pitchFamily="18" charset="0"/>
                <a:cs typeface="Times New Roman" panose="02020603050405020304" pitchFamily="18" charset="0"/>
              </a:rPr>
              <a:t>Availability of skilled manpower at competitive rate</a:t>
            </a:r>
          </a:p>
        </p:txBody>
      </p:sp>
      <p:sp>
        <p:nvSpPr>
          <p:cNvPr id="21" name="TextBox 20">
            <a:extLst>
              <a:ext uri="{FF2B5EF4-FFF2-40B4-BE49-F238E27FC236}">
                <a16:creationId xmlns:a16="http://schemas.microsoft.com/office/drawing/2014/main" xmlns="" id="{852737EA-D41D-43F3-AB06-3D77D349724A}"/>
              </a:ext>
            </a:extLst>
          </p:cNvPr>
          <p:cNvSpPr txBox="1"/>
          <p:nvPr/>
        </p:nvSpPr>
        <p:spPr>
          <a:xfrm>
            <a:off x="8480317" y="4377011"/>
            <a:ext cx="1789508" cy="703644"/>
          </a:xfrm>
          <a:prstGeom prst="rect">
            <a:avLst/>
          </a:prstGeom>
          <a:solidFill>
            <a:schemeClr val="accent6">
              <a:lumMod val="40000"/>
              <a:lumOff val="60000"/>
            </a:schemeClr>
          </a:solidFill>
        </p:spPr>
        <p:txBody>
          <a:bodyPr wrap="square" rtlCol="0">
            <a:noAutofit/>
          </a:bodyPr>
          <a:lstStyle>
            <a:defPPr>
              <a:defRPr lang="en-US"/>
            </a:defPPr>
            <a:lvl1pPr marR="0" lvl="0" indent="0" algn="ctr" eaLnBrk="0" fontAlgn="base" hangingPunct="0">
              <a:lnSpc>
                <a:spcPct val="100000"/>
              </a:lnSpc>
              <a:spcBef>
                <a:spcPct val="0"/>
              </a:spcBef>
              <a:spcAft>
                <a:spcPct val="0"/>
              </a:spcAft>
              <a:buClrTx/>
              <a:buSzTx/>
              <a:buFontTx/>
              <a:buNone/>
              <a:tabLst/>
              <a:defRPr kumimoji="0" sz="1200" b="1" i="0" u="none" strike="noStrike" kern="0" cap="none" spc="0" normalizeH="0" baseline="0">
                <a:ln>
                  <a:noFill/>
                </a:ln>
                <a:solidFill>
                  <a:srgbClr val="646464">
                    <a:lumMod val="50000"/>
                  </a:srgbClr>
                </a:solidFill>
                <a:effectLst/>
                <a:uLnTx/>
                <a:uFillTx/>
                <a:latin typeface="EYInterstate Light" panose="02000506000000020004" pitchFamily="2" charset="0"/>
                <a:cs typeface="Segoe UI" panose="020B0502040204020203" pitchFamily="34" charset="0"/>
              </a:defRPr>
            </a:lvl1pPr>
          </a:lstStyle>
          <a:p>
            <a:r>
              <a:rPr lang="en-IN" sz="1800" dirty="0">
                <a:latin typeface="Times New Roman" panose="02020603050405020304" pitchFamily="18" charset="0"/>
                <a:cs typeface="Times New Roman" panose="02020603050405020304" pitchFamily="18" charset="0"/>
              </a:rPr>
              <a:t>Growing policy support</a:t>
            </a:r>
          </a:p>
        </p:txBody>
      </p:sp>
      <p:grpSp>
        <p:nvGrpSpPr>
          <p:cNvPr id="3" name="Group 59">
            <a:extLst>
              <a:ext uri="{FF2B5EF4-FFF2-40B4-BE49-F238E27FC236}">
                <a16:creationId xmlns:a16="http://schemas.microsoft.com/office/drawing/2014/main" xmlns="" id="{552EF548-0DFC-40E8-A7BB-A65D381ADF05}"/>
              </a:ext>
            </a:extLst>
          </p:cNvPr>
          <p:cNvGrpSpPr/>
          <p:nvPr/>
        </p:nvGrpSpPr>
        <p:grpSpPr>
          <a:xfrm>
            <a:off x="4419455" y="1670090"/>
            <a:ext cx="3933804" cy="4831889"/>
            <a:chOff x="5573146" y="2510880"/>
            <a:chExt cx="4436565" cy="4028109"/>
          </a:xfrm>
        </p:grpSpPr>
        <p:sp>
          <p:nvSpPr>
            <p:cNvPr id="61" name="Freeform 8">
              <a:extLst>
                <a:ext uri="{FF2B5EF4-FFF2-40B4-BE49-F238E27FC236}">
                  <a16:creationId xmlns:a16="http://schemas.microsoft.com/office/drawing/2014/main" xmlns="" id="{71CCDEFC-BD22-4CF2-BA69-38AA6618D642}"/>
                </a:ext>
              </a:extLst>
            </p:cNvPr>
            <p:cNvSpPr>
              <a:spLocks/>
            </p:cNvSpPr>
            <p:nvPr/>
          </p:nvSpPr>
          <p:spPr bwMode="gray">
            <a:xfrm>
              <a:off x="7735714" y="3723312"/>
              <a:ext cx="776473" cy="152198"/>
            </a:xfrm>
            <a:custGeom>
              <a:avLst/>
              <a:gdLst>
                <a:gd name="T0" fmla="*/ 2 w 71"/>
                <a:gd name="T1" fmla="*/ 14 h 14"/>
                <a:gd name="T2" fmla="*/ 21 w 71"/>
                <a:gd name="T3" fmla="*/ 7 h 14"/>
                <a:gd name="T4" fmla="*/ 67 w 71"/>
                <a:gd name="T5" fmla="*/ 3 h 14"/>
                <a:gd name="T6" fmla="*/ 39 w 71"/>
                <a:gd name="T7" fmla="*/ 5 h 14"/>
                <a:gd name="T8" fmla="*/ 8 w 71"/>
                <a:gd name="T9" fmla="*/ 2 h 14"/>
                <a:gd name="T10" fmla="*/ 0 w 71"/>
                <a:gd name="T11" fmla="*/ 8 h 14"/>
                <a:gd name="T12" fmla="*/ 2 w 71"/>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71" h="14">
                  <a:moveTo>
                    <a:pt x="2" y="14"/>
                  </a:moveTo>
                  <a:cubicBezTo>
                    <a:pt x="6" y="11"/>
                    <a:pt x="10" y="6"/>
                    <a:pt x="21" y="7"/>
                  </a:cubicBezTo>
                  <a:cubicBezTo>
                    <a:pt x="32" y="7"/>
                    <a:pt x="54" y="13"/>
                    <a:pt x="67" y="3"/>
                  </a:cubicBezTo>
                  <a:cubicBezTo>
                    <a:pt x="71" y="0"/>
                    <a:pt x="60" y="10"/>
                    <a:pt x="39" y="5"/>
                  </a:cubicBezTo>
                  <a:cubicBezTo>
                    <a:pt x="18" y="0"/>
                    <a:pt x="13" y="1"/>
                    <a:pt x="8" y="2"/>
                  </a:cubicBezTo>
                  <a:cubicBezTo>
                    <a:pt x="3" y="4"/>
                    <a:pt x="0" y="8"/>
                    <a:pt x="0" y="8"/>
                  </a:cubicBezTo>
                  <a:lnTo>
                    <a:pt x="2" y="14"/>
                  </a:lnTo>
                  <a:close/>
                </a:path>
              </a:pathLst>
            </a:custGeom>
            <a:solidFill>
              <a:srgbClr val="C0C0C0"/>
            </a:solidFill>
            <a:ln w="17" cap="flat">
              <a:noFill/>
              <a:prstDash val="solid"/>
              <a:miter lim="800000"/>
              <a:headEnd/>
              <a:tailEnd/>
            </a:ln>
          </p:spPr>
          <p:txBody>
            <a:bodyPr vert="horz" wrap="square" lIns="101198" tIns="50599" rIns="101198" bIns="50599" numCol="1" anchor="t" anchorCtr="0" compatLnSpc="1">
              <a:prstTxWarp prst="textNoShape">
                <a:avLst/>
              </a:prstTxWarp>
            </a:bodyPr>
            <a:lstStyle/>
            <a:p>
              <a:pPr>
                <a:defRPr/>
              </a:pPr>
              <a:endParaRPr lang="de-DE" sz="1992" kern="0" noProof="1">
                <a:solidFill>
                  <a:srgbClr val="646464"/>
                </a:solidFill>
                <a:latin typeface="EYInterstate Light" panose="02000506000000020004" pitchFamily="2" charset="0"/>
              </a:endParaRPr>
            </a:p>
          </p:txBody>
        </p:sp>
        <p:sp>
          <p:nvSpPr>
            <p:cNvPr id="62" name="Freeform 10">
              <a:extLst>
                <a:ext uri="{FF2B5EF4-FFF2-40B4-BE49-F238E27FC236}">
                  <a16:creationId xmlns:a16="http://schemas.microsoft.com/office/drawing/2014/main" xmlns="" id="{CFEBCAD2-7F15-4F5B-BF75-A3733DBB2115}"/>
                </a:ext>
              </a:extLst>
            </p:cNvPr>
            <p:cNvSpPr>
              <a:spLocks/>
            </p:cNvSpPr>
            <p:nvPr/>
          </p:nvSpPr>
          <p:spPr bwMode="gray">
            <a:xfrm rot="4713296">
              <a:off x="8838727" y="4511921"/>
              <a:ext cx="274093" cy="945339"/>
            </a:xfrm>
            <a:custGeom>
              <a:avLst/>
              <a:gdLst>
                <a:gd name="T0" fmla="*/ 0 w 23"/>
                <a:gd name="T1" fmla="*/ 77 h 80"/>
                <a:gd name="T2" fmla="*/ 11 w 23"/>
                <a:gd name="T3" fmla="*/ 56 h 80"/>
                <a:gd name="T4" fmla="*/ 20 w 23"/>
                <a:gd name="T5" fmla="*/ 4 h 80"/>
                <a:gd name="T6" fmla="*/ 15 w 23"/>
                <a:gd name="T7" fmla="*/ 36 h 80"/>
                <a:gd name="T8" fmla="*/ 15 w 23"/>
                <a:gd name="T9" fmla="*/ 71 h 80"/>
                <a:gd name="T10" fmla="*/ 8 w 23"/>
                <a:gd name="T11" fmla="*/ 80 h 80"/>
                <a:gd name="T12" fmla="*/ 0 w 23"/>
                <a:gd name="T13" fmla="*/ 77 h 80"/>
              </a:gdLst>
              <a:ahLst/>
              <a:cxnLst>
                <a:cxn ang="0">
                  <a:pos x="T0" y="T1"/>
                </a:cxn>
                <a:cxn ang="0">
                  <a:pos x="T2" y="T3"/>
                </a:cxn>
                <a:cxn ang="0">
                  <a:pos x="T4" y="T5"/>
                </a:cxn>
                <a:cxn ang="0">
                  <a:pos x="T6" y="T7"/>
                </a:cxn>
                <a:cxn ang="0">
                  <a:pos x="T8" y="T9"/>
                </a:cxn>
                <a:cxn ang="0">
                  <a:pos x="T10" y="T11"/>
                </a:cxn>
                <a:cxn ang="0">
                  <a:pos x="T12" y="T13"/>
                </a:cxn>
              </a:cxnLst>
              <a:rect l="0" t="0" r="r" b="b"/>
              <a:pathLst>
                <a:path w="23" h="80">
                  <a:moveTo>
                    <a:pt x="0" y="77"/>
                  </a:moveTo>
                  <a:cubicBezTo>
                    <a:pt x="5" y="73"/>
                    <a:pt x="10" y="68"/>
                    <a:pt x="11" y="56"/>
                  </a:cubicBezTo>
                  <a:cubicBezTo>
                    <a:pt x="12" y="44"/>
                    <a:pt x="7" y="18"/>
                    <a:pt x="20" y="4"/>
                  </a:cubicBezTo>
                  <a:cubicBezTo>
                    <a:pt x="23" y="0"/>
                    <a:pt x="11" y="12"/>
                    <a:pt x="15" y="36"/>
                  </a:cubicBezTo>
                  <a:cubicBezTo>
                    <a:pt x="18" y="60"/>
                    <a:pt x="17" y="66"/>
                    <a:pt x="15" y="71"/>
                  </a:cubicBezTo>
                  <a:cubicBezTo>
                    <a:pt x="12" y="77"/>
                    <a:pt x="8" y="80"/>
                    <a:pt x="8" y="80"/>
                  </a:cubicBezTo>
                  <a:lnTo>
                    <a:pt x="0" y="77"/>
                  </a:lnTo>
                  <a:close/>
                </a:path>
              </a:pathLst>
            </a:custGeom>
            <a:solidFill>
              <a:srgbClr val="C0C0C0"/>
            </a:solidFill>
            <a:ln w="17" cap="flat">
              <a:noFill/>
              <a:prstDash val="solid"/>
              <a:miter lim="800000"/>
              <a:headEnd/>
              <a:tailEnd/>
            </a:ln>
          </p:spPr>
          <p:txBody>
            <a:bodyPr vert="horz" wrap="square" lIns="101198" tIns="50599" rIns="101198" bIns="50599" numCol="1" anchor="t" anchorCtr="0" compatLnSpc="1">
              <a:prstTxWarp prst="textNoShape">
                <a:avLst/>
              </a:prstTxWarp>
            </a:bodyPr>
            <a:lstStyle/>
            <a:p>
              <a:pPr>
                <a:defRPr/>
              </a:pPr>
              <a:endParaRPr lang="de-DE" sz="1992" kern="0" noProof="1">
                <a:latin typeface="EYInterstate Light" panose="02000506000000020004" pitchFamily="2" charset="0"/>
              </a:endParaRPr>
            </a:p>
          </p:txBody>
        </p:sp>
        <p:sp>
          <p:nvSpPr>
            <p:cNvPr id="63" name="Freeform 7">
              <a:extLst>
                <a:ext uri="{FF2B5EF4-FFF2-40B4-BE49-F238E27FC236}">
                  <a16:creationId xmlns:a16="http://schemas.microsoft.com/office/drawing/2014/main" xmlns="" id="{9CA91BAE-2624-4112-A8AC-2F2344ACF697}"/>
                </a:ext>
              </a:extLst>
            </p:cNvPr>
            <p:cNvSpPr>
              <a:spLocks/>
            </p:cNvSpPr>
            <p:nvPr/>
          </p:nvSpPr>
          <p:spPr bwMode="gray">
            <a:xfrm>
              <a:off x="7508704" y="3723312"/>
              <a:ext cx="1718121" cy="2290721"/>
            </a:xfrm>
            <a:custGeom>
              <a:avLst/>
              <a:gdLst>
                <a:gd name="T0" fmla="*/ 20 w 157"/>
                <a:gd name="T1" fmla="*/ 180 h 180"/>
                <a:gd name="T2" fmla="*/ 50 w 157"/>
                <a:gd name="T3" fmla="*/ 121 h 180"/>
                <a:gd name="T4" fmla="*/ 154 w 157"/>
                <a:gd name="T5" fmla="*/ 15 h 180"/>
                <a:gd name="T6" fmla="*/ 90 w 157"/>
                <a:gd name="T7" fmla="*/ 79 h 180"/>
                <a:gd name="T8" fmla="*/ 9 w 157"/>
                <a:gd name="T9" fmla="*/ 138 h 180"/>
                <a:gd name="T10" fmla="*/ 0 w 157"/>
                <a:gd name="T11" fmla="*/ 168 h 180"/>
                <a:gd name="T12" fmla="*/ 20 w 157"/>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157" h="180">
                  <a:moveTo>
                    <a:pt x="20" y="180"/>
                  </a:moveTo>
                  <a:cubicBezTo>
                    <a:pt x="22" y="163"/>
                    <a:pt x="24" y="143"/>
                    <a:pt x="50" y="121"/>
                  </a:cubicBezTo>
                  <a:cubicBezTo>
                    <a:pt x="76" y="99"/>
                    <a:pt x="142" y="68"/>
                    <a:pt x="154" y="15"/>
                  </a:cubicBezTo>
                  <a:cubicBezTo>
                    <a:pt x="157" y="0"/>
                    <a:pt x="151" y="48"/>
                    <a:pt x="90" y="79"/>
                  </a:cubicBezTo>
                  <a:cubicBezTo>
                    <a:pt x="29" y="110"/>
                    <a:pt x="18" y="123"/>
                    <a:pt x="9" y="138"/>
                  </a:cubicBezTo>
                  <a:cubicBezTo>
                    <a:pt x="1" y="154"/>
                    <a:pt x="0" y="168"/>
                    <a:pt x="0" y="168"/>
                  </a:cubicBezTo>
                  <a:lnTo>
                    <a:pt x="20" y="180"/>
                  </a:lnTo>
                  <a:close/>
                </a:path>
              </a:pathLst>
            </a:custGeom>
            <a:solidFill>
              <a:srgbClr val="C0C0C0"/>
            </a:solidFill>
            <a:ln w="17" cap="flat">
              <a:noFill/>
              <a:prstDash val="solid"/>
              <a:miter lim="800000"/>
              <a:headEnd/>
              <a:tailEnd/>
            </a:ln>
          </p:spPr>
          <p:txBody>
            <a:bodyPr vert="horz" wrap="square" lIns="101198" tIns="50599" rIns="101198" bIns="50599" numCol="1" anchor="t" anchorCtr="0" compatLnSpc="1">
              <a:prstTxWarp prst="textNoShape">
                <a:avLst/>
              </a:prstTxWarp>
            </a:bodyPr>
            <a:lstStyle/>
            <a:p>
              <a:pPr>
                <a:defRPr/>
              </a:pPr>
              <a:endParaRPr lang="de-DE" sz="1992" kern="0" noProof="1">
                <a:latin typeface="EYInterstate Light" panose="02000506000000020004" pitchFamily="2" charset="0"/>
              </a:endParaRPr>
            </a:p>
          </p:txBody>
        </p:sp>
        <p:sp>
          <p:nvSpPr>
            <p:cNvPr id="64" name="Freeform 9">
              <a:extLst>
                <a:ext uri="{FF2B5EF4-FFF2-40B4-BE49-F238E27FC236}">
                  <a16:creationId xmlns:a16="http://schemas.microsoft.com/office/drawing/2014/main" xmlns="" id="{83EDF661-0E21-4C3D-BA8C-34889D5CB635}"/>
                </a:ext>
              </a:extLst>
            </p:cNvPr>
            <p:cNvSpPr>
              <a:spLocks/>
            </p:cNvSpPr>
            <p:nvPr/>
          </p:nvSpPr>
          <p:spPr bwMode="gray">
            <a:xfrm>
              <a:off x="7070165" y="2946839"/>
              <a:ext cx="1158259" cy="1857341"/>
            </a:xfrm>
            <a:custGeom>
              <a:avLst/>
              <a:gdLst>
                <a:gd name="T0" fmla="*/ 20 w 106"/>
                <a:gd name="T1" fmla="*/ 170 h 170"/>
                <a:gd name="T2" fmla="*/ 35 w 106"/>
                <a:gd name="T3" fmla="*/ 117 h 170"/>
                <a:gd name="T4" fmla="*/ 103 w 106"/>
                <a:gd name="T5" fmla="*/ 12 h 170"/>
                <a:gd name="T6" fmla="*/ 61 w 106"/>
                <a:gd name="T7" fmla="*/ 76 h 170"/>
                <a:gd name="T8" fmla="*/ 5 w 106"/>
                <a:gd name="T9" fmla="*/ 138 h 170"/>
                <a:gd name="T10" fmla="*/ 2 w 106"/>
                <a:gd name="T11" fmla="*/ 164 h 170"/>
                <a:gd name="T12" fmla="*/ 20 w 106"/>
                <a:gd name="T13" fmla="*/ 170 h 170"/>
              </a:gdLst>
              <a:ahLst/>
              <a:cxnLst>
                <a:cxn ang="0">
                  <a:pos x="T0" y="T1"/>
                </a:cxn>
                <a:cxn ang="0">
                  <a:pos x="T2" y="T3"/>
                </a:cxn>
                <a:cxn ang="0">
                  <a:pos x="T4" y="T5"/>
                </a:cxn>
                <a:cxn ang="0">
                  <a:pos x="T6" y="T7"/>
                </a:cxn>
                <a:cxn ang="0">
                  <a:pos x="T8" y="T9"/>
                </a:cxn>
                <a:cxn ang="0">
                  <a:pos x="T10" y="T11"/>
                </a:cxn>
                <a:cxn ang="0">
                  <a:pos x="T12" y="T13"/>
                </a:cxn>
              </a:cxnLst>
              <a:rect l="0" t="0" r="r" b="b"/>
              <a:pathLst>
                <a:path w="106" h="170">
                  <a:moveTo>
                    <a:pt x="20" y="170"/>
                  </a:moveTo>
                  <a:cubicBezTo>
                    <a:pt x="19" y="156"/>
                    <a:pt x="17" y="139"/>
                    <a:pt x="35" y="117"/>
                  </a:cubicBezTo>
                  <a:cubicBezTo>
                    <a:pt x="53" y="95"/>
                    <a:pt x="102" y="58"/>
                    <a:pt x="103" y="12"/>
                  </a:cubicBezTo>
                  <a:cubicBezTo>
                    <a:pt x="103" y="0"/>
                    <a:pt x="106" y="40"/>
                    <a:pt x="61" y="76"/>
                  </a:cubicBezTo>
                  <a:cubicBezTo>
                    <a:pt x="16" y="112"/>
                    <a:pt x="9" y="124"/>
                    <a:pt x="5" y="138"/>
                  </a:cubicBezTo>
                  <a:cubicBezTo>
                    <a:pt x="0" y="152"/>
                    <a:pt x="2" y="164"/>
                    <a:pt x="2" y="164"/>
                  </a:cubicBezTo>
                  <a:lnTo>
                    <a:pt x="20" y="170"/>
                  </a:lnTo>
                  <a:close/>
                </a:path>
              </a:pathLst>
            </a:custGeom>
            <a:solidFill>
              <a:srgbClr val="C0C0C0"/>
            </a:solidFill>
            <a:ln w="17" cap="flat">
              <a:noFill/>
              <a:prstDash val="solid"/>
              <a:miter lim="800000"/>
              <a:headEnd/>
              <a:tailEnd/>
            </a:ln>
          </p:spPr>
          <p:txBody>
            <a:bodyPr vert="horz" wrap="square" lIns="101198" tIns="50599" rIns="101198" bIns="50599" numCol="1" anchor="t" anchorCtr="0" compatLnSpc="1">
              <a:prstTxWarp prst="textNoShape">
                <a:avLst/>
              </a:prstTxWarp>
            </a:bodyPr>
            <a:lstStyle/>
            <a:p>
              <a:pPr>
                <a:defRPr/>
              </a:pPr>
              <a:endParaRPr lang="de-DE" sz="1992" kern="0" noProof="1">
                <a:latin typeface="EYInterstate Light" panose="02000506000000020004" pitchFamily="2" charset="0"/>
              </a:endParaRPr>
            </a:p>
          </p:txBody>
        </p:sp>
        <p:sp>
          <p:nvSpPr>
            <p:cNvPr id="65" name="Freeform 11">
              <a:extLst>
                <a:ext uri="{FF2B5EF4-FFF2-40B4-BE49-F238E27FC236}">
                  <a16:creationId xmlns:a16="http://schemas.microsoft.com/office/drawing/2014/main" xmlns="" id="{78BE39B0-961A-4D91-84A5-F35F05685FCD}"/>
                </a:ext>
              </a:extLst>
            </p:cNvPr>
            <p:cNvSpPr>
              <a:spLocks/>
            </p:cNvSpPr>
            <p:nvPr/>
          </p:nvSpPr>
          <p:spPr bwMode="gray">
            <a:xfrm>
              <a:off x="5837097" y="3591750"/>
              <a:ext cx="1003481" cy="469494"/>
            </a:xfrm>
            <a:custGeom>
              <a:avLst/>
              <a:gdLst>
                <a:gd name="T0" fmla="*/ 87 w 92"/>
                <a:gd name="T1" fmla="*/ 43 h 43"/>
                <a:gd name="T2" fmla="*/ 64 w 92"/>
                <a:gd name="T3" fmla="*/ 26 h 43"/>
                <a:gd name="T4" fmla="*/ 4 w 92"/>
                <a:gd name="T5" fmla="*/ 5 h 43"/>
                <a:gd name="T6" fmla="*/ 41 w 92"/>
                <a:gd name="T7" fmla="*/ 18 h 43"/>
                <a:gd name="T8" fmla="*/ 83 w 92"/>
                <a:gd name="T9" fmla="*/ 25 h 43"/>
                <a:gd name="T10" fmla="*/ 92 w 92"/>
                <a:gd name="T11" fmla="*/ 35 h 43"/>
                <a:gd name="T12" fmla="*/ 87 w 92"/>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92" h="43">
                  <a:moveTo>
                    <a:pt x="87" y="43"/>
                  </a:moveTo>
                  <a:cubicBezTo>
                    <a:pt x="83" y="37"/>
                    <a:pt x="78" y="30"/>
                    <a:pt x="64" y="26"/>
                  </a:cubicBezTo>
                  <a:cubicBezTo>
                    <a:pt x="50" y="23"/>
                    <a:pt x="18" y="23"/>
                    <a:pt x="4" y="5"/>
                  </a:cubicBezTo>
                  <a:cubicBezTo>
                    <a:pt x="0" y="0"/>
                    <a:pt x="11" y="17"/>
                    <a:pt x="41" y="18"/>
                  </a:cubicBezTo>
                  <a:cubicBezTo>
                    <a:pt x="70" y="18"/>
                    <a:pt x="77" y="21"/>
                    <a:pt x="83" y="25"/>
                  </a:cubicBezTo>
                  <a:cubicBezTo>
                    <a:pt x="89" y="30"/>
                    <a:pt x="92" y="35"/>
                    <a:pt x="92" y="35"/>
                  </a:cubicBezTo>
                  <a:lnTo>
                    <a:pt x="87" y="43"/>
                  </a:lnTo>
                  <a:close/>
                </a:path>
              </a:pathLst>
            </a:custGeom>
            <a:solidFill>
              <a:srgbClr val="C0C0C0"/>
            </a:solidFill>
            <a:ln w="17" cap="flat">
              <a:noFill/>
              <a:prstDash val="solid"/>
              <a:miter lim="800000"/>
              <a:headEnd/>
              <a:tailEnd/>
            </a:ln>
          </p:spPr>
          <p:txBody>
            <a:bodyPr vert="horz" wrap="square" lIns="101198" tIns="50599" rIns="101198" bIns="50599" numCol="1" anchor="t" anchorCtr="0" compatLnSpc="1">
              <a:prstTxWarp prst="textNoShape">
                <a:avLst/>
              </a:prstTxWarp>
            </a:bodyPr>
            <a:lstStyle/>
            <a:p>
              <a:pPr>
                <a:defRPr/>
              </a:pPr>
              <a:endParaRPr lang="de-DE" sz="1992" kern="0" noProof="1">
                <a:solidFill>
                  <a:srgbClr val="646464"/>
                </a:solidFill>
                <a:latin typeface="EYInterstate Light" panose="02000506000000020004" pitchFamily="2" charset="0"/>
              </a:endParaRPr>
            </a:p>
          </p:txBody>
        </p:sp>
        <p:sp>
          <p:nvSpPr>
            <p:cNvPr id="66" name="Freeform 6">
              <a:extLst>
                <a:ext uri="{FF2B5EF4-FFF2-40B4-BE49-F238E27FC236}">
                  <a16:creationId xmlns:a16="http://schemas.microsoft.com/office/drawing/2014/main" xmlns="" id="{EBCF2B5E-9061-4D20-9B02-3A63428494B2}"/>
                </a:ext>
              </a:extLst>
            </p:cNvPr>
            <p:cNvSpPr>
              <a:spLocks/>
            </p:cNvSpPr>
            <p:nvPr/>
          </p:nvSpPr>
          <p:spPr bwMode="gray">
            <a:xfrm>
              <a:off x="6416294" y="2664368"/>
              <a:ext cx="1364631" cy="3874621"/>
            </a:xfrm>
            <a:custGeom>
              <a:avLst/>
              <a:gdLst>
                <a:gd name="T0" fmla="*/ 76 w 125"/>
                <a:gd name="T1" fmla="*/ 355 h 355"/>
                <a:gd name="T2" fmla="*/ 83 w 125"/>
                <a:gd name="T3" fmla="*/ 250 h 355"/>
                <a:gd name="T4" fmla="*/ 28 w 125"/>
                <a:gd name="T5" fmla="*/ 22 h 355"/>
                <a:gd name="T6" fmla="*/ 63 w 125"/>
                <a:gd name="T7" fmla="*/ 162 h 355"/>
                <a:gd name="T8" fmla="*/ 124 w 125"/>
                <a:gd name="T9" fmla="*/ 307 h 355"/>
                <a:gd name="T10" fmla="*/ 112 w 125"/>
                <a:gd name="T11" fmla="*/ 355 h 355"/>
                <a:gd name="T12" fmla="*/ 76 w 125"/>
                <a:gd name="T13" fmla="*/ 355 h 355"/>
              </a:gdLst>
              <a:ahLst/>
              <a:cxnLst>
                <a:cxn ang="0">
                  <a:pos x="T0" y="T1"/>
                </a:cxn>
                <a:cxn ang="0">
                  <a:pos x="T2" y="T3"/>
                </a:cxn>
                <a:cxn ang="0">
                  <a:pos x="T4" y="T5"/>
                </a:cxn>
                <a:cxn ang="0">
                  <a:pos x="T6" y="T7"/>
                </a:cxn>
                <a:cxn ang="0">
                  <a:pos x="T8" y="T9"/>
                </a:cxn>
                <a:cxn ang="0">
                  <a:pos x="T10" y="T11"/>
                </a:cxn>
                <a:cxn ang="0">
                  <a:pos x="T12" y="T13"/>
                </a:cxn>
              </a:cxnLst>
              <a:rect l="0" t="0" r="r" b="b"/>
              <a:pathLst>
                <a:path w="125" h="355">
                  <a:moveTo>
                    <a:pt x="76" y="355"/>
                  </a:moveTo>
                  <a:cubicBezTo>
                    <a:pt x="87" y="331"/>
                    <a:pt x="101" y="302"/>
                    <a:pt x="83" y="250"/>
                  </a:cubicBezTo>
                  <a:cubicBezTo>
                    <a:pt x="65" y="199"/>
                    <a:pt x="0" y="103"/>
                    <a:pt x="28" y="22"/>
                  </a:cubicBezTo>
                  <a:cubicBezTo>
                    <a:pt x="36" y="0"/>
                    <a:pt x="5" y="69"/>
                    <a:pt x="63" y="162"/>
                  </a:cubicBezTo>
                  <a:cubicBezTo>
                    <a:pt x="120" y="253"/>
                    <a:pt x="125" y="279"/>
                    <a:pt x="124" y="307"/>
                  </a:cubicBezTo>
                  <a:cubicBezTo>
                    <a:pt x="123" y="335"/>
                    <a:pt x="112" y="355"/>
                    <a:pt x="112" y="355"/>
                  </a:cubicBezTo>
                  <a:lnTo>
                    <a:pt x="76" y="355"/>
                  </a:lnTo>
                  <a:close/>
                </a:path>
              </a:pathLst>
            </a:custGeom>
            <a:solidFill>
              <a:srgbClr val="C0C0C0"/>
            </a:solidFill>
            <a:ln w="17" cap="flat">
              <a:noFill/>
              <a:prstDash val="solid"/>
              <a:miter lim="800000"/>
              <a:headEnd/>
              <a:tailEnd/>
            </a:ln>
          </p:spPr>
          <p:txBody>
            <a:bodyPr vert="horz" wrap="square" lIns="101198" tIns="50599" rIns="101198" bIns="50599" numCol="1" anchor="t" anchorCtr="0" compatLnSpc="1">
              <a:prstTxWarp prst="textNoShape">
                <a:avLst/>
              </a:prstTxWarp>
            </a:bodyPr>
            <a:lstStyle/>
            <a:p>
              <a:pPr>
                <a:defRPr/>
              </a:pPr>
              <a:endParaRPr lang="de-DE" sz="1992" kern="0" noProof="1">
                <a:latin typeface="EYInterstate Light" panose="02000506000000020004" pitchFamily="2" charset="0"/>
              </a:endParaRPr>
            </a:p>
          </p:txBody>
        </p:sp>
        <p:grpSp>
          <p:nvGrpSpPr>
            <p:cNvPr id="4" name="Gruppieren 67">
              <a:extLst>
                <a:ext uri="{FF2B5EF4-FFF2-40B4-BE49-F238E27FC236}">
                  <a16:creationId xmlns:a16="http://schemas.microsoft.com/office/drawing/2014/main" xmlns="" id="{7874818D-DC07-482A-A114-F9B2412D0A00}"/>
                </a:ext>
              </a:extLst>
            </p:cNvPr>
            <p:cNvGrpSpPr/>
            <p:nvPr/>
          </p:nvGrpSpPr>
          <p:grpSpPr bwMode="gray">
            <a:xfrm>
              <a:off x="5973982" y="4274633"/>
              <a:ext cx="1037016" cy="1202111"/>
              <a:chOff x="3324298" y="3771464"/>
              <a:chExt cx="937023" cy="1086199"/>
            </a:xfrm>
            <a:solidFill>
              <a:srgbClr val="FFE600"/>
            </a:solidFill>
          </p:grpSpPr>
          <p:sp>
            <p:nvSpPr>
              <p:cNvPr id="96" name="Freeform 12">
                <a:extLst>
                  <a:ext uri="{FF2B5EF4-FFF2-40B4-BE49-F238E27FC236}">
                    <a16:creationId xmlns:a16="http://schemas.microsoft.com/office/drawing/2014/main" xmlns="" id="{6138A38D-39BD-4F2E-9112-FA08AA6788BF}"/>
                  </a:ext>
                </a:extLst>
              </p:cNvPr>
              <p:cNvSpPr>
                <a:spLocks/>
              </p:cNvSpPr>
              <p:nvPr/>
            </p:nvSpPr>
            <p:spPr bwMode="gray">
              <a:xfrm>
                <a:off x="3324298" y="3771464"/>
                <a:ext cx="699271" cy="305348"/>
              </a:xfrm>
              <a:custGeom>
                <a:avLst/>
                <a:gdLst>
                  <a:gd name="T0" fmla="*/ 68 w 71"/>
                  <a:gd name="T1" fmla="*/ 22 h 31"/>
                  <a:gd name="T2" fmla="*/ 38 w 71"/>
                  <a:gd name="T3" fmla="*/ 28 h 31"/>
                  <a:gd name="T4" fmla="*/ 0 w 71"/>
                  <a:gd name="T5" fmla="*/ 3 h 31"/>
                  <a:gd name="T6" fmla="*/ 44 w 71"/>
                  <a:gd name="T7" fmla="*/ 3 h 31"/>
                  <a:gd name="T8" fmla="*/ 68 w 71"/>
                  <a:gd name="T9" fmla="*/ 22 h 31"/>
                </a:gdLst>
                <a:ahLst/>
                <a:cxnLst>
                  <a:cxn ang="0">
                    <a:pos x="T0" y="T1"/>
                  </a:cxn>
                  <a:cxn ang="0">
                    <a:pos x="T2" y="T3"/>
                  </a:cxn>
                  <a:cxn ang="0">
                    <a:pos x="T4" y="T5"/>
                  </a:cxn>
                  <a:cxn ang="0">
                    <a:pos x="T6" y="T7"/>
                  </a:cxn>
                  <a:cxn ang="0">
                    <a:pos x="T8" y="T9"/>
                  </a:cxn>
                </a:cxnLst>
                <a:rect l="0" t="0" r="r" b="b"/>
                <a:pathLst>
                  <a:path w="71" h="31">
                    <a:moveTo>
                      <a:pt x="68" y="22"/>
                    </a:moveTo>
                    <a:cubicBezTo>
                      <a:pt x="64" y="31"/>
                      <a:pt x="47" y="31"/>
                      <a:pt x="38" y="28"/>
                    </a:cubicBezTo>
                    <a:cubicBezTo>
                      <a:pt x="29" y="26"/>
                      <a:pt x="21" y="19"/>
                      <a:pt x="0" y="3"/>
                    </a:cubicBezTo>
                    <a:cubicBezTo>
                      <a:pt x="26" y="0"/>
                      <a:pt x="35" y="1"/>
                      <a:pt x="44" y="3"/>
                    </a:cubicBezTo>
                    <a:cubicBezTo>
                      <a:pt x="53" y="6"/>
                      <a:pt x="71" y="13"/>
                      <a:pt x="68" y="22"/>
                    </a:cubicBezTo>
                    <a:close/>
                  </a:path>
                </a:pathLst>
              </a:custGeom>
              <a:grpFill/>
              <a:ln w="17" cap="flat">
                <a:noFill/>
                <a:prstDash val="solid"/>
                <a:miter lim="800000"/>
                <a:headEnd/>
                <a:tailEnd/>
              </a:ln>
            </p:spPr>
            <p:txBody>
              <a:bodyPr vert="horz" wrap="square" lIns="101198" tIns="50599" rIns="101198" bIns="50599" numCol="1" anchor="t" anchorCtr="0" compatLnSpc="1">
                <a:prstTxWarp prst="textNoShape">
                  <a:avLst/>
                </a:prstTxWarp>
              </a:bodyPr>
              <a:lstStyle/>
              <a:p>
                <a:pPr>
                  <a:defRPr/>
                </a:pPr>
                <a:endParaRPr lang="de-DE" sz="1992" kern="0" noProof="1">
                  <a:latin typeface="EYInterstate Light" panose="02000506000000020004" pitchFamily="2" charset="0"/>
                </a:endParaRPr>
              </a:p>
            </p:txBody>
          </p:sp>
          <p:sp>
            <p:nvSpPr>
              <p:cNvPr id="97" name="Freeform 13">
                <a:extLst>
                  <a:ext uri="{FF2B5EF4-FFF2-40B4-BE49-F238E27FC236}">
                    <a16:creationId xmlns:a16="http://schemas.microsoft.com/office/drawing/2014/main" xmlns="" id="{83B2FBC7-DE46-411E-981B-E0E2D99DC663}"/>
                  </a:ext>
                </a:extLst>
              </p:cNvPr>
              <p:cNvSpPr>
                <a:spLocks/>
              </p:cNvSpPr>
              <p:nvPr/>
            </p:nvSpPr>
            <p:spPr bwMode="gray">
              <a:xfrm>
                <a:off x="3373249" y="4086138"/>
                <a:ext cx="601373" cy="515129"/>
              </a:xfrm>
              <a:custGeom>
                <a:avLst/>
                <a:gdLst>
                  <a:gd name="T0" fmla="*/ 56 w 61"/>
                  <a:gd name="T1" fmla="*/ 8 h 52"/>
                  <a:gd name="T2" fmla="*/ 43 w 61"/>
                  <a:gd name="T3" fmla="*/ 36 h 52"/>
                  <a:gd name="T4" fmla="*/ 0 w 61"/>
                  <a:gd name="T5" fmla="*/ 52 h 52"/>
                  <a:gd name="T6" fmla="*/ 27 w 61"/>
                  <a:gd name="T7" fmla="*/ 16 h 52"/>
                  <a:gd name="T8" fmla="*/ 56 w 61"/>
                  <a:gd name="T9" fmla="*/ 8 h 52"/>
                </a:gdLst>
                <a:ahLst/>
                <a:cxnLst>
                  <a:cxn ang="0">
                    <a:pos x="T0" y="T1"/>
                  </a:cxn>
                  <a:cxn ang="0">
                    <a:pos x="T2" y="T3"/>
                  </a:cxn>
                  <a:cxn ang="0">
                    <a:pos x="T4" y="T5"/>
                  </a:cxn>
                  <a:cxn ang="0">
                    <a:pos x="T6" y="T7"/>
                  </a:cxn>
                  <a:cxn ang="0">
                    <a:pos x="T8" y="T9"/>
                  </a:cxn>
                </a:cxnLst>
                <a:rect l="0" t="0" r="r" b="b"/>
                <a:pathLst>
                  <a:path w="61" h="52">
                    <a:moveTo>
                      <a:pt x="56" y="8"/>
                    </a:moveTo>
                    <a:cubicBezTo>
                      <a:pt x="61" y="16"/>
                      <a:pt x="51" y="30"/>
                      <a:pt x="43" y="36"/>
                    </a:cubicBezTo>
                    <a:cubicBezTo>
                      <a:pt x="36" y="41"/>
                      <a:pt x="25" y="45"/>
                      <a:pt x="0" y="52"/>
                    </a:cubicBezTo>
                    <a:cubicBezTo>
                      <a:pt x="13" y="29"/>
                      <a:pt x="20" y="21"/>
                      <a:pt x="27" y="16"/>
                    </a:cubicBezTo>
                    <a:cubicBezTo>
                      <a:pt x="35" y="10"/>
                      <a:pt x="51" y="0"/>
                      <a:pt x="56" y="8"/>
                    </a:cubicBezTo>
                    <a:close/>
                  </a:path>
                </a:pathLst>
              </a:custGeom>
              <a:grpFill/>
              <a:ln w="17" cap="flat">
                <a:noFill/>
                <a:prstDash val="solid"/>
                <a:miter lim="800000"/>
                <a:headEnd/>
                <a:tailEnd/>
              </a:ln>
            </p:spPr>
            <p:txBody>
              <a:bodyPr vert="horz" wrap="square" lIns="101198" tIns="50599" rIns="101198" bIns="50599" numCol="1" anchor="t" anchorCtr="0" compatLnSpc="1">
                <a:prstTxWarp prst="textNoShape">
                  <a:avLst/>
                </a:prstTxWarp>
              </a:bodyPr>
              <a:lstStyle/>
              <a:p>
                <a:pPr>
                  <a:defRPr/>
                </a:pPr>
                <a:endParaRPr lang="de-DE" sz="1992" kern="0" noProof="1">
                  <a:latin typeface="EYInterstate Light" panose="02000506000000020004" pitchFamily="2" charset="0"/>
                </a:endParaRPr>
              </a:p>
            </p:txBody>
          </p:sp>
          <p:sp>
            <p:nvSpPr>
              <p:cNvPr id="98" name="Freeform 14">
                <a:extLst>
                  <a:ext uri="{FF2B5EF4-FFF2-40B4-BE49-F238E27FC236}">
                    <a16:creationId xmlns:a16="http://schemas.microsoft.com/office/drawing/2014/main" xmlns="" id="{6551C685-2490-4AB2-8EF5-6023448E2332}"/>
                  </a:ext>
                </a:extLst>
              </p:cNvPr>
              <p:cNvSpPr>
                <a:spLocks/>
              </p:cNvSpPr>
              <p:nvPr/>
            </p:nvSpPr>
            <p:spPr bwMode="gray">
              <a:xfrm>
                <a:off x="4004922" y="4165385"/>
                <a:ext cx="256399" cy="692278"/>
              </a:xfrm>
              <a:custGeom>
                <a:avLst/>
                <a:gdLst>
                  <a:gd name="T0" fmla="*/ 10 w 26"/>
                  <a:gd name="T1" fmla="*/ 0 h 70"/>
                  <a:gd name="T2" fmla="*/ 26 w 26"/>
                  <a:gd name="T3" fmla="*/ 26 h 70"/>
                  <a:gd name="T4" fmla="*/ 15 w 26"/>
                  <a:gd name="T5" fmla="*/ 70 h 70"/>
                  <a:gd name="T6" fmla="*/ 0 w 26"/>
                  <a:gd name="T7" fmla="*/ 28 h 70"/>
                  <a:gd name="T8" fmla="*/ 10 w 26"/>
                  <a:gd name="T9" fmla="*/ 0 h 70"/>
                </a:gdLst>
                <a:ahLst/>
                <a:cxnLst>
                  <a:cxn ang="0">
                    <a:pos x="T0" y="T1"/>
                  </a:cxn>
                  <a:cxn ang="0">
                    <a:pos x="T2" y="T3"/>
                  </a:cxn>
                  <a:cxn ang="0">
                    <a:pos x="T4" y="T5"/>
                  </a:cxn>
                  <a:cxn ang="0">
                    <a:pos x="T6" y="T7"/>
                  </a:cxn>
                  <a:cxn ang="0">
                    <a:pos x="T8" y="T9"/>
                  </a:cxn>
                </a:cxnLst>
                <a:rect l="0" t="0" r="r" b="b"/>
                <a:pathLst>
                  <a:path w="26" h="70">
                    <a:moveTo>
                      <a:pt x="10" y="0"/>
                    </a:moveTo>
                    <a:cubicBezTo>
                      <a:pt x="20" y="0"/>
                      <a:pt x="25" y="17"/>
                      <a:pt x="26" y="26"/>
                    </a:cubicBezTo>
                    <a:cubicBezTo>
                      <a:pt x="26" y="35"/>
                      <a:pt x="23" y="46"/>
                      <a:pt x="15" y="70"/>
                    </a:cubicBezTo>
                    <a:cubicBezTo>
                      <a:pt x="4" y="47"/>
                      <a:pt x="1" y="38"/>
                      <a:pt x="0" y="28"/>
                    </a:cubicBezTo>
                    <a:cubicBezTo>
                      <a:pt x="0" y="19"/>
                      <a:pt x="1" y="0"/>
                      <a:pt x="10" y="0"/>
                    </a:cubicBezTo>
                    <a:close/>
                  </a:path>
                </a:pathLst>
              </a:custGeom>
              <a:grpFill/>
              <a:ln w="17" cap="flat">
                <a:noFill/>
                <a:prstDash val="solid"/>
                <a:miter lim="800000"/>
                <a:headEnd/>
                <a:tailEnd/>
              </a:ln>
            </p:spPr>
            <p:txBody>
              <a:bodyPr vert="horz" wrap="square" lIns="101198" tIns="50599" rIns="101198" bIns="50599" numCol="1" anchor="t" anchorCtr="0" compatLnSpc="1">
                <a:prstTxWarp prst="textNoShape">
                  <a:avLst/>
                </a:prstTxWarp>
              </a:bodyPr>
              <a:lstStyle/>
              <a:p>
                <a:pPr>
                  <a:defRPr/>
                </a:pPr>
                <a:endParaRPr lang="de-DE" sz="1992" kern="0" noProof="1">
                  <a:latin typeface="EYInterstate Light" panose="02000506000000020004" pitchFamily="2" charset="0"/>
                </a:endParaRPr>
              </a:p>
            </p:txBody>
          </p:sp>
        </p:grpSp>
        <p:grpSp>
          <p:nvGrpSpPr>
            <p:cNvPr id="5" name="Gruppieren 68">
              <a:extLst>
                <a:ext uri="{FF2B5EF4-FFF2-40B4-BE49-F238E27FC236}">
                  <a16:creationId xmlns:a16="http://schemas.microsoft.com/office/drawing/2014/main" xmlns="" id="{76C0D173-82F3-43B6-80A0-D068B591634C}"/>
                </a:ext>
              </a:extLst>
            </p:cNvPr>
            <p:cNvGrpSpPr/>
            <p:nvPr/>
          </p:nvGrpSpPr>
          <p:grpSpPr bwMode="gray">
            <a:xfrm rot="1674659">
              <a:off x="5573146" y="3164279"/>
              <a:ext cx="482393" cy="577838"/>
              <a:chOff x="2874285" y="2818765"/>
              <a:chExt cx="435879" cy="522121"/>
            </a:xfrm>
            <a:solidFill>
              <a:srgbClr val="FFE600"/>
            </a:solidFill>
          </p:grpSpPr>
          <p:sp>
            <p:nvSpPr>
              <p:cNvPr id="93" name="Freeform 15">
                <a:extLst>
                  <a:ext uri="{FF2B5EF4-FFF2-40B4-BE49-F238E27FC236}">
                    <a16:creationId xmlns:a16="http://schemas.microsoft.com/office/drawing/2014/main" xmlns="" id="{73F77D45-5AB9-4DB0-8D37-AA64980985D3}"/>
                  </a:ext>
                </a:extLst>
              </p:cNvPr>
              <p:cNvSpPr>
                <a:spLocks/>
              </p:cNvSpPr>
              <p:nvPr/>
            </p:nvSpPr>
            <p:spPr bwMode="gray">
              <a:xfrm>
                <a:off x="3179633" y="2818765"/>
                <a:ext cx="130531" cy="335650"/>
              </a:xfrm>
              <a:custGeom>
                <a:avLst/>
                <a:gdLst>
                  <a:gd name="T0" fmla="*/ 7 w 13"/>
                  <a:gd name="T1" fmla="*/ 34 h 34"/>
                  <a:gd name="T2" fmla="*/ 0 w 13"/>
                  <a:gd name="T3" fmla="*/ 21 h 34"/>
                  <a:gd name="T4" fmla="*/ 7 w 13"/>
                  <a:gd name="T5" fmla="*/ 0 h 34"/>
                  <a:gd name="T6" fmla="*/ 13 w 13"/>
                  <a:gd name="T7" fmla="*/ 20 h 34"/>
                  <a:gd name="T8" fmla="*/ 7 w 13"/>
                  <a:gd name="T9" fmla="*/ 34 h 34"/>
                </a:gdLst>
                <a:ahLst/>
                <a:cxnLst>
                  <a:cxn ang="0">
                    <a:pos x="T0" y="T1"/>
                  </a:cxn>
                  <a:cxn ang="0">
                    <a:pos x="T2" y="T3"/>
                  </a:cxn>
                  <a:cxn ang="0">
                    <a:pos x="T4" y="T5"/>
                  </a:cxn>
                  <a:cxn ang="0">
                    <a:pos x="T6" y="T7"/>
                  </a:cxn>
                  <a:cxn ang="0">
                    <a:pos x="T8" y="T9"/>
                  </a:cxn>
                </a:cxnLst>
                <a:rect l="0" t="0" r="r" b="b"/>
                <a:pathLst>
                  <a:path w="13" h="34">
                    <a:moveTo>
                      <a:pt x="7" y="34"/>
                    </a:moveTo>
                    <a:cubicBezTo>
                      <a:pt x="3" y="33"/>
                      <a:pt x="1" y="25"/>
                      <a:pt x="0" y="21"/>
                    </a:cubicBezTo>
                    <a:cubicBezTo>
                      <a:pt x="0" y="17"/>
                      <a:pt x="3" y="12"/>
                      <a:pt x="7" y="0"/>
                    </a:cubicBezTo>
                    <a:cubicBezTo>
                      <a:pt x="12" y="12"/>
                      <a:pt x="13" y="16"/>
                      <a:pt x="13" y="20"/>
                    </a:cubicBezTo>
                    <a:cubicBezTo>
                      <a:pt x="13" y="25"/>
                      <a:pt x="12" y="34"/>
                      <a:pt x="7" y="34"/>
                    </a:cubicBezTo>
                    <a:close/>
                  </a:path>
                </a:pathLst>
              </a:custGeom>
              <a:grpFill/>
              <a:ln w="17" cap="flat">
                <a:noFill/>
                <a:prstDash val="solid"/>
                <a:miter lim="800000"/>
                <a:headEnd/>
                <a:tailEnd/>
              </a:ln>
            </p:spPr>
            <p:txBody>
              <a:bodyPr vert="horz" wrap="square" lIns="101198" tIns="50599" rIns="101198" bIns="50599" numCol="1" anchor="t" anchorCtr="0" compatLnSpc="1">
                <a:prstTxWarp prst="textNoShape">
                  <a:avLst/>
                </a:prstTxWarp>
              </a:bodyPr>
              <a:lstStyle/>
              <a:p>
                <a:pPr>
                  <a:defRPr/>
                </a:pPr>
                <a:endParaRPr lang="de-DE" sz="1992" kern="0" noProof="1">
                  <a:solidFill>
                    <a:srgbClr val="646464"/>
                  </a:solidFill>
                  <a:latin typeface="EYInterstate Light" panose="02000506000000020004" pitchFamily="2" charset="0"/>
                </a:endParaRPr>
              </a:p>
            </p:txBody>
          </p:sp>
          <p:sp>
            <p:nvSpPr>
              <p:cNvPr id="94" name="Freeform 16">
                <a:extLst>
                  <a:ext uri="{FF2B5EF4-FFF2-40B4-BE49-F238E27FC236}">
                    <a16:creationId xmlns:a16="http://schemas.microsoft.com/office/drawing/2014/main" xmlns="" id="{FCF8ADD1-E982-42DD-AB81-AF6B991FE857}"/>
                  </a:ext>
                </a:extLst>
              </p:cNvPr>
              <p:cNvSpPr>
                <a:spLocks/>
              </p:cNvSpPr>
              <p:nvPr/>
            </p:nvSpPr>
            <p:spPr bwMode="gray">
              <a:xfrm>
                <a:off x="2895262" y="2946964"/>
                <a:ext cx="296025" cy="228429"/>
              </a:xfrm>
              <a:custGeom>
                <a:avLst/>
                <a:gdLst>
                  <a:gd name="T0" fmla="*/ 27 w 30"/>
                  <a:gd name="T1" fmla="*/ 20 h 23"/>
                  <a:gd name="T2" fmla="*/ 13 w 30"/>
                  <a:gd name="T3" fmla="*/ 18 h 23"/>
                  <a:gd name="T4" fmla="*/ 0 w 30"/>
                  <a:gd name="T5" fmla="*/ 0 h 23"/>
                  <a:gd name="T6" fmla="*/ 20 w 30"/>
                  <a:gd name="T7" fmla="*/ 8 h 23"/>
                  <a:gd name="T8" fmla="*/ 27 w 30"/>
                  <a:gd name="T9" fmla="*/ 20 h 23"/>
                </a:gdLst>
                <a:ahLst/>
                <a:cxnLst>
                  <a:cxn ang="0">
                    <a:pos x="T0" y="T1"/>
                  </a:cxn>
                  <a:cxn ang="0">
                    <a:pos x="T2" y="T3"/>
                  </a:cxn>
                  <a:cxn ang="0">
                    <a:pos x="T4" y="T5"/>
                  </a:cxn>
                  <a:cxn ang="0">
                    <a:pos x="T6" y="T7"/>
                  </a:cxn>
                  <a:cxn ang="0">
                    <a:pos x="T8" y="T9"/>
                  </a:cxn>
                </a:cxnLst>
                <a:rect l="0" t="0" r="r" b="b"/>
                <a:pathLst>
                  <a:path w="30" h="23">
                    <a:moveTo>
                      <a:pt x="27" y="20"/>
                    </a:moveTo>
                    <a:cubicBezTo>
                      <a:pt x="24" y="23"/>
                      <a:pt x="16" y="20"/>
                      <a:pt x="13" y="18"/>
                    </a:cubicBezTo>
                    <a:cubicBezTo>
                      <a:pt x="9" y="15"/>
                      <a:pt x="6" y="11"/>
                      <a:pt x="0" y="0"/>
                    </a:cubicBezTo>
                    <a:cubicBezTo>
                      <a:pt x="12" y="3"/>
                      <a:pt x="16" y="5"/>
                      <a:pt x="20" y="8"/>
                    </a:cubicBezTo>
                    <a:cubicBezTo>
                      <a:pt x="23" y="10"/>
                      <a:pt x="30" y="17"/>
                      <a:pt x="27" y="20"/>
                    </a:cubicBezTo>
                    <a:close/>
                  </a:path>
                </a:pathLst>
              </a:custGeom>
              <a:grpFill/>
              <a:ln w="17" cap="flat">
                <a:noFill/>
                <a:prstDash val="solid"/>
                <a:miter lim="800000"/>
                <a:headEnd/>
                <a:tailEnd/>
              </a:ln>
            </p:spPr>
            <p:txBody>
              <a:bodyPr vert="horz" wrap="square" lIns="101198" tIns="50599" rIns="101198" bIns="50599" numCol="1" anchor="t" anchorCtr="0" compatLnSpc="1">
                <a:prstTxWarp prst="textNoShape">
                  <a:avLst/>
                </a:prstTxWarp>
              </a:bodyPr>
              <a:lstStyle/>
              <a:p>
                <a:pPr>
                  <a:defRPr/>
                </a:pPr>
                <a:endParaRPr lang="de-DE" sz="1992" kern="0" noProof="1">
                  <a:solidFill>
                    <a:srgbClr val="646464"/>
                  </a:solidFill>
                  <a:latin typeface="EYInterstate Light" panose="02000506000000020004" pitchFamily="2" charset="0"/>
                </a:endParaRPr>
              </a:p>
            </p:txBody>
          </p:sp>
          <p:sp>
            <p:nvSpPr>
              <p:cNvPr id="95" name="Freeform 17">
                <a:extLst>
                  <a:ext uri="{FF2B5EF4-FFF2-40B4-BE49-F238E27FC236}">
                    <a16:creationId xmlns:a16="http://schemas.microsoft.com/office/drawing/2014/main" xmlns="" id="{0F6F5D44-164A-4EE8-9DD8-9552268F6CF3}"/>
                  </a:ext>
                </a:extLst>
              </p:cNvPr>
              <p:cNvSpPr>
                <a:spLocks/>
              </p:cNvSpPr>
              <p:nvPr/>
            </p:nvSpPr>
            <p:spPr bwMode="gray">
              <a:xfrm>
                <a:off x="2874285" y="3184716"/>
                <a:ext cx="326327" cy="156170"/>
              </a:xfrm>
              <a:custGeom>
                <a:avLst/>
                <a:gdLst>
                  <a:gd name="T0" fmla="*/ 32 w 33"/>
                  <a:gd name="T1" fmla="*/ 4 h 16"/>
                  <a:gd name="T2" fmla="*/ 21 w 33"/>
                  <a:gd name="T3" fmla="*/ 15 h 16"/>
                  <a:gd name="T4" fmla="*/ 0 w 33"/>
                  <a:gd name="T5" fmla="*/ 16 h 16"/>
                  <a:gd name="T6" fmla="*/ 17 w 33"/>
                  <a:gd name="T7" fmla="*/ 3 h 16"/>
                  <a:gd name="T8" fmla="*/ 32 w 33"/>
                  <a:gd name="T9" fmla="*/ 4 h 16"/>
                </a:gdLst>
                <a:ahLst/>
                <a:cxnLst>
                  <a:cxn ang="0">
                    <a:pos x="T0" y="T1"/>
                  </a:cxn>
                  <a:cxn ang="0">
                    <a:pos x="T2" y="T3"/>
                  </a:cxn>
                  <a:cxn ang="0">
                    <a:pos x="T4" y="T5"/>
                  </a:cxn>
                  <a:cxn ang="0">
                    <a:pos x="T6" y="T7"/>
                  </a:cxn>
                  <a:cxn ang="0">
                    <a:pos x="T8" y="T9"/>
                  </a:cxn>
                </a:cxnLst>
                <a:rect l="0" t="0" r="r" b="b"/>
                <a:pathLst>
                  <a:path w="33" h="16">
                    <a:moveTo>
                      <a:pt x="32" y="4"/>
                    </a:moveTo>
                    <a:cubicBezTo>
                      <a:pt x="33" y="9"/>
                      <a:pt x="26" y="13"/>
                      <a:pt x="21" y="15"/>
                    </a:cubicBezTo>
                    <a:cubicBezTo>
                      <a:pt x="17" y="16"/>
                      <a:pt x="12" y="16"/>
                      <a:pt x="0" y="16"/>
                    </a:cubicBezTo>
                    <a:cubicBezTo>
                      <a:pt x="9" y="7"/>
                      <a:pt x="13" y="5"/>
                      <a:pt x="17" y="3"/>
                    </a:cubicBezTo>
                    <a:cubicBezTo>
                      <a:pt x="21" y="2"/>
                      <a:pt x="30" y="0"/>
                      <a:pt x="32" y="4"/>
                    </a:cubicBezTo>
                    <a:close/>
                  </a:path>
                </a:pathLst>
              </a:custGeom>
              <a:grpFill/>
              <a:ln w="17" cap="flat">
                <a:noFill/>
                <a:prstDash val="solid"/>
                <a:miter lim="800000"/>
                <a:headEnd/>
                <a:tailEnd/>
              </a:ln>
            </p:spPr>
            <p:txBody>
              <a:bodyPr vert="horz" wrap="square" lIns="101198" tIns="50599" rIns="101198" bIns="50599" numCol="1" anchor="t" anchorCtr="0" compatLnSpc="1">
                <a:prstTxWarp prst="textNoShape">
                  <a:avLst/>
                </a:prstTxWarp>
              </a:bodyPr>
              <a:lstStyle/>
              <a:p>
                <a:pPr>
                  <a:defRPr/>
                </a:pPr>
                <a:endParaRPr lang="de-DE" sz="1992" kern="0" noProof="1">
                  <a:solidFill>
                    <a:srgbClr val="646464"/>
                  </a:solidFill>
                  <a:latin typeface="EYInterstate Light" panose="02000506000000020004" pitchFamily="2" charset="0"/>
                </a:endParaRPr>
              </a:p>
            </p:txBody>
          </p:sp>
        </p:grpSp>
        <p:grpSp>
          <p:nvGrpSpPr>
            <p:cNvPr id="6" name="Gruppieren 69">
              <a:extLst>
                <a:ext uri="{FF2B5EF4-FFF2-40B4-BE49-F238E27FC236}">
                  <a16:creationId xmlns:a16="http://schemas.microsoft.com/office/drawing/2014/main" xmlns="" id="{5F1E7832-52ED-41C0-BD67-6A2FCECBDD69}"/>
                </a:ext>
              </a:extLst>
            </p:cNvPr>
            <p:cNvGrpSpPr/>
            <p:nvPr/>
          </p:nvGrpSpPr>
          <p:grpSpPr bwMode="gray">
            <a:xfrm>
              <a:off x="6819939" y="3253816"/>
              <a:ext cx="490132" cy="699082"/>
              <a:chOff x="4088685" y="2849066"/>
              <a:chExt cx="442872" cy="631674"/>
            </a:xfrm>
            <a:solidFill>
              <a:srgbClr val="FFE600"/>
            </a:solidFill>
          </p:grpSpPr>
          <p:sp>
            <p:nvSpPr>
              <p:cNvPr id="90" name="Freeform 18">
                <a:extLst>
                  <a:ext uri="{FF2B5EF4-FFF2-40B4-BE49-F238E27FC236}">
                    <a16:creationId xmlns:a16="http://schemas.microsoft.com/office/drawing/2014/main" xmlns="" id="{4ACC4B0A-54DD-4F4E-AA61-7E2FB74CEE05}"/>
                  </a:ext>
                </a:extLst>
              </p:cNvPr>
              <p:cNvSpPr>
                <a:spLocks/>
              </p:cNvSpPr>
              <p:nvPr/>
            </p:nvSpPr>
            <p:spPr bwMode="gray">
              <a:xfrm>
                <a:off x="4098009" y="3212687"/>
                <a:ext cx="265723" cy="268053"/>
              </a:xfrm>
              <a:custGeom>
                <a:avLst/>
                <a:gdLst>
                  <a:gd name="T0" fmla="*/ 4 w 27"/>
                  <a:gd name="T1" fmla="*/ 3 h 27"/>
                  <a:gd name="T2" fmla="*/ 17 w 27"/>
                  <a:gd name="T3" fmla="*/ 7 h 27"/>
                  <a:gd name="T4" fmla="*/ 27 w 27"/>
                  <a:gd name="T5" fmla="*/ 27 h 27"/>
                  <a:gd name="T6" fmla="*/ 9 w 27"/>
                  <a:gd name="T7" fmla="*/ 16 h 27"/>
                  <a:gd name="T8" fmla="*/ 4 w 27"/>
                  <a:gd name="T9" fmla="*/ 3 h 27"/>
                </a:gdLst>
                <a:ahLst/>
                <a:cxnLst>
                  <a:cxn ang="0">
                    <a:pos x="T0" y="T1"/>
                  </a:cxn>
                  <a:cxn ang="0">
                    <a:pos x="T2" y="T3"/>
                  </a:cxn>
                  <a:cxn ang="0">
                    <a:pos x="T4" y="T5"/>
                  </a:cxn>
                  <a:cxn ang="0">
                    <a:pos x="T6" y="T7"/>
                  </a:cxn>
                  <a:cxn ang="0">
                    <a:pos x="T8" y="T9"/>
                  </a:cxn>
                </a:cxnLst>
                <a:rect l="0" t="0" r="r" b="b"/>
                <a:pathLst>
                  <a:path w="27" h="27">
                    <a:moveTo>
                      <a:pt x="4" y="3"/>
                    </a:moveTo>
                    <a:cubicBezTo>
                      <a:pt x="7" y="0"/>
                      <a:pt x="14" y="4"/>
                      <a:pt x="17" y="7"/>
                    </a:cubicBezTo>
                    <a:cubicBezTo>
                      <a:pt x="21" y="10"/>
                      <a:pt x="22" y="15"/>
                      <a:pt x="27" y="27"/>
                    </a:cubicBezTo>
                    <a:cubicBezTo>
                      <a:pt x="16" y="22"/>
                      <a:pt x="12" y="19"/>
                      <a:pt x="9" y="16"/>
                    </a:cubicBezTo>
                    <a:cubicBezTo>
                      <a:pt x="6" y="13"/>
                      <a:pt x="0" y="6"/>
                      <a:pt x="4" y="3"/>
                    </a:cubicBezTo>
                    <a:close/>
                  </a:path>
                </a:pathLst>
              </a:custGeom>
              <a:grpFill/>
              <a:ln w="17" cap="flat">
                <a:noFill/>
                <a:prstDash val="solid"/>
                <a:miter lim="800000"/>
                <a:headEnd/>
                <a:tailEnd/>
              </a:ln>
            </p:spPr>
            <p:txBody>
              <a:bodyPr vert="horz" wrap="square" lIns="101198" tIns="50599" rIns="101198" bIns="50599" numCol="1" anchor="t" anchorCtr="0" compatLnSpc="1">
                <a:prstTxWarp prst="textNoShape">
                  <a:avLst/>
                </a:prstTxWarp>
              </a:bodyPr>
              <a:lstStyle/>
              <a:p>
                <a:pPr>
                  <a:defRPr/>
                </a:pPr>
                <a:endParaRPr lang="de-DE" sz="1992" kern="0" noProof="1">
                  <a:solidFill>
                    <a:srgbClr val="646464"/>
                  </a:solidFill>
                  <a:latin typeface="EYInterstate Light" panose="02000506000000020004" pitchFamily="2" charset="0"/>
                </a:endParaRPr>
              </a:p>
            </p:txBody>
          </p:sp>
          <p:sp>
            <p:nvSpPr>
              <p:cNvPr id="91" name="Freeform 19">
                <a:extLst>
                  <a:ext uri="{FF2B5EF4-FFF2-40B4-BE49-F238E27FC236}">
                    <a16:creationId xmlns:a16="http://schemas.microsoft.com/office/drawing/2014/main" xmlns="" id="{9D83518C-14EE-42B5-B56C-F3C7776591C4}"/>
                  </a:ext>
                </a:extLst>
              </p:cNvPr>
              <p:cNvSpPr>
                <a:spLocks/>
              </p:cNvSpPr>
              <p:nvPr/>
            </p:nvSpPr>
            <p:spPr bwMode="gray">
              <a:xfrm>
                <a:off x="4195907" y="3096142"/>
                <a:ext cx="335650" cy="128199"/>
              </a:xfrm>
              <a:custGeom>
                <a:avLst/>
                <a:gdLst>
                  <a:gd name="T0" fmla="*/ 1 w 34"/>
                  <a:gd name="T1" fmla="*/ 9 h 13"/>
                  <a:gd name="T2" fmla="*/ 12 w 34"/>
                  <a:gd name="T3" fmla="*/ 1 h 13"/>
                  <a:gd name="T4" fmla="*/ 34 w 34"/>
                  <a:gd name="T5" fmla="*/ 4 h 13"/>
                  <a:gd name="T6" fmla="*/ 14 w 34"/>
                  <a:gd name="T7" fmla="*/ 13 h 13"/>
                  <a:gd name="T8" fmla="*/ 1 w 34"/>
                  <a:gd name="T9" fmla="*/ 9 h 13"/>
                </a:gdLst>
                <a:ahLst/>
                <a:cxnLst>
                  <a:cxn ang="0">
                    <a:pos x="T0" y="T1"/>
                  </a:cxn>
                  <a:cxn ang="0">
                    <a:pos x="T2" y="T3"/>
                  </a:cxn>
                  <a:cxn ang="0">
                    <a:pos x="T4" y="T5"/>
                  </a:cxn>
                  <a:cxn ang="0">
                    <a:pos x="T6" y="T7"/>
                  </a:cxn>
                  <a:cxn ang="0">
                    <a:pos x="T8" y="T9"/>
                  </a:cxn>
                </a:cxnLst>
                <a:rect l="0" t="0" r="r" b="b"/>
                <a:pathLst>
                  <a:path w="34" h="13">
                    <a:moveTo>
                      <a:pt x="1" y="9"/>
                    </a:moveTo>
                    <a:cubicBezTo>
                      <a:pt x="0" y="5"/>
                      <a:pt x="8" y="1"/>
                      <a:pt x="12" y="1"/>
                    </a:cubicBezTo>
                    <a:cubicBezTo>
                      <a:pt x="17" y="0"/>
                      <a:pt x="22" y="1"/>
                      <a:pt x="34" y="4"/>
                    </a:cubicBezTo>
                    <a:cubicBezTo>
                      <a:pt x="23" y="10"/>
                      <a:pt x="19" y="12"/>
                      <a:pt x="14" y="13"/>
                    </a:cubicBezTo>
                    <a:cubicBezTo>
                      <a:pt x="10" y="13"/>
                      <a:pt x="1" y="13"/>
                      <a:pt x="1" y="9"/>
                    </a:cubicBezTo>
                    <a:close/>
                  </a:path>
                </a:pathLst>
              </a:custGeom>
              <a:grpFill/>
              <a:ln w="17" cap="flat">
                <a:noFill/>
                <a:prstDash val="solid"/>
                <a:miter lim="800000"/>
                <a:headEnd/>
                <a:tailEnd/>
              </a:ln>
            </p:spPr>
            <p:txBody>
              <a:bodyPr vert="horz" wrap="square" lIns="101198" tIns="50599" rIns="101198" bIns="50599" numCol="1" anchor="t" anchorCtr="0" compatLnSpc="1">
                <a:prstTxWarp prst="textNoShape">
                  <a:avLst/>
                </a:prstTxWarp>
              </a:bodyPr>
              <a:lstStyle/>
              <a:p>
                <a:pPr>
                  <a:defRPr/>
                </a:pPr>
                <a:endParaRPr lang="de-DE" sz="1992" kern="0" noProof="1">
                  <a:solidFill>
                    <a:srgbClr val="646464"/>
                  </a:solidFill>
                  <a:latin typeface="EYInterstate Light" panose="02000506000000020004" pitchFamily="2" charset="0"/>
                </a:endParaRPr>
              </a:p>
            </p:txBody>
          </p:sp>
          <p:sp>
            <p:nvSpPr>
              <p:cNvPr id="92" name="Freeform 20">
                <a:extLst>
                  <a:ext uri="{FF2B5EF4-FFF2-40B4-BE49-F238E27FC236}">
                    <a16:creationId xmlns:a16="http://schemas.microsoft.com/office/drawing/2014/main" xmlns="" id="{416817FB-B9D5-4344-B23D-9F26EB0059EE}"/>
                  </a:ext>
                </a:extLst>
              </p:cNvPr>
              <p:cNvSpPr>
                <a:spLocks/>
              </p:cNvSpPr>
              <p:nvPr/>
            </p:nvSpPr>
            <p:spPr bwMode="gray">
              <a:xfrm>
                <a:off x="4088685" y="2849066"/>
                <a:ext cx="186472" cy="314671"/>
              </a:xfrm>
              <a:custGeom>
                <a:avLst/>
                <a:gdLst>
                  <a:gd name="T0" fmla="*/ 4 w 19"/>
                  <a:gd name="T1" fmla="*/ 30 h 32"/>
                  <a:gd name="T2" fmla="*/ 4 w 19"/>
                  <a:gd name="T3" fmla="*/ 15 h 32"/>
                  <a:gd name="T4" fmla="*/ 19 w 19"/>
                  <a:gd name="T5" fmla="*/ 0 h 32"/>
                  <a:gd name="T6" fmla="*/ 15 w 19"/>
                  <a:gd name="T7" fmla="*/ 21 h 32"/>
                  <a:gd name="T8" fmla="*/ 4 w 19"/>
                  <a:gd name="T9" fmla="*/ 30 h 32"/>
                </a:gdLst>
                <a:ahLst/>
                <a:cxnLst>
                  <a:cxn ang="0">
                    <a:pos x="T0" y="T1"/>
                  </a:cxn>
                  <a:cxn ang="0">
                    <a:pos x="T2" y="T3"/>
                  </a:cxn>
                  <a:cxn ang="0">
                    <a:pos x="T4" y="T5"/>
                  </a:cxn>
                  <a:cxn ang="0">
                    <a:pos x="T6" y="T7"/>
                  </a:cxn>
                  <a:cxn ang="0">
                    <a:pos x="T8" y="T9"/>
                  </a:cxn>
                </a:cxnLst>
                <a:rect l="0" t="0" r="r" b="b"/>
                <a:pathLst>
                  <a:path w="19" h="32">
                    <a:moveTo>
                      <a:pt x="4" y="30"/>
                    </a:moveTo>
                    <a:cubicBezTo>
                      <a:pt x="0" y="28"/>
                      <a:pt x="2" y="19"/>
                      <a:pt x="4" y="15"/>
                    </a:cubicBezTo>
                    <a:cubicBezTo>
                      <a:pt x="6" y="12"/>
                      <a:pt x="9" y="8"/>
                      <a:pt x="19" y="0"/>
                    </a:cubicBezTo>
                    <a:cubicBezTo>
                      <a:pt x="18" y="12"/>
                      <a:pt x="17" y="16"/>
                      <a:pt x="15" y="21"/>
                    </a:cubicBezTo>
                    <a:cubicBezTo>
                      <a:pt x="13" y="25"/>
                      <a:pt x="8" y="32"/>
                      <a:pt x="4" y="30"/>
                    </a:cubicBezTo>
                    <a:close/>
                  </a:path>
                </a:pathLst>
              </a:custGeom>
              <a:grpFill/>
              <a:ln w="17" cap="flat">
                <a:noFill/>
                <a:prstDash val="solid"/>
                <a:miter lim="800000"/>
                <a:headEnd/>
                <a:tailEnd/>
              </a:ln>
            </p:spPr>
            <p:txBody>
              <a:bodyPr vert="horz" wrap="square" lIns="101198" tIns="50599" rIns="101198" bIns="50599" numCol="1" anchor="t" anchorCtr="0" compatLnSpc="1">
                <a:prstTxWarp prst="textNoShape">
                  <a:avLst/>
                </a:prstTxWarp>
              </a:bodyPr>
              <a:lstStyle/>
              <a:p>
                <a:pPr>
                  <a:defRPr/>
                </a:pPr>
                <a:endParaRPr lang="de-DE" sz="1992" kern="0" noProof="1">
                  <a:solidFill>
                    <a:srgbClr val="646464"/>
                  </a:solidFill>
                  <a:latin typeface="EYInterstate Light" panose="02000506000000020004" pitchFamily="2" charset="0"/>
                </a:endParaRPr>
              </a:p>
            </p:txBody>
          </p:sp>
        </p:grpSp>
        <p:grpSp>
          <p:nvGrpSpPr>
            <p:cNvPr id="7" name="Gruppieren 70">
              <a:extLst>
                <a:ext uri="{FF2B5EF4-FFF2-40B4-BE49-F238E27FC236}">
                  <a16:creationId xmlns:a16="http://schemas.microsoft.com/office/drawing/2014/main" xmlns="" id="{35C0A0F0-FA69-4036-A13B-BAFAE76A1318}"/>
                </a:ext>
              </a:extLst>
            </p:cNvPr>
            <p:cNvGrpSpPr/>
            <p:nvPr/>
          </p:nvGrpSpPr>
          <p:grpSpPr bwMode="gray">
            <a:xfrm>
              <a:off x="7743324" y="2615435"/>
              <a:ext cx="513349" cy="665548"/>
              <a:chOff x="4818259" y="2434165"/>
              <a:chExt cx="463850" cy="601374"/>
            </a:xfrm>
            <a:solidFill>
              <a:srgbClr val="FFE600"/>
            </a:solidFill>
          </p:grpSpPr>
          <p:sp>
            <p:nvSpPr>
              <p:cNvPr id="87" name="Freeform 21">
                <a:extLst>
                  <a:ext uri="{FF2B5EF4-FFF2-40B4-BE49-F238E27FC236}">
                    <a16:creationId xmlns:a16="http://schemas.microsoft.com/office/drawing/2014/main" xmlns="" id="{582CD251-E069-4B3A-9D81-F15A73AD7737}"/>
                  </a:ext>
                </a:extLst>
              </p:cNvPr>
              <p:cNvSpPr>
                <a:spLocks/>
              </p:cNvSpPr>
              <p:nvPr/>
            </p:nvSpPr>
            <p:spPr bwMode="gray">
              <a:xfrm>
                <a:off x="5135261" y="2434165"/>
                <a:ext cx="146848" cy="354297"/>
              </a:xfrm>
              <a:custGeom>
                <a:avLst/>
                <a:gdLst>
                  <a:gd name="T0" fmla="*/ 10 w 15"/>
                  <a:gd name="T1" fmla="*/ 36 h 36"/>
                  <a:gd name="T2" fmla="*/ 1 w 15"/>
                  <a:gd name="T3" fmla="*/ 23 h 36"/>
                  <a:gd name="T4" fmla="*/ 5 w 15"/>
                  <a:gd name="T5" fmla="*/ 0 h 36"/>
                  <a:gd name="T6" fmla="*/ 14 w 15"/>
                  <a:gd name="T7" fmla="*/ 21 h 36"/>
                  <a:gd name="T8" fmla="*/ 10 w 15"/>
                  <a:gd name="T9" fmla="*/ 36 h 36"/>
                </a:gdLst>
                <a:ahLst/>
                <a:cxnLst>
                  <a:cxn ang="0">
                    <a:pos x="T0" y="T1"/>
                  </a:cxn>
                  <a:cxn ang="0">
                    <a:pos x="T2" y="T3"/>
                  </a:cxn>
                  <a:cxn ang="0">
                    <a:pos x="T4" y="T5"/>
                  </a:cxn>
                  <a:cxn ang="0">
                    <a:pos x="T6" y="T7"/>
                  </a:cxn>
                  <a:cxn ang="0">
                    <a:pos x="T8" y="T9"/>
                  </a:cxn>
                </a:cxnLst>
                <a:rect l="0" t="0" r="r" b="b"/>
                <a:pathLst>
                  <a:path w="15" h="36">
                    <a:moveTo>
                      <a:pt x="10" y="36"/>
                    </a:moveTo>
                    <a:cubicBezTo>
                      <a:pt x="5" y="36"/>
                      <a:pt x="2" y="28"/>
                      <a:pt x="1" y="23"/>
                    </a:cubicBezTo>
                    <a:cubicBezTo>
                      <a:pt x="0" y="18"/>
                      <a:pt x="2" y="13"/>
                      <a:pt x="5" y="0"/>
                    </a:cubicBezTo>
                    <a:cubicBezTo>
                      <a:pt x="12" y="12"/>
                      <a:pt x="13" y="16"/>
                      <a:pt x="14" y="21"/>
                    </a:cubicBezTo>
                    <a:cubicBezTo>
                      <a:pt x="15" y="26"/>
                      <a:pt x="15" y="36"/>
                      <a:pt x="10" y="36"/>
                    </a:cubicBezTo>
                    <a:close/>
                  </a:path>
                </a:pathLst>
              </a:custGeom>
              <a:grpFill/>
              <a:ln w="17" cap="flat">
                <a:noFill/>
                <a:prstDash val="solid"/>
                <a:miter lim="800000"/>
                <a:headEnd/>
                <a:tailEnd/>
              </a:ln>
            </p:spPr>
            <p:txBody>
              <a:bodyPr vert="horz" wrap="square" lIns="101198" tIns="50599" rIns="101198" bIns="50599" numCol="1" anchor="t" anchorCtr="0" compatLnSpc="1">
                <a:prstTxWarp prst="textNoShape">
                  <a:avLst/>
                </a:prstTxWarp>
              </a:bodyPr>
              <a:lstStyle/>
              <a:p>
                <a:pPr>
                  <a:defRPr/>
                </a:pPr>
                <a:endParaRPr lang="de-DE" sz="1992" kern="0" noProof="1">
                  <a:solidFill>
                    <a:srgbClr val="646464"/>
                  </a:solidFill>
                  <a:latin typeface="EYInterstate Light" panose="02000506000000020004" pitchFamily="2" charset="0"/>
                </a:endParaRPr>
              </a:p>
            </p:txBody>
          </p:sp>
          <p:sp>
            <p:nvSpPr>
              <p:cNvPr id="88" name="Freeform 22">
                <a:extLst>
                  <a:ext uri="{FF2B5EF4-FFF2-40B4-BE49-F238E27FC236}">
                    <a16:creationId xmlns:a16="http://schemas.microsoft.com/office/drawing/2014/main" xmlns="" id="{E25C265D-65D7-4B64-8A7C-25F793761C44}"/>
                  </a:ext>
                </a:extLst>
              </p:cNvPr>
              <p:cNvSpPr>
                <a:spLocks/>
              </p:cNvSpPr>
              <p:nvPr/>
            </p:nvSpPr>
            <p:spPr bwMode="gray">
              <a:xfrm>
                <a:off x="4818259" y="2611314"/>
                <a:ext cx="344974" cy="216773"/>
              </a:xfrm>
              <a:custGeom>
                <a:avLst/>
                <a:gdLst>
                  <a:gd name="T0" fmla="*/ 32 w 35"/>
                  <a:gd name="T1" fmla="*/ 18 h 22"/>
                  <a:gd name="T2" fmla="*/ 16 w 35"/>
                  <a:gd name="T3" fmla="*/ 18 h 22"/>
                  <a:gd name="T4" fmla="*/ 0 w 35"/>
                  <a:gd name="T5" fmla="*/ 0 h 22"/>
                  <a:gd name="T6" fmla="*/ 23 w 35"/>
                  <a:gd name="T7" fmla="*/ 6 h 22"/>
                  <a:gd name="T8" fmla="*/ 32 w 35"/>
                  <a:gd name="T9" fmla="*/ 18 h 22"/>
                </a:gdLst>
                <a:ahLst/>
                <a:cxnLst>
                  <a:cxn ang="0">
                    <a:pos x="T0" y="T1"/>
                  </a:cxn>
                  <a:cxn ang="0">
                    <a:pos x="T2" y="T3"/>
                  </a:cxn>
                  <a:cxn ang="0">
                    <a:pos x="T4" y="T5"/>
                  </a:cxn>
                  <a:cxn ang="0">
                    <a:pos x="T6" y="T7"/>
                  </a:cxn>
                  <a:cxn ang="0">
                    <a:pos x="T8" y="T9"/>
                  </a:cxn>
                </a:cxnLst>
                <a:rect l="0" t="0" r="r" b="b"/>
                <a:pathLst>
                  <a:path w="35" h="22">
                    <a:moveTo>
                      <a:pt x="32" y="18"/>
                    </a:moveTo>
                    <a:cubicBezTo>
                      <a:pt x="29" y="22"/>
                      <a:pt x="21" y="20"/>
                      <a:pt x="16" y="18"/>
                    </a:cubicBezTo>
                    <a:cubicBezTo>
                      <a:pt x="12" y="15"/>
                      <a:pt x="8" y="11"/>
                      <a:pt x="0" y="0"/>
                    </a:cubicBezTo>
                    <a:cubicBezTo>
                      <a:pt x="13" y="2"/>
                      <a:pt x="18" y="4"/>
                      <a:pt x="23" y="6"/>
                    </a:cubicBezTo>
                    <a:cubicBezTo>
                      <a:pt x="27" y="8"/>
                      <a:pt x="35" y="14"/>
                      <a:pt x="32" y="18"/>
                    </a:cubicBezTo>
                    <a:close/>
                  </a:path>
                </a:pathLst>
              </a:custGeom>
              <a:grpFill/>
              <a:ln w="17" cap="flat">
                <a:noFill/>
                <a:prstDash val="solid"/>
                <a:miter lim="800000"/>
                <a:headEnd/>
                <a:tailEnd/>
              </a:ln>
            </p:spPr>
            <p:txBody>
              <a:bodyPr vert="horz" wrap="square" lIns="101198" tIns="50599" rIns="101198" bIns="50599" numCol="1" anchor="t" anchorCtr="0" compatLnSpc="1">
                <a:prstTxWarp prst="textNoShape">
                  <a:avLst/>
                </a:prstTxWarp>
              </a:bodyPr>
              <a:lstStyle/>
              <a:p>
                <a:pPr>
                  <a:defRPr/>
                </a:pPr>
                <a:endParaRPr lang="de-DE" sz="1992" kern="0" noProof="1">
                  <a:solidFill>
                    <a:srgbClr val="646464"/>
                  </a:solidFill>
                  <a:latin typeface="EYInterstate Light" panose="02000506000000020004" pitchFamily="2" charset="0"/>
                </a:endParaRPr>
              </a:p>
            </p:txBody>
          </p:sp>
          <p:sp>
            <p:nvSpPr>
              <p:cNvPr id="89" name="Freeform 23">
                <a:extLst>
                  <a:ext uri="{FF2B5EF4-FFF2-40B4-BE49-F238E27FC236}">
                    <a16:creationId xmlns:a16="http://schemas.microsoft.com/office/drawing/2014/main" xmlns="" id="{EFE9AAAF-4D0A-44AF-B99A-2292AB57E4D5}"/>
                  </a:ext>
                </a:extLst>
              </p:cNvPr>
              <p:cNvSpPr>
                <a:spLocks/>
              </p:cNvSpPr>
              <p:nvPr/>
            </p:nvSpPr>
            <p:spPr bwMode="gray">
              <a:xfrm>
                <a:off x="4848560" y="2828089"/>
                <a:ext cx="335650" cy="207450"/>
              </a:xfrm>
              <a:custGeom>
                <a:avLst/>
                <a:gdLst>
                  <a:gd name="T0" fmla="*/ 33 w 34"/>
                  <a:gd name="T1" fmla="*/ 5 h 21"/>
                  <a:gd name="T2" fmla="*/ 23 w 34"/>
                  <a:gd name="T3" fmla="*/ 17 h 21"/>
                  <a:gd name="T4" fmla="*/ 0 w 34"/>
                  <a:gd name="T5" fmla="*/ 21 h 21"/>
                  <a:gd name="T6" fmla="*/ 17 w 34"/>
                  <a:gd name="T7" fmla="*/ 6 h 21"/>
                  <a:gd name="T8" fmla="*/ 33 w 34"/>
                  <a:gd name="T9" fmla="*/ 5 h 21"/>
                </a:gdLst>
                <a:ahLst/>
                <a:cxnLst>
                  <a:cxn ang="0">
                    <a:pos x="T0" y="T1"/>
                  </a:cxn>
                  <a:cxn ang="0">
                    <a:pos x="T2" y="T3"/>
                  </a:cxn>
                  <a:cxn ang="0">
                    <a:pos x="T4" y="T5"/>
                  </a:cxn>
                  <a:cxn ang="0">
                    <a:pos x="T6" y="T7"/>
                  </a:cxn>
                  <a:cxn ang="0">
                    <a:pos x="T8" y="T9"/>
                  </a:cxn>
                </a:cxnLst>
                <a:rect l="0" t="0" r="r" b="b"/>
                <a:pathLst>
                  <a:path w="34" h="21">
                    <a:moveTo>
                      <a:pt x="33" y="5"/>
                    </a:moveTo>
                    <a:cubicBezTo>
                      <a:pt x="34" y="9"/>
                      <a:pt x="28" y="15"/>
                      <a:pt x="23" y="17"/>
                    </a:cubicBezTo>
                    <a:cubicBezTo>
                      <a:pt x="19" y="19"/>
                      <a:pt x="13" y="20"/>
                      <a:pt x="0" y="21"/>
                    </a:cubicBezTo>
                    <a:cubicBezTo>
                      <a:pt x="9" y="11"/>
                      <a:pt x="13" y="8"/>
                      <a:pt x="17" y="6"/>
                    </a:cubicBezTo>
                    <a:cubicBezTo>
                      <a:pt x="22" y="3"/>
                      <a:pt x="31" y="0"/>
                      <a:pt x="33" y="5"/>
                    </a:cubicBezTo>
                    <a:close/>
                  </a:path>
                </a:pathLst>
              </a:custGeom>
              <a:grpFill/>
              <a:ln w="17" cap="flat">
                <a:noFill/>
                <a:prstDash val="solid"/>
                <a:miter lim="800000"/>
                <a:headEnd/>
                <a:tailEnd/>
              </a:ln>
            </p:spPr>
            <p:txBody>
              <a:bodyPr vert="horz" wrap="square" lIns="101198" tIns="50599" rIns="101198" bIns="50599" numCol="1" anchor="t" anchorCtr="0" compatLnSpc="1">
                <a:prstTxWarp prst="textNoShape">
                  <a:avLst/>
                </a:prstTxWarp>
              </a:bodyPr>
              <a:lstStyle/>
              <a:p>
                <a:pPr>
                  <a:defRPr/>
                </a:pPr>
                <a:endParaRPr lang="de-DE" sz="1992" kern="0" noProof="1">
                  <a:solidFill>
                    <a:srgbClr val="646464"/>
                  </a:solidFill>
                  <a:latin typeface="EYInterstate Light" panose="02000506000000020004" pitchFamily="2" charset="0"/>
                </a:endParaRPr>
              </a:p>
            </p:txBody>
          </p:sp>
        </p:grpSp>
        <p:grpSp>
          <p:nvGrpSpPr>
            <p:cNvPr id="8" name="Gruppieren 71">
              <a:extLst>
                <a:ext uri="{FF2B5EF4-FFF2-40B4-BE49-F238E27FC236}">
                  <a16:creationId xmlns:a16="http://schemas.microsoft.com/office/drawing/2014/main" xmlns="" id="{359ACE36-8139-4E4D-B4A8-6575B4900D1D}"/>
                </a:ext>
              </a:extLst>
            </p:cNvPr>
            <p:cNvGrpSpPr/>
            <p:nvPr/>
          </p:nvGrpSpPr>
          <p:grpSpPr bwMode="gray">
            <a:xfrm rot="3381949">
              <a:off x="8972571" y="3346491"/>
              <a:ext cx="503032" cy="654788"/>
              <a:chOff x="5533619" y="3276855"/>
              <a:chExt cx="454528" cy="591651"/>
            </a:xfrm>
            <a:solidFill>
              <a:srgbClr val="FFE600"/>
            </a:solidFill>
          </p:grpSpPr>
          <p:sp>
            <p:nvSpPr>
              <p:cNvPr id="84" name="Freeform 24">
                <a:extLst>
                  <a:ext uri="{FF2B5EF4-FFF2-40B4-BE49-F238E27FC236}">
                    <a16:creationId xmlns:a16="http://schemas.microsoft.com/office/drawing/2014/main" xmlns="" id="{504DE98B-7858-4CE6-A789-21F10278E77F}"/>
                  </a:ext>
                </a:extLst>
              </p:cNvPr>
              <p:cNvSpPr>
                <a:spLocks/>
              </p:cNvSpPr>
              <p:nvPr/>
            </p:nvSpPr>
            <p:spPr bwMode="gray">
              <a:xfrm>
                <a:off x="5850623" y="3276855"/>
                <a:ext cx="137524" cy="354297"/>
              </a:xfrm>
              <a:custGeom>
                <a:avLst/>
                <a:gdLst>
                  <a:gd name="T0" fmla="*/ 9 w 14"/>
                  <a:gd name="T1" fmla="*/ 36 h 36"/>
                  <a:gd name="T2" fmla="*/ 1 w 14"/>
                  <a:gd name="T3" fmla="*/ 23 h 36"/>
                  <a:gd name="T4" fmla="*/ 6 w 14"/>
                  <a:gd name="T5" fmla="*/ 0 h 36"/>
                  <a:gd name="T6" fmla="*/ 14 w 14"/>
                  <a:gd name="T7" fmla="*/ 21 h 36"/>
                  <a:gd name="T8" fmla="*/ 9 w 14"/>
                  <a:gd name="T9" fmla="*/ 36 h 36"/>
                </a:gdLst>
                <a:ahLst/>
                <a:cxnLst>
                  <a:cxn ang="0">
                    <a:pos x="T0" y="T1"/>
                  </a:cxn>
                  <a:cxn ang="0">
                    <a:pos x="T2" y="T3"/>
                  </a:cxn>
                  <a:cxn ang="0">
                    <a:pos x="T4" y="T5"/>
                  </a:cxn>
                  <a:cxn ang="0">
                    <a:pos x="T6" y="T7"/>
                  </a:cxn>
                  <a:cxn ang="0">
                    <a:pos x="T8" y="T9"/>
                  </a:cxn>
                </a:cxnLst>
                <a:rect l="0" t="0" r="r" b="b"/>
                <a:pathLst>
                  <a:path w="14" h="36">
                    <a:moveTo>
                      <a:pt x="9" y="36"/>
                    </a:moveTo>
                    <a:cubicBezTo>
                      <a:pt x="4" y="36"/>
                      <a:pt x="1" y="28"/>
                      <a:pt x="1" y="23"/>
                    </a:cubicBezTo>
                    <a:cubicBezTo>
                      <a:pt x="0" y="18"/>
                      <a:pt x="2" y="13"/>
                      <a:pt x="6" y="0"/>
                    </a:cubicBezTo>
                    <a:cubicBezTo>
                      <a:pt x="12" y="12"/>
                      <a:pt x="13" y="16"/>
                      <a:pt x="14" y="21"/>
                    </a:cubicBezTo>
                    <a:cubicBezTo>
                      <a:pt x="14" y="26"/>
                      <a:pt x="14" y="36"/>
                      <a:pt x="9" y="36"/>
                    </a:cubicBezTo>
                    <a:close/>
                  </a:path>
                </a:pathLst>
              </a:custGeom>
              <a:grpFill/>
              <a:ln w="17" cap="flat">
                <a:noFill/>
                <a:prstDash val="solid"/>
                <a:miter lim="800000"/>
                <a:headEnd/>
                <a:tailEnd/>
              </a:ln>
            </p:spPr>
            <p:txBody>
              <a:bodyPr vert="horz" wrap="square" lIns="101198" tIns="50599" rIns="101198" bIns="50599" numCol="1" anchor="t" anchorCtr="0" compatLnSpc="1">
                <a:prstTxWarp prst="textNoShape">
                  <a:avLst/>
                </a:prstTxWarp>
              </a:bodyPr>
              <a:lstStyle/>
              <a:p>
                <a:pPr>
                  <a:defRPr/>
                </a:pPr>
                <a:endParaRPr lang="de-DE" sz="1992" kern="0" noProof="1">
                  <a:solidFill>
                    <a:srgbClr val="646464"/>
                  </a:solidFill>
                  <a:latin typeface="EYInterstate Light" panose="02000506000000020004" pitchFamily="2" charset="0"/>
                </a:endParaRPr>
              </a:p>
            </p:txBody>
          </p:sp>
          <p:sp>
            <p:nvSpPr>
              <p:cNvPr id="85" name="Freeform 25">
                <a:extLst>
                  <a:ext uri="{FF2B5EF4-FFF2-40B4-BE49-F238E27FC236}">
                    <a16:creationId xmlns:a16="http://schemas.microsoft.com/office/drawing/2014/main" xmlns="" id="{E39D55FA-D90D-4CED-AC3C-03D0CF97618B}"/>
                  </a:ext>
                </a:extLst>
              </p:cNvPr>
              <p:cNvSpPr>
                <a:spLocks/>
              </p:cNvSpPr>
              <p:nvPr/>
            </p:nvSpPr>
            <p:spPr bwMode="gray">
              <a:xfrm>
                <a:off x="5533619" y="3444677"/>
                <a:ext cx="335650" cy="226097"/>
              </a:xfrm>
              <a:custGeom>
                <a:avLst/>
                <a:gdLst>
                  <a:gd name="T0" fmla="*/ 31 w 34"/>
                  <a:gd name="T1" fmla="*/ 19 h 23"/>
                  <a:gd name="T2" fmla="*/ 16 w 34"/>
                  <a:gd name="T3" fmla="*/ 18 h 23"/>
                  <a:gd name="T4" fmla="*/ 0 w 34"/>
                  <a:gd name="T5" fmla="*/ 0 h 23"/>
                  <a:gd name="T6" fmla="*/ 22 w 34"/>
                  <a:gd name="T7" fmla="*/ 7 h 23"/>
                  <a:gd name="T8" fmla="*/ 31 w 34"/>
                  <a:gd name="T9" fmla="*/ 19 h 23"/>
                </a:gdLst>
                <a:ahLst/>
                <a:cxnLst>
                  <a:cxn ang="0">
                    <a:pos x="T0" y="T1"/>
                  </a:cxn>
                  <a:cxn ang="0">
                    <a:pos x="T2" y="T3"/>
                  </a:cxn>
                  <a:cxn ang="0">
                    <a:pos x="T4" y="T5"/>
                  </a:cxn>
                  <a:cxn ang="0">
                    <a:pos x="T6" y="T7"/>
                  </a:cxn>
                  <a:cxn ang="0">
                    <a:pos x="T8" y="T9"/>
                  </a:cxn>
                </a:cxnLst>
                <a:rect l="0" t="0" r="r" b="b"/>
                <a:pathLst>
                  <a:path w="34" h="23">
                    <a:moveTo>
                      <a:pt x="31" y="19"/>
                    </a:moveTo>
                    <a:cubicBezTo>
                      <a:pt x="28" y="23"/>
                      <a:pt x="20" y="21"/>
                      <a:pt x="16" y="18"/>
                    </a:cubicBezTo>
                    <a:cubicBezTo>
                      <a:pt x="12" y="16"/>
                      <a:pt x="8" y="11"/>
                      <a:pt x="0" y="0"/>
                    </a:cubicBezTo>
                    <a:cubicBezTo>
                      <a:pt x="13" y="3"/>
                      <a:pt x="18" y="4"/>
                      <a:pt x="22" y="7"/>
                    </a:cubicBezTo>
                    <a:cubicBezTo>
                      <a:pt x="26" y="9"/>
                      <a:pt x="34" y="15"/>
                      <a:pt x="31" y="19"/>
                    </a:cubicBezTo>
                    <a:close/>
                  </a:path>
                </a:pathLst>
              </a:custGeom>
              <a:grpFill/>
              <a:ln w="17" cap="flat">
                <a:noFill/>
                <a:prstDash val="solid"/>
                <a:miter lim="800000"/>
                <a:headEnd/>
                <a:tailEnd/>
              </a:ln>
            </p:spPr>
            <p:txBody>
              <a:bodyPr vert="horz" wrap="square" lIns="101198" tIns="50599" rIns="101198" bIns="50599" numCol="1" anchor="t" anchorCtr="0" compatLnSpc="1">
                <a:prstTxWarp prst="textNoShape">
                  <a:avLst/>
                </a:prstTxWarp>
              </a:bodyPr>
              <a:lstStyle/>
              <a:p>
                <a:pPr>
                  <a:defRPr/>
                </a:pPr>
                <a:endParaRPr lang="de-DE" sz="1992" kern="0" noProof="1">
                  <a:solidFill>
                    <a:srgbClr val="646464"/>
                  </a:solidFill>
                  <a:latin typeface="EYInterstate Light" panose="02000506000000020004" pitchFamily="2" charset="0"/>
                </a:endParaRPr>
              </a:p>
            </p:txBody>
          </p:sp>
          <p:sp>
            <p:nvSpPr>
              <p:cNvPr id="86" name="Freeform 26">
                <a:extLst>
                  <a:ext uri="{FF2B5EF4-FFF2-40B4-BE49-F238E27FC236}">
                    <a16:creationId xmlns:a16="http://schemas.microsoft.com/office/drawing/2014/main" xmlns="" id="{5B488204-CB56-407D-A8EC-86DA2B8C4EDB}"/>
                  </a:ext>
                </a:extLst>
              </p:cNvPr>
              <p:cNvSpPr>
                <a:spLocks/>
              </p:cNvSpPr>
              <p:nvPr/>
            </p:nvSpPr>
            <p:spPr bwMode="gray">
              <a:xfrm>
                <a:off x="5554021" y="3670380"/>
                <a:ext cx="335650" cy="198126"/>
              </a:xfrm>
              <a:custGeom>
                <a:avLst/>
                <a:gdLst>
                  <a:gd name="T0" fmla="*/ 33 w 34"/>
                  <a:gd name="T1" fmla="*/ 5 h 20"/>
                  <a:gd name="T2" fmla="*/ 23 w 34"/>
                  <a:gd name="T3" fmla="*/ 17 h 20"/>
                  <a:gd name="T4" fmla="*/ 0 w 34"/>
                  <a:gd name="T5" fmla="*/ 20 h 20"/>
                  <a:gd name="T6" fmla="*/ 17 w 34"/>
                  <a:gd name="T7" fmla="*/ 5 h 20"/>
                  <a:gd name="T8" fmla="*/ 33 w 34"/>
                  <a:gd name="T9" fmla="*/ 5 h 20"/>
                </a:gdLst>
                <a:ahLst/>
                <a:cxnLst>
                  <a:cxn ang="0">
                    <a:pos x="T0" y="T1"/>
                  </a:cxn>
                  <a:cxn ang="0">
                    <a:pos x="T2" y="T3"/>
                  </a:cxn>
                  <a:cxn ang="0">
                    <a:pos x="T4" y="T5"/>
                  </a:cxn>
                  <a:cxn ang="0">
                    <a:pos x="T6" y="T7"/>
                  </a:cxn>
                  <a:cxn ang="0">
                    <a:pos x="T8" y="T9"/>
                  </a:cxn>
                </a:cxnLst>
                <a:rect l="0" t="0" r="r" b="b"/>
                <a:pathLst>
                  <a:path w="34" h="20">
                    <a:moveTo>
                      <a:pt x="33" y="5"/>
                    </a:moveTo>
                    <a:cubicBezTo>
                      <a:pt x="34" y="9"/>
                      <a:pt x="27" y="15"/>
                      <a:pt x="23" y="17"/>
                    </a:cubicBezTo>
                    <a:cubicBezTo>
                      <a:pt x="19" y="19"/>
                      <a:pt x="13" y="20"/>
                      <a:pt x="0" y="20"/>
                    </a:cubicBezTo>
                    <a:cubicBezTo>
                      <a:pt x="9" y="11"/>
                      <a:pt x="13" y="7"/>
                      <a:pt x="17" y="5"/>
                    </a:cubicBezTo>
                    <a:cubicBezTo>
                      <a:pt x="22" y="3"/>
                      <a:pt x="31" y="0"/>
                      <a:pt x="33" y="5"/>
                    </a:cubicBezTo>
                    <a:close/>
                  </a:path>
                </a:pathLst>
              </a:custGeom>
              <a:grpFill/>
              <a:ln w="17" cap="flat">
                <a:noFill/>
                <a:prstDash val="solid"/>
                <a:miter lim="800000"/>
                <a:headEnd/>
                <a:tailEnd/>
              </a:ln>
            </p:spPr>
            <p:txBody>
              <a:bodyPr vert="horz" wrap="square" lIns="101198" tIns="50599" rIns="101198" bIns="50599" numCol="1" anchor="t" anchorCtr="0" compatLnSpc="1">
                <a:prstTxWarp prst="textNoShape">
                  <a:avLst/>
                </a:prstTxWarp>
              </a:bodyPr>
              <a:lstStyle/>
              <a:p>
                <a:pPr>
                  <a:defRPr/>
                </a:pPr>
                <a:endParaRPr lang="de-DE" sz="1992" kern="0" noProof="1">
                  <a:solidFill>
                    <a:srgbClr val="646464"/>
                  </a:solidFill>
                  <a:latin typeface="EYInterstate Light" panose="02000506000000020004" pitchFamily="2" charset="0"/>
                </a:endParaRPr>
              </a:p>
            </p:txBody>
          </p:sp>
        </p:grpSp>
        <p:grpSp>
          <p:nvGrpSpPr>
            <p:cNvPr id="9" name="Gruppieren 72">
              <a:extLst>
                <a:ext uri="{FF2B5EF4-FFF2-40B4-BE49-F238E27FC236}">
                  <a16:creationId xmlns:a16="http://schemas.microsoft.com/office/drawing/2014/main" xmlns="" id="{E0EEEAAF-9FD9-4141-8DCA-2213CEEB43BC}"/>
                </a:ext>
              </a:extLst>
            </p:cNvPr>
            <p:cNvGrpSpPr/>
            <p:nvPr/>
          </p:nvGrpSpPr>
          <p:grpSpPr bwMode="gray">
            <a:xfrm>
              <a:off x="9036716" y="4667292"/>
              <a:ext cx="972995" cy="1078147"/>
              <a:chOff x="6091716" y="4126252"/>
              <a:chExt cx="879176" cy="974189"/>
            </a:xfrm>
            <a:solidFill>
              <a:srgbClr val="FFE600"/>
            </a:solidFill>
          </p:grpSpPr>
          <p:sp>
            <p:nvSpPr>
              <p:cNvPr id="81" name="Freeform 27">
                <a:extLst>
                  <a:ext uri="{FF2B5EF4-FFF2-40B4-BE49-F238E27FC236}">
                    <a16:creationId xmlns:a16="http://schemas.microsoft.com/office/drawing/2014/main" xmlns="" id="{A3D240AD-DF80-4980-863F-84A24DF9952B}"/>
                  </a:ext>
                </a:extLst>
              </p:cNvPr>
              <p:cNvSpPr>
                <a:spLocks/>
              </p:cNvSpPr>
              <p:nvPr/>
            </p:nvSpPr>
            <p:spPr bwMode="gray">
              <a:xfrm>
                <a:off x="6091716" y="4440796"/>
                <a:ext cx="244746" cy="659645"/>
              </a:xfrm>
              <a:custGeom>
                <a:avLst/>
                <a:gdLst>
                  <a:gd name="T0" fmla="*/ 13 w 25"/>
                  <a:gd name="T1" fmla="*/ 2 h 67"/>
                  <a:gd name="T2" fmla="*/ 24 w 25"/>
                  <a:gd name="T3" fmla="*/ 28 h 67"/>
                  <a:gd name="T4" fmla="*/ 7 w 25"/>
                  <a:gd name="T5" fmla="*/ 67 h 67"/>
                  <a:gd name="T6" fmla="*/ 0 w 25"/>
                  <a:gd name="T7" fmla="*/ 27 h 67"/>
                  <a:gd name="T8" fmla="*/ 13 w 25"/>
                  <a:gd name="T9" fmla="*/ 2 h 67"/>
                </a:gdLst>
                <a:ahLst/>
                <a:cxnLst>
                  <a:cxn ang="0">
                    <a:pos x="T0" y="T1"/>
                  </a:cxn>
                  <a:cxn ang="0">
                    <a:pos x="T2" y="T3"/>
                  </a:cxn>
                  <a:cxn ang="0">
                    <a:pos x="T4" y="T5"/>
                  </a:cxn>
                  <a:cxn ang="0">
                    <a:pos x="T6" y="T7"/>
                  </a:cxn>
                  <a:cxn ang="0">
                    <a:pos x="T8" y="T9"/>
                  </a:cxn>
                </a:cxnLst>
                <a:rect l="0" t="0" r="r" b="b"/>
                <a:pathLst>
                  <a:path w="25" h="67">
                    <a:moveTo>
                      <a:pt x="13" y="2"/>
                    </a:moveTo>
                    <a:cubicBezTo>
                      <a:pt x="22" y="3"/>
                      <a:pt x="25" y="19"/>
                      <a:pt x="24" y="28"/>
                    </a:cubicBezTo>
                    <a:cubicBezTo>
                      <a:pt x="24" y="37"/>
                      <a:pt x="19" y="46"/>
                      <a:pt x="7" y="67"/>
                    </a:cubicBezTo>
                    <a:cubicBezTo>
                      <a:pt x="0" y="44"/>
                      <a:pt x="0" y="36"/>
                      <a:pt x="0" y="27"/>
                    </a:cubicBezTo>
                    <a:cubicBezTo>
                      <a:pt x="1" y="18"/>
                      <a:pt x="5" y="0"/>
                      <a:pt x="13" y="2"/>
                    </a:cubicBezTo>
                    <a:close/>
                  </a:path>
                </a:pathLst>
              </a:custGeom>
              <a:grpFill/>
              <a:ln w="17" cap="flat">
                <a:noFill/>
                <a:prstDash val="solid"/>
                <a:miter lim="800000"/>
                <a:headEnd/>
                <a:tailEnd/>
              </a:ln>
            </p:spPr>
            <p:txBody>
              <a:bodyPr vert="horz" wrap="square" lIns="101198" tIns="50599" rIns="101198" bIns="50599" numCol="1" anchor="t" anchorCtr="0" compatLnSpc="1">
                <a:prstTxWarp prst="textNoShape">
                  <a:avLst/>
                </a:prstTxWarp>
              </a:bodyPr>
              <a:lstStyle/>
              <a:p>
                <a:pPr>
                  <a:defRPr/>
                </a:pPr>
                <a:endParaRPr lang="de-DE" sz="1992" kern="0" noProof="1">
                  <a:latin typeface="EYInterstate Light" panose="02000506000000020004" pitchFamily="2" charset="0"/>
                </a:endParaRPr>
              </a:p>
            </p:txBody>
          </p:sp>
          <p:sp>
            <p:nvSpPr>
              <p:cNvPr id="82" name="Freeform 28">
                <a:extLst>
                  <a:ext uri="{FF2B5EF4-FFF2-40B4-BE49-F238E27FC236}">
                    <a16:creationId xmlns:a16="http://schemas.microsoft.com/office/drawing/2014/main" xmlns="" id="{153A174D-4B57-4EB0-AC38-EC9BD608F315}"/>
                  </a:ext>
                </a:extLst>
              </p:cNvPr>
              <p:cNvSpPr>
                <a:spLocks/>
              </p:cNvSpPr>
              <p:nvPr/>
            </p:nvSpPr>
            <p:spPr bwMode="gray">
              <a:xfrm>
                <a:off x="6320569" y="4398097"/>
                <a:ext cx="552425" cy="494152"/>
              </a:xfrm>
              <a:custGeom>
                <a:avLst/>
                <a:gdLst>
                  <a:gd name="T0" fmla="*/ 6 w 56"/>
                  <a:gd name="T1" fmla="*/ 5 h 50"/>
                  <a:gd name="T2" fmla="*/ 34 w 56"/>
                  <a:gd name="T3" fmla="*/ 13 h 50"/>
                  <a:gd name="T4" fmla="*/ 56 w 56"/>
                  <a:gd name="T5" fmla="*/ 50 h 50"/>
                  <a:gd name="T6" fmla="*/ 18 w 56"/>
                  <a:gd name="T7" fmla="*/ 31 h 50"/>
                  <a:gd name="T8" fmla="*/ 6 w 56"/>
                  <a:gd name="T9" fmla="*/ 5 h 50"/>
                </a:gdLst>
                <a:ahLst/>
                <a:cxnLst>
                  <a:cxn ang="0">
                    <a:pos x="T0" y="T1"/>
                  </a:cxn>
                  <a:cxn ang="0">
                    <a:pos x="T2" y="T3"/>
                  </a:cxn>
                  <a:cxn ang="0">
                    <a:pos x="T4" y="T5"/>
                  </a:cxn>
                  <a:cxn ang="0">
                    <a:pos x="T6" y="T7"/>
                  </a:cxn>
                  <a:cxn ang="0">
                    <a:pos x="T8" y="T9"/>
                  </a:cxn>
                </a:cxnLst>
                <a:rect l="0" t="0" r="r" b="b"/>
                <a:pathLst>
                  <a:path w="56" h="50">
                    <a:moveTo>
                      <a:pt x="6" y="5"/>
                    </a:moveTo>
                    <a:cubicBezTo>
                      <a:pt x="13" y="0"/>
                      <a:pt x="28" y="7"/>
                      <a:pt x="34" y="13"/>
                    </a:cubicBezTo>
                    <a:cubicBezTo>
                      <a:pt x="40" y="19"/>
                      <a:pt x="46" y="28"/>
                      <a:pt x="56" y="50"/>
                    </a:cubicBezTo>
                    <a:cubicBezTo>
                      <a:pt x="33" y="42"/>
                      <a:pt x="25" y="37"/>
                      <a:pt x="18" y="31"/>
                    </a:cubicBezTo>
                    <a:cubicBezTo>
                      <a:pt x="12" y="25"/>
                      <a:pt x="0" y="11"/>
                      <a:pt x="6" y="5"/>
                    </a:cubicBezTo>
                    <a:close/>
                  </a:path>
                </a:pathLst>
              </a:custGeom>
              <a:grpFill/>
              <a:ln w="17" cap="flat">
                <a:noFill/>
                <a:prstDash val="solid"/>
                <a:miter lim="800000"/>
                <a:headEnd/>
                <a:tailEnd/>
              </a:ln>
            </p:spPr>
            <p:txBody>
              <a:bodyPr vert="horz" wrap="square" lIns="101198" tIns="50599" rIns="101198" bIns="50599" numCol="1" anchor="t" anchorCtr="0" compatLnSpc="1">
                <a:prstTxWarp prst="textNoShape">
                  <a:avLst/>
                </a:prstTxWarp>
              </a:bodyPr>
              <a:lstStyle/>
              <a:p>
                <a:pPr>
                  <a:defRPr/>
                </a:pPr>
                <a:endParaRPr lang="de-DE" sz="1992" kern="0" noProof="1">
                  <a:latin typeface="EYInterstate Light" panose="02000506000000020004" pitchFamily="2" charset="0"/>
                </a:endParaRPr>
              </a:p>
            </p:txBody>
          </p:sp>
          <p:sp>
            <p:nvSpPr>
              <p:cNvPr id="83" name="Freeform 29">
                <a:extLst>
                  <a:ext uri="{FF2B5EF4-FFF2-40B4-BE49-F238E27FC236}">
                    <a16:creationId xmlns:a16="http://schemas.microsoft.com/office/drawing/2014/main" xmlns="" id="{EDD6C4B4-0605-45C9-8E1F-C02EAFC6789B}"/>
                  </a:ext>
                </a:extLst>
              </p:cNvPr>
              <p:cNvSpPr>
                <a:spLocks/>
              </p:cNvSpPr>
              <p:nvPr/>
            </p:nvSpPr>
            <p:spPr bwMode="gray">
              <a:xfrm>
                <a:off x="6320569" y="4126252"/>
                <a:ext cx="650323" cy="286700"/>
              </a:xfrm>
              <a:custGeom>
                <a:avLst/>
                <a:gdLst>
                  <a:gd name="T0" fmla="*/ 1 w 66"/>
                  <a:gd name="T1" fmla="*/ 21 h 29"/>
                  <a:gd name="T2" fmla="*/ 23 w 66"/>
                  <a:gd name="T3" fmla="*/ 2 h 29"/>
                  <a:gd name="T4" fmla="*/ 66 w 66"/>
                  <a:gd name="T5" fmla="*/ 4 h 29"/>
                  <a:gd name="T6" fmla="*/ 29 w 66"/>
                  <a:gd name="T7" fmla="*/ 25 h 29"/>
                  <a:gd name="T8" fmla="*/ 1 w 66"/>
                  <a:gd name="T9" fmla="*/ 21 h 29"/>
                </a:gdLst>
                <a:ahLst/>
                <a:cxnLst>
                  <a:cxn ang="0">
                    <a:pos x="T0" y="T1"/>
                  </a:cxn>
                  <a:cxn ang="0">
                    <a:pos x="T2" y="T3"/>
                  </a:cxn>
                  <a:cxn ang="0">
                    <a:pos x="T4" y="T5"/>
                  </a:cxn>
                  <a:cxn ang="0">
                    <a:pos x="T6" y="T7"/>
                  </a:cxn>
                  <a:cxn ang="0">
                    <a:pos x="T8" y="T9"/>
                  </a:cxn>
                </a:cxnLst>
                <a:rect l="0" t="0" r="r" b="b"/>
                <a:pathLst>
                  <a:path w="66" h="29">
                    <a:moveTo>
                      <a:pt x="1" y="21"/>
                    </a:moveTo>
                    <a:cubicBezTo>
                      <a:pt x="0" y="12"/>
                      <a:pt x="14" y="4"/>
                      <a:pt x="23" y="2"/>
                    </a:cubicBezTo>
                    <a:cubicBezTo>
                      <a:pt x="31" y="0"/>
                      <a:pt x="42" y="1"/>
                      <a:pt x="66" y="4"/>
                    </a:cubicBezTo>
                    <a:cubicBezTo>
                      <a:pt x="46" y="19"/>
                      <a:pt x="38" y="23"/>
                      <a:pt x="29" y="25"/>
                    </a:cubicBezTo>
                    <a:cubicBezTo>
                      <a:pt x="20" y="28"/>
                      <a:pt x="2" y="29"/>
                      <a:pt x="1" y="21"/>
                    </a:cubicBezTo>
                    <a:close/>
                  </a:path>
                </a:pathLst>
              </a:custGeom>
              <a:grpFill/>
              <a:ln w="17" cap="flat">
                <a:noFill/>
                <a:prstDash val="solid"/>
                <a:miter lim="800000"/>
                <a:headEnd/>
                <a:tailEnd/>
              </a:ln>
            </p:spPr>
            <p:txBody>
              <a:bodyPr vert="horz" wrap="square" lIns="101198" tIns="50599" rIns="101198" bIns="50599" numCol="1" anchor="t" anchorCtr="0" compatLnSpc="1">
                <a:prstTxWarp prst="textNoShape">
                  <a:avLst/>
                </a:prstTxWarp>
              </a:bodyPr>
              <a:lstStyle/>
              <a:p>
                <a:pPr>
                  <a:defRPr/>
                </a:pPr>
                <a:endParaRPr lang="de-DE" sz="1992" kern="0" noProof="1">
                  <a:latin typeface="EYInterstate Light" panose="02000506000000020004" pitchFamily="2" charset="0"/>
                </a:endParaRPr>
              </a:p>
            </p:txBody>
          </p:sp>
        </p:grpSp>
        <p:grpSp>
          <p:nvGrpSpPr>
            <p:cNvPr id="10" name="Gruppieren 73">
              <a:extLst>
                <a:ext uri="{FF2B5EF4-FFF2-40B4-BE49-F238E27FC236}">
                  <a16:creationId xmlns:a16="http://schemas.microsoft.com/office/drawing/2014/main" xmlns="" id="{019BA707-B911-47C1-B53A-96A022C070BD}"/>
                </a:ext>
              </a:extLst>
            </p:cNvPr>
            <p:cNvGrpSpPr/>
            <p:nvPr/>
          </p:nvGrpSpPr>
          <p:grpSpPr bwMode="gray">
            <a:xfrm>
              <a:off x="8135052" y="3534380"/>
              <a:ext cx="622314" cy="760709"/>
              <a:chOff x="5276986" y="3102575"/>
              <a:chExt cx="562308" cy="687359"/>
            </a:xfrm>
            <a:solidFill>
              <a:srgbClr val="FFE600"/>
            </a:solidFill>
          </p:grpSpPr>
          <p:sp>
            <p:nvSpPr>
              <p:cNvPr id="78" name="Freeform 30">
                <a:extLst>
                  <a:ext uri="{FF2B5EF4-FFF2-40B4-BE49-F238E27FC236}">
                    <a16:creationId xmlns:a16="http://schemas.microsoft.com/office/drawing/2014/main" xmlns="" id="{40136D85-1CB7-4ABF-BBAF-F40153BA2719}"/>
                  </a:ext>
                </a:extLst>
              </p:cNvPr>
              <p:cNvSpPr>
                <a:spLocks/>
              </p:cNvSpPr>
              <p:nvPr/>
            </p:nvSpPr>
            <p:spPr bwMode="gray">
              <a:xfrm>
                <a:off x="5276986" y="3337739"/>
                <a:ext cx="167825" cy="452195"/>
              </a:xfrm>
              <a:custGeom>
                <a:avLst/>
                <a:gdLst>
                  <a:gd name="T0" fmla="*/ 9 w 17"/>
                  <a:gd name="T1" fmla="*/ 1 h 46"/>
                  <a:gd name="T2" fmla="*/ 17 w 17"/>
                  <a:gd name="T3" fmla="*/ 19 h 46"/>
                  <a:gd name="T4" fmla="*/ 5 w 17"/>
                  <a:gd name="T5" fmla="*/ 46 h 46"/>
                  <a:gd name="T6" fmla="*/ 0 w 17"/>
                  <a:gd name="T7" fmla="*/ 18 h 46"/>
                  <a:gd name="T8" fmla="*/ 9 w 17"/>
                  <a:gd name="T9" fmla="*/ 1 h 46"/>
                </a:gdLst>
                <a:ahLst/>
                <a:cxnLst>
                  <a:cxn ang="0">
                    <a:pos x="T0" y="T1"/>
                  </a:cxn>
                  <a:cxn ang="0">
                    <a:pos x="T2" y="T3"/>
                  </a:cxn>
                  <a:cxn ang="0">
                    <a:pos x="T4" y="T5"/>
                  </a:cxn>
                  <a:cxn ang="0">
                    <a:pos x="T6" y="T7"/>
                  </a:cxn>
                  <a:cxn ang="0">
                    <a:pos x="T8" y="T9"/>
                  </a:cxn>
                </a:cxnLst>
                <a:rect l="0" t="0" r="r" b="b"/>
                <a:pathLst>
                  <a:path w="17" h="46">
                    <a:moveTo>
                      <a:pt x="9" y="1"/>
                    </a:moveTo>
                    <a:cubicBezTo>
                      <a:pt x="15" y="2"/>
                      <a:pt x="17" y="13"/>
                      <a:pt x="17" y="19"/>
                    </a:cubicBezTo>
                    <a:cubicBezTo>
                      <a:pt x="16" y="25"/>
                      <a:pt x="13" y="31"/>
                      <a:pt x="5" y="46"/>
                    </a:cubicBezTo>
                    <a:cubicBezTo>
                      <a:pt x="0" y="30"/>
                      <a:pt x="0" y="25"/>
                      <a:pt x="0" y="18"/>
                    </a:cubicBezTo>
                    <a:cubicBezTo>
                      <a:pt x="0" y="12"/>
                      <a:pt x="3" y="0"/>
                      <a:pt x="9" y="1"/>
                    </a:cubicBezTo>
                    <a:close/>
                  </a:path>
                </a:pathLst>
              </a:custGeom>
              <a:grpFill/>
              <a:ln w="17" cap="flat">
                <a:noFill/>
                <a:prstDash val="solid"/>
                <a:miter lim="800000"/>
                <a:headEnd/>
                <a:tailEnd/>
              </a:ln>
            </p:spPr>
            <p:txBody>
              <a:bodyPr vert="horz" wrap="square" lIns="101198" tIns="50599" rIns="101198" bIns="50599" numCol="1" anchor="t" anchorCtr="0" compatLnSpc="1">
                <a:prstTxWarp prst="textNoShape">
                  <a:avLst/>
                </a:prstTxWarp>
              </a:bodyPr>
              <a:lstStyle/>
              <a:p>
                <a:pPr>
                  <a:defRPr/>
                </a:pPr>
                <a:endParaRPr lang="de-DE" sz="1992" kern="0" noProof="1">
                  <a:latin typeface="EYInterstate Light" panose="02000506000000020004" pitchFamily="2" charset="0"/>
                </a:endParaRPr>
              </a:p>
            </p:txBody>
          </p:sp>
          <p:sp>
            <p:nvSpPr>
              <p:cNvPr id="79" name="Freeform 31">
                <a:extLst>
                  <a:ext uri="{FF2B5EF4-FFF2-40B4-BE49-F238E27FC236}">
                    <a16:creationId xmlns:a16="http://schemas.microsoft.com/office/drawing/2014/main" xmlns="" id="{B5C0BDD8-A155-4099-A460-BA071A57A267}"/>
                  </a:ext>
                </a:extLst>
              </p:cNvPr>
              <p:cNvSpPr>
                <a:spLocks/>
              </p:cNvSpPr>
              <p:nvPr/>
            </p:nvSpPr>
            <p:spPr bwMode="gray">
              <a:xfrm>
                <a:off x="5415518" y="3265134"/>
                <a:ext cx="384600" cy="347304"/>
              </a:xfrm>
              <a:custGeom>
                <a:avLst/>
                <a:gdLst>
                  <a:gd name="T0" fmla="*/ 4 w 39"/>
                  <a:gd name="T1" fmla="*/ 4 h 35"/>
                  <a:gd name="T2" fmla="*/ 23 w 39"/>
                  <a:gd name="T3" fmla="*/ 9 h 35"/>
                  <a:gd name="T4" fmla="*/ 39 w 39"/>
                  <a:gd name="T5" fmla="*/ 35 h 35"/>
                  <a:gd name="T6" fmla="*/ 13 w 39"/>
                  <a:gd name="T7" fmla="*/ 22 h 35"/>
                  <a:gd name="T8" fmla="*/ 4 w 39"/>
                  <a:gd name="T9" fmla="*/ 4 h 35"/>
                </a:gdLst>
                <a:ahLst/>
                <a:cxnLst>
                  <a:cxn ang="0">
                    <a:pos x="T0" y="T1"/>
                  </a:cxn>
                  <a:cxn ang="0">
                    <a:pos x="T2" y="T3"/>
                  </a:cxn>
                  <a:cxn ang="0">
                    <a:pos x="T4" y="T5"/>
                  </a:cxn>
                  <a:cxn ang="0">
                    <a:pos x="T6" y="T7"/>
                  </a:cxn>
                  <a:cxn ang="0">
                    <a:pos x="T8" y="T9"/>
                  </a:cxn>
                </a:cxnLst>
                <a:rect l="0" t="0" r="r" b="b"/>
                <a:pathLst>
                  <a:path w="39" h="35">
                    <a:moveTo>
                      <a:pt x="4" y="4"/>
                    </a:moveTo>
                    <a:cubicBezTo>
                      <a:pt x="9" y="0"/>
                      <a:pt x="19" y="5"/>
                      <a:pt x="23" y="9"/>
                    </a:cubicBezTo>
                    <a:cubicBezTo>
                      <a:pt x="28" y="13"/>
                      <a:pt x="31" y="20"/>
                      <a:pt x="39" y="35"/>
                    </a:cubicBezTo>
                    <a:cubicBezTo>
                      <a:pt x="23" y="29"/>
                      <a:pt x="17" y="26"/>
                      <a:pt x="13" y="22"/>
                    </a:cubicBezTo>
                    <a:cubicBezTo>
                      <a:pt x="8" y="18"/>
                      <a:pt x="0" y="8"/>
                      <a:pt x="4" y="4"/>
                    </a:cubicBezTo>
                    <a:close/>
                  </a:path>
                </a:pathLst>
              </a:custGeom>
              <a:grpFill/>
              <a:ln w="17" cap="flat">
                <a:noFill/>
                <a:prstDash val="solid"/>
                <a:miter lim="800000"/>
                <a:headEnd/>
                <a:tailEnd/>
              </a:ln>
            </p:spPr>
            <p:txBody>
              <a:bodyPr vert="horz" wrap="square" lIns="101198" tIns="50599" rIns="101198" bIns="50599" numCol="1" anchor="t" anchorCtr="0" compatLnSpc="1">
                <a:prstTxWarp prst="textNoShape">
                  <a:avLst/>
                </a:prstTxWarp>
              </a:bodyPr>
              <a:lstStyle/>
              <a:p>
                <a:pPr>
                  <a:defRPr/>
                </a:pPr>
                <a:endParaRPr lang="de-DE" sz="1992" kern="0" noProof="1">
                  <a:latin typeface="EYInterstate Light" panose="02000506000000020004" pitchFamily="2" charset="0"/>
                </a:endParaRPr>
              </a:p>
            </p:txBody>
          </p:sp>
          <p:sp>
            <p:nvSpPr>
              <p:cNvPr id="80" name="Freeform 32">
                <a:extLst>
                  <a:ext uri="{FF2B5EF4-FFF2-40B4-BE49-F238E27FC236}">
                    <a16:creationId xmlns:a16="http://schemas.microsoft.com/office/drawing/2014/main" xmlns="" id="{193159D6-E965-4D02-B5C6-181B749AF0BF}"/>
                  </a:ext>
                </a:extLst>
              </p:cNvPr>
              <p:cNvSpPr>
                <a:spLocks/>
              </p:cNvSpPr>
              <p:nvPr/>
            </p:nvSpPr>
            <p:spPr bwMode="gray">
              <a:xfrm>
                <a:off x="5384767" y="3102575"/>
                <a:ext cx="454527" cy="207450"/>
              </a:xfrm>
              <a:custGeom>
                <a:avLst/>
                <a:gdLst>
                  <a:gd name="T0" fmla="*/ 1 w 46"/>
                  <a:gd name="T1" fmla="*/ 15 h 21"/>
                  <a:gd name="T2" fmla="*/ 16 w 46"/>
                  <a:gd name="T3" fmla="*/ 2 h 21"/>
                  <a:gd name="T4" fmla="*/ 46 w 46"/>
                  <a:gd name="T5" fmla="*/ 4 h 21"/>
                  <a:gd name="T6" fmla="*/ 20 w 46"/>
                  <a:gd name="T7" fmla="*/ 18 h 21"/>
                  <a:gd name="T8" fmla="*/ 1 w 46"/>
                  <a:gd name="T9" fmla="*/ 15 h 21"/>
                </a:gdLst>
                <a:ahLst/>
                <a:cxnLst>
                  <a:cxn ang="0">
                    <a:pos x="T0" y="T1"/>
                  </a:cxn>
                  <a:cxn ang="0">
                    <a:pos x="T2" y="T3"/>
                  </a:cxn>
                  <a:cxn ang="0">
                    <a:pos x="T4" y="T5"/>
                  </a:cxn>
                  <a:cxn ang="0">
                    <a:pos x="T6" y="T7"/>
                  </a:cxn>
                  <a:cxn ang="0">
                    <a:pos x="T8" y="T9"/>
                  </a:cxn>
                </a:cxnLst>
                <a:rect l="0" t="0" r="r" b="b"/>
                <a:pathLst>
                  <a:path w="46" h="21">
                    <a:moveTo>
                      <a:pt x="1" y="15"/>
                    </a:moveTo>
                    <a:cubicBezTo>
                      <a:pt x="0" y="9"/>
                      <a:pt x="10" y="3"/>
                      <a:pt x="16" y="2"/>
                    </a:cubicBezTo>
                    <a:cubicBezTo>
                      <a:pt x="22" y="0"/>
                      <a:pt x="29" y="1"/>
                      <a:pt x="46" y="4"/>
                    </a:cubicBezTo>
                    <a:cubicBezTo>
                      <a:pt x="32" y="13"/>
                      <a:pt x="26" y="16"/>
                      <a:pt x="20" y="18"/>
                    </a:cubicBezTo>
                    <a:cubicBezTo>
                      <a:pt x="14" y="19"/>
                      <a:pt x="2" y="21"/>
                      <a:pt x="1" y="15"/>
                    </a:cubicBezTo>
                    <a:close/>
                  </a:path>
                </a:pathLst>
              </a:custGeom>
              <a:grpFill/>
              <a:ln w="17" cap="flat">
                <a:noFill/>
                <a:prstDash val="solid"/>
                <a:miter lim="800000"/>
                <a:headEnd/>
                <a:tailEnd/>
              </a:ln>
            </p:spPr>
            <p:txBody>
              <a:bodyPr vert="horz" wrap="square" lIns="101198" tIns="50599" rIns="101198" bIns="50599" numCol="1" anchor="t" anchorCtr="0" compatLnSpc="1">
                <a:prstTxWarp prst="textNoShape">
                  <a:avLst/>
                </a:prstTxWarp>
              </a:bodyPr>
              <a:lstStyle/>
              <a:p>
                <a:pPr>
                  <a:defRPr/>
                </a:pPr>
                <a:endParaRPr lang="de-DE" sz="1992" kern="0" noProof="1">
                  <a:latin typeface="EYInterstate Light" panose="02000506000000020004" pitchFamily="2" charset="0"/>
                </a:endParaRPr>
              </a:p>
            </p:txBody>
          </p:sp>
        </p:grpSp>
        <p:grpSp>
          <p:nvGrpSpPr>
            <p:cNvPr id="11" name="Gruppieren 74">
              <a:extLst>
                <a:ext uri="{FF2B5EF4-FFF2-40B4-BE49-F238E27FC236}">
                  <a16:creationId xmlns:a16="http://schemas.microsoft.com/office/drawing/2014/main" xmlns="" id="{D132BED9-823E-476B-91AE-1FA412BCB7E5}"/>
                </a:ext>
              </a:extLst>
            </p:cNvPr>
            <p:cNvGrpSpPr/>
            <p:nvPr/>
          </p:nvGrpSpPr>
          <p:grpSpPr bwMode="gray">
            <a:xfrm>
              <a:off x="6590352" y="2510880"/>
              <a:ext cx="503031" cy="405003"/>
              <a:chOff x="3881235" y="2177766"/>
              <a:chExt cx="454527" cy="365951"/>
            </a:xfrm>
            <a:solidFill>
              <a:srgbClr val="FFE600"/>
            </a:solidFill>
          </p:grpSpPr>
          <p:sp>
            <p:nvSpPr>
              <p:cNvPr id="75" name="Freeform 33">
                <a:extLst>
                  <a:ext uri="{FF2B5EF4-FFF2-40B4-BE49-F238E27FC236}">
                    <a16:creationId xmlns:a16="http://schemas.microsoft.com/office/drawing/2014/main" xmlns="" id="{BEDA78E6-1488-4EF6-B8D1-5612965FE666}"/>
                  </a:ext>
                </a:extLst>
              </p:cNvPr>
              <p:cNvSpPr>
                <a:spLocks/>
              </p:cNvSpPr>
              <p:nvPr/>
            </p:nvSpPr>
            <p:spPr bwMode="gray">
              <a:xfrm>
                <a:off x="4058384" y="2434165"/>
                <a:ext cx="277378" cy="109552"/>
              </a:xfrm>
              <a:custGeom>
                <a:avLst/>
                <a:gdLst>
                  <a:gd name="T0" fmla="*/ 0 w 28"/>
                  <a:gd name="T1" fmla="*/ 6 h 11"/>
                  <a:gd name="T2" fmla="*/ 11 w 28"/>
                  <a:gd name="T3" fmla="*/ 0 h 11"/>
                  <a:gd name="T4" fmla="*/ 28 w 28"/>
                  <a:gd name="T5" fmla="*/ 5 h 11"/>
                  <a:gd name="T6" fmla="*/ 11 w 28"/>
                  <a:gd name="T7" fmla="*/ 10 h 11"/>
                  <a:gd name="T8" fmla="*/ 0 w 28"/>
                  <a:gd name="T9" fmla="*/ 6 h 11"/>
                </a:gdLst>
                <a:ahLst/>
                <a:cxnLst>
                  <a:cxn ang="0">
                    <a:pos x="T0" y="T1"/>
                  </a:cxn>
                  <a:cxn ang="0">
                    <a:pos x="T2" y="T3"/>
                  </a:cxn>
                  <a:cxn ang="0">
                    <a:pos x="T4" y="T5"/>
                  </a:cxn>
                  <a:cxn ang="0">
                    <a:pos x="T6" y="T7"/>
                  </a:cxn>
                  <a:cxn ang="0">
                    <a:pos x="T8" y="T9"/>
                  </a:cxn>
                </a:cxnLst>
                <a:rect l="0" t="0" r="r" b="b"/>
                <a:pathLst>
                  <a:path w="28" h="11">
                    <a:moveTo>
                      <a:pt x="0" y="6"/>
                    </a:moveTo>
                    <a:cubicBezTo>
                      <a:pt x="0" y="2"/>
                      <a:pt x="7" y="0"/>
                      <a:pt x="11" y="0"/>
                    </a:cubicBezTo>
                    <a:cubicBezTo>
                      <a:pt x="14" y="0"/>
                      <a:pt x="18" y="1"/>
                      <a:pt x="28" y="5"/>
                    </a:cubicBezTo>
                    <a:cubicBezTo>
                      <a:pt x="19" y="9"/>
                      <a:pt x="15" y="10"/>
                      <a:pt x="11" y="10"/>
                    </a:cubicBezTo>
                    <a:cubicBezTo>
                      <a:pt x="8" y="11"/>
                      <a:pt x="0" y="10"/>
                      <a:pt x="0" y="6"/>
                    </a:cubicBezTo>
                    <a:close/>
                  </a:path>
                </a:pathLst>
              </a:custGeom>
              <a:grpFill/>
              <a:ln w="17" cap="flat">
                <a:noFill/>
                <a:prstDash val="solid"/>
                <a:miter lim="800000"/>
                <a:headEnd/>
                <a:tailEnd/>
              </a:ln>
            </p:spPr>
            <p:txBody>
              <a:bodyPr vert="horz" wrap="square" lIns="101198" tIns="50599" rIns="101198" bIns="50599" numCol="1" anchor="t" anchorCtr="0" compatLnSpc="1">
                <a:prstTxWarp prst="textNoShape">
                  <a:avLst/>
                </a:prstTxWarp>
              </a:bodyPr>
              <a:lstStyle/>
              <a:p>
                <a:pPr>
                  <a:defRPr/>
                </a:pPr>
                <a:endParaRPr lang="de-DE" sz="1992" kern="0" noProof="1">
                  <a:solidFill>
                    <a:srgbClr val="646464"/>
                  </a:solidFill>
                  <a:latin typeface="EYInterstate Light" panose="02000506000000020004" pitchFamily="2" charset="0"/>
                </a:endParaRPr>
              </a:p>
            </p:txBody>
          </p:sp>
          <p:sp>
            <p:nvSpPr>
              <p:cNvPr id="76" name="Freeform 34">
                <a:extLst>
                  <a:ext uri="{FF2B5EF4-FFF2-40B4-BE49-F238E27FC236}">
                    <a16:creationId xmlns:a16="http://schemas.microsoft.com/office/drawing/2014/main" xmlns="" id="{07E181D5-BC97-4243-960B-9C16E80061A7}"/>
                  </a:ext>
                </a:extLst>
              </p:cNvPr>
              <p:cNvSpPr>
                <a:spLocks/>
              </p:cNvSpPr>
              <p:nvPr/>
            </p:nvSpPr>
            <p:spPr bwMode="gray">
              <a:xfrm>
                <a:off x="4028082" y="2177766"/>
                <a:ext cx="188804" cy="265723"/>
              </a:xfrm>
              <a:custGeom>
                <a:avLst/>
                <a:gdLst>
                  <a:gd name="T0" fmla="*/ 3 w 19"/>
                  <a:gd name="T1" fmla="*/ 24 h 27"/>
                  <a:gd name="T2" fmla="*/ 5 w 19"/>
                  <a:gd name="T3" fmla="*/ 12 h 27"/>
                  <a:gd name="T4" fmla="*/ 19 w 19"/>
                  <a:gd name="T5" fmla="*/ 0 h 27"/>
                  <a:gd name="T6" fmla="*/ 13 w 19"/>
                  <a:gd name="T7" fmla="*/ 18 h 27"/>
                  <a:gd name="T8" fmla="*/ 3 w 19"/>
                  <a:gd name="T9" fmla="*/ 24 h 27"/>
                </a:gdLst>
                <a:ahLst/>
                <a:cxnLst>
                  <a:cxn ang="0">
                    <a:pos x="T0" y="T1"/>
                  </a:cxn>
                  <a:cxn ang="0">
                    <a:pos x="T2" y="T3"/>
                  </a:cxn>
                  <a:cxn ang="0">
                    <a:pos x="T4" y="T5"/>
                  </a:cxn>
                  <a:cxn ang="0">
                    <a:pos x="T6" y="T7"/>
                  </a:cxn>
                  <a:cxn ang="0">
                    <a:pos x="T8" y="T9"/>
                  </a:cxn>
                </a:cxnLst>
                <a:rect l="0" t="0" r="r" b="b"/>
                <a:pathLst>
                  <a:path w="19" h="27">
                    <a:moveTo>
                      <a:pt x="3" y="24"/>
                    </a:moveTo>
                    <a:cubicBezTo>
                      <a:pt x="0" y="22"/>
                      <a:pt x="2" y="15"/>
                      <a:pt x="5" y="12"/>
                    </a:cubicBezTo>
                    <a:cubicBezTo>
                      <a:pt x="7" y="9"/>
                      <a:pt x="10" y="6"/>
                      <a:pt x="19" y="0"/>
                    </a:cubicBezTo>
                    <a:cubicBezTo>
                      <a:pt x="17" y="11"/>
                      <a:pt x="15" y="15"/>
                      <a:pt x="13" y="18"/>
                    </a:cubicBezTo>
                    <a:cubicBezTo>
                      <a:pt x="11" y="21"/>
                      <a:pt x="6" y="27"/>
                      <a:pt x="3" y="24"/>
                    </a:cubicBezTo>
                    <a:close/>
                  </a:path>
                </a:pathLst>
              </a:custGeom>
              <a:grpFill/>
              <a:ln w="17" cap="flat">
                <a:noFill/>
                <a:prstDash val="solid"/>
                <a:miter lim="800000"/>
                <a:headEnd/>
                <a:tailEnd/>
              </a:ln>
            </p:spPr>
            <p:txBody>
              <a:bodyPr vert="horz" wrap="square" lIns="101198" tIns="50599" rIns="101198" bIns="50599" numCol="1" anchor="t" anchorCtr="0" compatLnSpc="1">
                <a:prstTxWarp prst="textNoShape">
                  <a:avLst/>
                </a:prstTxWarp>
              </a:bodyPr>
              <a:lstStyle/>
              <a:p>
                <a:pPr>
                  <a:defRPr/>
                </a:pPr>
                <a:endParaRPr lang="de-DE" sz="1992" kern="0" noProof="1">
                  <a:solidFill>
                    <a:srgbClr val="646464"/>
                  </a:solidFill>
                  <a:latin typeface="EYInterstate Light" panose="02000506000000020004" pitchFamily="2" charset="0"/>
                </a:endParaRPr>
              </a:p>
            </p:txBody>
          </p:sp>
          <p:sp>
            <p:nvSpPr>
              <p:cNvPr id="77" name="Freeform 35">
                <a:extLst>
                  <a:ext uri="{FF2B5EF4-FFF2-40B4-BE49-F238E27FC236}">
                    <a16:creationId xmlns:a16="http://schemas.microsoft.com/office/drawing/2014/main" xmlns="" id="{EA038674-1CAD-4FE7-AF67-C1E79EE9F5D2}"/>
                  </a:ext>
                </a:extLst>
              </p:cNvPr>
              <p:cNvSpPr>
                <a:spLocks/>
              </p:cNvSpPr>
              <p:nvPr/>
            </p:nvSpPr>
            <p:spPr bwMode="gray">
              <a:xfrm>
                <a:off x="3881235" y="2177766"/>
                <a:ext cx="146848" cy="277377"/>
              </a:xfrm>
              <a:custGeom>
                <a:avLst/>
                <a:gdLst>
                  <a:gd name="T0" fmla="*/ 11 w 15"/>
                  <a:gd name="T1" fmla="*/ 27 h 28"/>
                  <a:gd name="T2" fmla="*/ 2 w 15"/>
                  <a:gd name="T3" fmla="*/ 19 h 28"/>
                  <a:gd name="T4" fmla="*/ 0 w 15"/>
                  <a:gd name="T5" fmla="*/ 0 h 28"/>
                  <a:gd name="T6" fmla="*/ 11 w 15"/>
                  <a:gd name="T7" fmla="*/ 15 h 28"/>
                  <a:gd name="T8" fmla="*/ 11 w 15"/>
                  <a:gd name="T9" fmla="*/ 27 h 28"/>
                </a:gdLst>
                <a:ahLst/>
                <a:cxnLst>
                  <a:cxn ang="0">
                    <a:pos x="T0" y="T1"/>
                  </a:cxn>
                  <a:cxn ang="0">
                    <a:pos x="T2" y="T3"/>
                  </a:cxn>
                  <a:cxn ang="0">
                    <a:pos x="T4" y="T5"/>
                  </a:cxn>
                  <a:cxn ang="0">
                    <a:pos x="T6" y="T7"/>
                  </a:cxn>
                  <a:cxn ang="0">
                    <a:pos x="T8" y="T9"/>
                  </a:cxn>
                </a:cxnLst>
                <a:rect l="0" t="0" r="r" b="b"/>
                <a:pathLst>
                  <a:path w="15" h="28">
                    <a:moveTo>
                      <a:pt x="11" y="27"/>
                    </a:moveTo>
                    <a:cubicBezTo>
                      <a:pt x="8" y="28"/>
                      <a:pt x="3" y="22"/>
                      <a:pt x="2" y="19"/>
                    </a:cubicBezTo>
                    <a:cubicBezTo>
                      <a:pt x="0" y="15"/>
                      <a:pt x="0" y="11"/>
                      <a:pt x="0" y="0"/>
                    </a:cubicBezTo>
                    <a:cubicBezTo>
                      <a:pt x="8" y="8"/>
                      <a:pt x="10" y="11"/>
                      <a:pt x="11" y="15"/>
                    </a:cubicBezTo>
                    <a:cubicBezTo>
                      <a:pt x="13" y="18"/>
                      <a:pt x="15" y="26"/>
                      <a:pt x="11" y="27"/>
                    </a:cubicBezTo>
                    <a:close/>
                  </a:path>
                </a:pathLst>
              </a:custGeom>
              <a:grpFill/>
              <a:ln w="17" cap="flat">
                <a:noFill/>
                <a:prstDash val="solid"/>
                <a:miter lim="800000"/>
                <a:headEnd/>
                <a:tailEnd/>
              </a:ln>
            </p:spPr>
            <p:txBody>
              <a:bodyPr vert="horz" wrap="square" lIns="101198" tIns="50599" rIns="101198" bIns="50599" numCol="1" anchor="t" anchorCtr="0" compatLnSpc="1">
                <a:prstTxWarp prst="textNoShape">
                  <a:avLst/>
                </a:prstTxWarp>
              </a:bodyPr>
              <a:lstStyle/>
              <a:p>
                <a:pPr>
                  <a:defRPr/>
                </a:pPr>
                <a:endParaRPr lang="de-DE" sz="1992" kern="0" noProof="1">
                  <a:solidFill>
                    <a:srgbClr val="646464"/>
                  </a:solidFill>
                  <a:latin typeface="EYInterstate Light" panose="02000506000000020004" pitchFamily="2" charset="0"/>
                </a:endParaRPr>
              </a:p>
            </p:txBody>
          </p:sp>
        </p:grpSp>
      </p:grpSp>
      <p:sp>
        <p:nvSpPr>
          <p:cNvPr id="99" name="TextBox 98">
            <a:extLst>
              <a:ext uri="{FF2B5EF4-FFF2-40B4-BE49-F238E27FC236}">
                <a16:creationId xmlns:a16="http://schemas.microsoft.com/office/drawing/2014/main" xmlns="" id="{6BDA4837-CA6B-4CB4-B784-52D0D0F78B60}"/>
              </a:ext>
            </a:extLst>
          </p:cNvPr>
          <p:cNvSpPr txBox="1"/>
          <p:nvPr/>
        </p:nvSpPr>
        <p:spPr>
          <a:xfrm>
            <a:off x="8100397" y="2797818"/>
            <a:ext cx="2439329" cy="1151353"/>
          </a:xfrm>
          <a:prstGeom prst="rect">
            <a:avLst/>
          </a:prstGeom>
          <a:solidFill>
            <a:schemeClr val="accent6">
              <a:lumMod val="40000"/>
              <a:lumOff val="60000"/>
            </a:schemeClr>
          </a:solidFill>
        </p:spPr>
        <p:txBody>
          <a:bodyPr wrap="square" lIns="72000" rIns="72000" rtlCol="0">
            <a:noAutofit/>
          </a:bodyPr>
          <a:lstStyle>
            <a:defPPr>
              <a:defRPr lang="en-US"/>
            </a:defPPr>
            <a:lvl1pPr marR="0" lvl="0" indent="0" algn="ctr" eaLnBrk="0" fontAlgn="base" hangingPunct="0">
              <a:lnSpc>
                <a:spcPct val="100000"/>
              </a:lnSpc>
              <a:spcBef>
                <a:spcPct val="0"/>
              </a:spcBef>
              <a:spcAft>
                <a:spcPct val="0"/>
              </a:spcAft>
              <a:buClrTx/>
              <a:buSzTx/>
              <a:buFontTx/>
              <a:buNone/>
              <a:tabLst/>
              <a:defRPr kumimoji="0" sz="1200" b="1" i="0" u="none" strike="noStrike" kern="0" cap="none" spc="0" normalizeH="0" baseline="0">
                <a:ln>
                  <a:noFill/>
                </a:ln>
                <a:solidFill>
                  <a:srgbClr val="646464">
                    <a:lumMod val="50000"/>
                  </a:srgbClr>
                </a:solidFill>
                <a:effectLst/>
                <a:uLnTx/>
                <a:uFillTx/>
                <a:latin typeface="EYInterstate Light" panose="02000506000000020004" pitchFamily="2" charset="0"/>
                <a:cs typeface="Segoe UI" panose="020B0502040204020203" pitchFamily="34" charset="0"/>
              </a:defRPr>
            </a:lvl1pPr>
          </a:lstStyle>
          <a:p>
            <a:r>
              <a:rPr lang="en-IN" sz="1800" dirty="0">
                <a:latin typeface="Times New Roman" panose="02020603050405020304" pitchFamily="18" charset="0"/>
                <a:cs typeface="Times New Roman" panose="02020603050405020304" pitchFamily="18" charset="0"/>
              </a:rPr>
              <a:t>Shift in consumer preferences leading to new product development</a:t>
            </a:r>
          </a:p>
        </p:txBody>
      </p:sp>
      <p:sp>
        <p:nvSpPr>
          <p:cNvPr id="52" name="TextBox 51">
            <a:extLst>
              <a:ext uri="{FF2B5EF4-FFF2-40B4-BE49-F238E27FC236}">
                <a16:creationId xmlns:a16="http://schemas.microsoft.com/office/drawing/2014/main" xmlns="" id="{1330465E-08A2-4721-81D1-2DA29BB98006}"/>
              </a:ext>
            </a:extLst>
          </p:cNvPr>
          <p:cNvSpPr txBox="1"/>
          <p:nvPr/>
        </p:nvSpPr>
        <p:spPr>
          <a:xfrm>
            <a:off x="2163303" y="4653745"/>
            <a:ext cx="3070673" cy="683860"/>
          </a:xfrm>
          <a:prstGeom prst="rect">
            <a:avLst/>
          </a:prstGeom>
          <a:solidFill>
            <a:schemeClr val="accent6">
              <a:lumMod val="40000"/>
              <a:lumOff val="60000"/>
            </a:schemeClr>
          </a:solidFill>
        </p:spPr>
        <p:txBody>
          <a:bodyPr wrap="square" rtlCol="0">
            <a:noAutofit/>
          </a:bodyPr>
          <a:lstStyle>
            <a:defPPr>
              <a:defRPr lang="en-US"/>
            </a:defPPr>
            <a:lvl1pPr marR="0" lvl="0" indent="0" algn="ctr" eaLnBrk="0" fontAlgn="base" hangingPunct="0">
              <a:lnSpc>
                <a:spcPct val="100000"/>
              </a:lnSpc>
              <a:spcBef>
                <a:spcPct val="0"/>
              </a:spcBef>
              <a:spcAft>
                <a:spcPct val="0"/>
              </a:spcAft>
              <a:buClrTx/>
              <a:buSzTx/>
              <a:buFontTx/>
              <a:buNone/>
              <a:tabLst/>
              <a:defRPr kumimoji="0" sz="1200" b="1" i="0" u="none" strike="noStrike" kern="0" cap="none" spc="0" normalizeH="0" baseline="0">
                <a:ln>
                  <a:noFill/>
                </a:ln>
                <a:solidFill>
                  <a:srgbClr val="646464">
                    <a:lumMod val="50000"/>
                  </a:srgbClr>
                </a:solidFill>
                <a:effectLst/>
                <a:uLnTx/>
                <a:uFillTx/>
                <a:latin typeface="EYInterstate Light" panose="02000506000000020004" pitchFamily="2" charset="0"/>
                <a:cs typeface="Segoe UI" panose="020B0502040204020203" pitchFamily="34" charset="0"/>
              </a:defRPr>
            </a:lvl1pPr>
          </a:lstStyle>
          <a:p>
            <a:r>
              <a:rPr lang="en-IN" sz="1800" dirty="0">
                <a:latin typeface="Times New Roman" panose="02020603050405020304" pitchFamily="18" charset="0"/>
                <a:cs typeface="Times New Roman" panose="02020603050405020304" pitchFamily="18" charset="0"/>
              </a:rPr>
              <a:t>Production and Consumption shift to India</a:t>
            </a:r>
          </a:p>
        </p:txBody>
      </p:sp>
      <p:sp>
        <p:nvSpPr>
          <p:cNvPr id="50" name="Freeform 10">
            <a:extLst>
              <a:ext uri="{FF2B5EF4-FFF2-40B4-BE49-F238E27FC236}">
                <a16:creationId xmlns:a16="http://schemas.microsoft.com/office/drawing/2014/main" xmlns="" id="{CFEBCAD2-7F15-4F5B-BF75-A3733DBB2115}"/>
              </a:ext>
            </a:extLst>
          </p:cNvPr>
          <p:cNvSpPr>
            <a:spLocks/>
          </p:cNvSpPr>
          <p:nvPr/>
        </p:nvSpPr>
        <p:spPr bwMode="gray">
          <a:xfrm rot="4713296" flipV="1">
            <a:off x="5223853" y="4012395"/>
            <a:ext cx="504154" cy="391659"/>
          </a:xfrm>
          <a:custGeom>
            <a:avLst/>
            <a:gdLst>
              <a:gd name="T0" fmla="*/ 0 w 23"/>
              <a:gd name="T1" fmla="*/ 77 h 80"/>
              <a:gd name="T2" fmla="*/ 11 w 23"/>
              <a:gd name="T3" fmla="*/ 56 h 80"/>
              <a:gd name="T4" fmla="*/ 20 w 23"/>
              <a:gd name="T5" fmla="*/ 4 h 80"/>
              <a:gd name="T6" fmla="*/ 15 w 23"/>
              <a:gd name="T7" fmla="*/ 36 h 80"/>
              <a:gd name="T8" fmla="*/ 15 w 23"/>
              <a:gd name="T9" fmla="*/ 71 h 80"/>
              <a:gd name="T10" fmla="*/ 8 w 23"/>
              <a:gd name="T11" fmla="*/ 80 h 80"/>
              <a:gd name="T12" fmla="*/ 0 w 23"/>
              <a:gd name="T13" fmla="*/ 77 h 80"/>
            </a:gdLst>
            <a:ahLst/>
            <a:cxnLst>
              <a:cxn ang="0">
                <a:pos x="T0" y="T1"/>
              </a:cxn>
              <a:cxn ang="0">
                <a:pos x="T2" y="T3"/>
              </a:cxn>
              <a:cxn ang="0">
                <a:pos x="T4" y="T5"/>
              </a:cxn>
              <a:cxn ang="0">
                <a:pos x="T6" y="T7"/>
              </a:cxn>
              <a:cxn ang="0">
                <a:pos x="T8" y="T9"/>
              </a:cxn>
              <a:cxn ang="0">
                <a:pos x="T10" y="T11"/>
              </a:cxn>
              <a:cxn ang="0">
                <a:pos x="T12" y="T13"/>
              </a:cxn>
            </a:cxnLst>
            <a:rect l="0" t="0" r="r" b="b"/>
            <a:pathLst>
              <a:path w="23" h="80">
                <a:moveTo>
                  <a:pt x="0" y="77"/>
                </a:moveTo>
                <a:cubicBezTo>
                  <a:pt x="5" y="73"/>
                  <a:pt x="10" y="68"/>
                  <a:pt x="11" y="56"/>
                </a:cubicBezTo>
                <a:cubicBezTo>
                  <a:pt x="12" y="44"/>
                  <a:pt x="7" y="18"/>
                  <a:pt x="20" y="4"/>
                </a:cubicBezTo>
                <a:cubicBezTo>
                  <a:pt x="23" y="0"/>
                  <a:pt x="11" y="12"/>
                  <a:pt x="15" y="36"/>
                </a:cubicBezTo>
                <a:cubicBezTo>
                  <a:pt x="18" y="60"/>
                  <a:pt x="17" y="66"/>
                  <a:pt x="15" y="71"/>
                </a:cubicBezTo>
                <a:cubicBezTo>
                  <a:pt x="12" y="77"/>
                  <a:pt x="8" y="80"/>
                  <a:pt x="8" y="80"/>
                </a:cubicBezTo>
                <a:lnTo>
                  <a:pt x="0" y="77"/>
                </a:lnTo>
                <a:close/>
              </a:path>
            </a:pathLst>
          </a:custGeom>
          <a:solidFill>
            <a:srgbClr val="C0C0C0"/>
          </a:solidFill>
          <a:ln w="17" cap="flat">
            <a:noFill/>
            <a:prstDash val="solid"/>
            <a:miter lim="800000"/>
            <a:headEnd/>
            <a:tailEnd/>
          </a:ln>
        </p:spPr>
        <p:txBody>
          <a:bodyPr vert="horz" wrap="square" lIns="101198" tIns="50599" rIns="101198" bIns="50599" numCol="1" anchor="t" anchorCtr="0" compatLnSpc="1">
            <a:prstTxWarp prst="textNoShape">
              <a:avLst/>
            </a:prstTxWarp>
          </a:bodyPr>
          <a:lstStyle/>
          <a:p>
            <a:pPr>
              <a:defRPr/>
            </a:pPr>
            <a:endParaRPr lang="de-DE" sz="1992" kern="0" noProof="1">
              <a:latin typeface="EYInterstate Light" panose="02000506000000020004" pitchFamily="2" charset="0"/>
            </a:endParaRPr>
          </a:p>
        </p:txBody>
      </p:sp>
      <p:sp>
        <p:nvSpPr>
          <p:cNvPr id="49" name="TextBox 48">
            <a:extLst>
              <a:ext uri="{FF2B5EF4-FFF2-40B4-BE49-F238E27FC236}">
                <a16:creationId xmlns:a16="http://schemas.microsoft.com/office/drawing/2014/main" xmlns="" id="{F63A0DE5-F601-4C38-8858-52124065FE8A}"/>
              </a:ext>
            </a:extLst>
          </p:cNvPr>
          <p:cNvSpPr txBox="1"/>
          <p:nvPr/>
        </p:nvSpPr>
        <p:spPr>
          <a:xfrm>
            <a:off x="8149011" y="1603092"/>
            <a:ext cx="2046088" cy="655556"/>
          </a:xfrm>
          <a:prstGeom prst="rect">
            <a:avLst/>
          </a:prstGeom>
          <a:solidFill>
            <a:schemeClr val="accent6">
              <a:lumMod val="40000"/>
              <a:lumOff val="60000"/>
            </a:schemeClr>
          </a:solidFill>
        </p:spPr>
        <p:txBody>
          <a:bodyPr wrap="square" rtlCol="0">
            <a:noAutofit/>
          </a:bodyPr>
          <a:lstStyle>
            <a:defPPr>
              <a:defRPr lang="en-US"/>
            </a:defPPr>
            <a:lvl1pPr marR="0" lvl="0" indent="0" algn="ctr" eaLnBrk="0" fontAlgn="base" hangingPunct="0">
              <a:lnSpc>
                <a:spcPct val="100000"/>
              </a:lnSpc>
              <a:spcBef>
                <a:spcPct val="0"/>
              </a:spcBef>
              <a:spcAft>
                <a:spcPct val="0"/>
              </a:spcAft>
              <a:buClrTx/>
              <a:buSzTx/>
              <a:buFontTx/>
              <a:buNone/>
              <a:tabLst/>
              <a:defRPr kumimoji="0" sz="1200" b="1" i="0" u="none" strike="noStrike" kern="0" cap="none" spc="0" normalizeH="0" baseline="0">
                <a:ln>
                  <a:noFill/>
                </a:ln>
                <a:solidFill>
                  <a:srgbClr val="646464">
                    <a:lumMod val="50000"/>
                  </a:srgbClr>
                </a:solidFill>
                <a:effectLst/>
                <a:uLnTx/>
                <a:uFillTx/>
                <a:latin typeface="EYInterstate Light" panose="02000506000000020004" pitchFamily="2" charset="0"/>
                <a:cs typeface="Segoe UI" panose="020B0502040204020203" pitchFamily="34" charset="0"/>
              </a:defRPr>
            </a:lvl1pPr>
          </a:lstStyle>
          <a:p>
            <a:r>
              <a:rPr lang="en-IN" sz="1800" dirty="0">
                <a:latin typeface="Times New Roman" panose="02020603050405020304" pitchFamily="18" charset="0"/>
                <a:cs typeface="Times New Roman" panose="02020603050405020304" pitchFamily="18" charset="0"/>
              </a:rPr>
              <a:t>Low per capita consumption</a:t>
            </a:r>
          </a:p>
        </p:txBody>
      </p:sp>
      <p:sp>
        <p:nvSpPr>
          <p:cNvPr id="12" name="Slide Number Placeholder 11"/>
          <p:cNvSpPr>
            <a:spLocks noGrp="1"/>
          </p:cNvSpPr>
          <p:nvPr>
            <p:ph type="sldNum" sz="quarter" idx="12"/>
          </p:nvPr>
        </p:nvSpPr>
        <p:spPr/>
        <p:txBody>
          <a:bodyPr/>
          <a:lstStyle/>
          <a:p>
            <a:pPr algn="r">
              <a:defRPr/>
            </a:pPr>
            <a:fld id="{74E5B35D-7D66-48EC-A184-ABC1F0A1315B}" type="slidenum">
              <a:rPr lang="en-IN" altLang="en-US" smtClean="0"/>
              <a:pPr algn="r">
                <a:defRPr/>
              </a:pPr>
              <a:t>4</a:t>
            </a:fld>
            <a:endParaRPr lang="en-IN" altLang="en-US" dirty="0"/>
          </a:p>
        </p:txBody>
      </p:sp>
    </p:spTree>
    <p:extLst>
      <p:ext uri="{BB962C8B-B14F-4D97-AF65-F5344CB8AC3E}">
        <p14:creationId xmlns:p14="http://schemas.microsoft.com/office/powerpoint/2010/main" val="1617342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285B11F7-70A6-4601-B6EA-E0A759098E8E}"/>
              </a:ext>
            </a:extLst>
          </p:cNvPr>
          <p:cNvSpPr>
            <a:spLocks noGrp="1"/>
          </p:cNvSpPr>
          <p:nvPr>
            <p:ph type="title"/>
          </p:nvPr>
        </p:nvSpPr>
        <p:spPr>
          <a:xfrm>
            <a:off x="2152650" y="222727"/>
            <a:ext cx="7886700" cy="903634"/>
          </a:xfrm>
          <a:solidFill>
            <a:schemeClr val="bg2"/>
          </a:solidFill>
          <a:ln>
            <a:solidFill>
              <a:schemeClr val="accent1"/>
            </a:solidFill>
          </a:ln>
          <a:effectLst/>
        </p:spPr>
        <p:txBody>
          <a:bodyPr>
            <a:noAutofit/>
          </a:bodyPr>
          <a:lstStyle/>
          <a:p>
            <a:pPr algn="ctr"/>
            <a:r>
              <a:rPr lang="en-IN" b="1" dirty="0">
                <a:solidFill>
                  <a:srgbClr val="376092"/>
                </a:solidFill>
                <a:latin typeface="Times New Roman" panose="02020603050405020304" pitchFamily="18" charset="0"/>
                <a:ea typeface="Trebuchet MS"/>
                <a:cs typeface="Times New Roman" panose="02020603050405020304" pitchFamily="18" charset="0"/>
                <a:sym typeface="Arial Narrow" panose="020B0606020202030204" pitchFamily="34" charset="0"/>
              </a:rPr>
              <a:t>Projected Market Size of Sector</a:t>
            </a:r>
          </a:p>
        </p:txBody>
      </p:sp>
      <p:sp>
        <p:nvSpPr>
          <p:cNvPr id="7" name="Rectangle 6">
            <a:extLst>
              <a:ext uri="{FF2B5EF4-FFF2-40B4-BE49-F238E27FC236}">
                <a16:creationId xmlns:a16="http://schemas.microsoft.com/office/drawing/2014/main" xmlns="" id="{8556007B-12C9-448B-90C1-E5EBB33335E4}"/>
              </a:ext>
            </a:extLst>
          </p:cNvPr>
          <p:cNvSpPr/>
          <p:nvPr/>
        </p:nvSpPr>
        <p:spPr>
          <a:xfrm>
            <a:off x="1919536" y="5924411"/>
            <a:ext cx="8483346" cy="518091"/>
          </a:xfrm>
          <a:prstGeom prst="rect">
            <a:avLst/>
          </a:prstGeom>
          <a:noFill/>
          <a:ln>
            <a:noFill/>
          </a:ln>
        </p:spPr>
        <p:style>
          <a:lnRef idx="0">
            <a:schemeClr val="accent1"/>
          </a:lnRef>
          <a:fillRef idx="1">
            <a:schemeClr val="accent1"/>
          </a:fillRef>
          <a:effectRef idx="0">
            <a:schemeClr val="dk1"/>
          </a:effectRef>
          <a:fontRef idx="minor">
            <a:schemeClr val="lt1"/>
          </a:fontRef>
        </p:style>
        <p:txBody>
          <a:bodyPr wrap="square" lIns="0" tIns="0" rIns="0" bIns="0" rtlCol="0" anchor="b">
            <a:spAutoFit/>
          </a:bodyPr>
          <a:lstStyle/>
          <a:p>
            <a:pPr defTabSz="685800">
              <a:spcAft>
                <a:spcPts val="225"/>
              </a:spcAft>
            </a:pPr>
            <a:r>
              <a:rPr lang="en-US" sz="1600" dirty="0">
                <a:solidFill>
                  <a:srgbClr val="000000"/>
                </a:solidFill>
                <a:latin typeface="Arial"/>
              </a:rPr>
              <a:t>Source: PwC Report</a:t>
            </a:r>
          </a:p>
          <a:p>
            <a:pPr defTabSz="685800">
              <a:spcAft>
                <a:spcPts val="225"/>
              </a:spcAft>
            </a:pPr>
            <a:r>
              <a:rPr lang="en-US" sz="1600" dirty="0">
                <a:solidFill>
                  <a:srgbClr val="000000"/>
                </a:solidFill>
                <a:latin typeface="Arial"/>
              </a:rPr>
              <a:t> </a:t>
            </a:r>
          </a:p>
        </p:txBody>
      </p:sp>
      <p:graphicFrame>
        <p:nvGraphicFramePr>
          <p:cNvPr id="8" name="Content Placeholder 14"/>
          <p:cNvGraphicFramePr>
            <a:graphicFrameLocks noGrp="1"/>
          </p:cNvGraphicFramePr>
          <p:nvPr>
            <p:ph idx="1"/>
          </p:nvPr>
        </p:nvGraphicFramePr>
        <p:xfrm>
          <a:off x="1758950" y="1412776"/>
          <a:ext cx="8729538" cy="4770680"/>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p>
            <a:pPr algn="r">
              <a:defRPr/>
            </a:pPr>
            <a:fld id="{74E5B35D-7D66-48EC-A184-ABC1F0A1315B}" type="slidenum">
              <a:rPr lang="en-IN" altLang="en-US" smtClean="0"/>
              <a:pPr algn="r">
                <a:defRPr/>
              </a:pPr>
              <a:t>5</a:t>
            </a:fld>
            <a:endParaRPr lang="en-IN" altLang="en-US" dirty="0"/>
          </a:p>
        </p:txBody>
      </p:sp>
    </p:spTree>
    <p:extLst>
      <p:ext uri="{BB962C8B-B14F-4D97-AF65-F5344CB8AC3E}">
        <p14:creationId xmlns:p14="http://schemas.microsoft.com/office/powerpoint/2010/main" val="1460639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8A781DD0-8ECA-BA73-7308-CDE3EABE2B6A}"/>
              </a:ext>
            </a:extLst>
          </p:cNvPr>
          <p:cNvSpPr/>
          <p:nvPr/>
        </p:nvSpPr>
        <p:spPr>
          <a:xfrm>
            <a:off x="246185" y="6486797"/>
            <a:ext cx="8483346" cy="288032"/>
          </a:xfrm>
          <a:prstGeom prst="rect">
            <a:avLst/>
          </a:prstGeom>
          <a:noFill/>
          <a:ln>
            <a:noFill/>
          </a:ln>
        </p:spPr>
        <p:style>
          <a:lnRef idx="0">
            <a:schemeClr val="accent1"/>
          </a:lnRef>
          <a:fillRef idx="1">
            <a:schemeClr val="accent1"/>
          </a:fillRef>
          <a:effectRef idx="0">
            <a:schemeClr val="dk1"/>
          </a:effectRef>
          <a:fontRef idx="minor">
            <a:schemeClr val="lt1"/>
          </a:fontRef>
        </p:style>
        <p:txBody>
          <a:bodyPr wrap="square" lIns="0" tIns="0" rIns="0" bIns="0" rtlCol="0" anchor="b">
            <a:noAutofit/>
          </a:bodyPr>
          <a:lstStyle/>
          <a:p>
            <a:pPr>
              <a:lnSpc>
                <a:spcPct val="100000"/>
              </a:lnSpc>
            </a:pPr>
            <a:r>
              <a:rPr lang="en-GB" sz="1400" b="1" dirty="0">
                <a:solidFill>
                  <a:schemeClr val="tx1"/>
                </a:solidFill>
                <a:latin typeface="Times New Roman" pitchFamily="18" charset="0"/>
                <a:cs typeface="Times New Roman" pitchFamily="18" charset="0"/>
              </a:rPr>
              <a:t>Source: DGCIS</a:t>
            </a:r>
          </a:p>
        </p:txBody>
      </p:sp>
      <p:sp>
        <p:nvSpPr>
          <p:cNvPr id="10" name="Title 1"/>
          <p:cNvSpPr txBox="1">
            <a:spLocks/>
          </p:cNvSpPr>
          <p:nvPr/>
        </p:nvSpPr>
        <p:spPr>
          <a:xfrm>
            <a:off x="246185" y="188640"/>
            <a:ext cx="11746523" cy="784498"/>
          </a:xfrm>
          <a:prstGeom prst="rect">
            <a:avLst/>
          </a:prstGeom>
          <a:solidFill>
            <a:schemeClr val="accent5">
              <a:lumMod val="75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376092"/>
                </a:solidFill>
                <a:latin typeface="Trebuchet MS"/>
                <a:ea typeface="Trebuchet MS"/>
                <a:cs typeface="Trebuchet MS"/>
                <a:sym typeface="Trebuchet M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spcBef>
                <a:spcPts val="0"/>
              </a:spcBef>
              <a:defRPr/>
            </a:pPr>
            <a:r>
              <a:rPr lang="en-US" sz="4000" b="1" dirty="0">
                <a:solidFill>
                  <a:schemeClr val="bg1"/>
                </a:solidFill>
                <a:latin typeface="Times New Roman" panose="02020603050405020304" pitchFamily="18" charset="0"/>
                <a:cs typeface="Times New Roman" panose="02020603050405020304" pitchFamily="18" charset="0"/>
              </a:rPr>
              <a:t>Indian Chemicals Industry Scenario </a:t>
            </a:r>
            <a:endParaRPr lang="en-IN" sz="40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6" name="Content Placeholder 7">
            <a:extLst>
              <a:ext uri="{FF2B5EF4-FFF2-40B4-BE49-F238E27FC236}">
                <a16:creationId xmlns:a16="http://schemas.microsoft.com/office/drawing/2014/main" xmlns="" id="{6FE7239B-039C-7677-3E48-43CCA99202C3}"/>
              </a:ext>
            </a:extLst>
          </p:cNvPr>
          <p:cNvGraphicFramePr>
            <a:graphicFrameLocks noGrp="1"/>
          </p:cNvGraphicFramePr>
          <p:nvPr>
            <p:ph sz="half" idx="1"/>
            <p:extLst>
              <p:ext uri="{D42A27DB-BD31-4B8C-83A1-F6EECF244321}">
                <p14:modId xmlns:p14="http://schemas.microsoft.com/office/powerpoint/2010/main" val="3677276635"/>
              </p:ext>
            </p:extLst>
          </p:nvPr>
        </p:nvGraphicFramePr>
        <p:xfrm>
          <a:off x="7634377" y="1135138"/>
          <a:ext cx="4358331" cy="5253630"/>
        </p:xfrm>
        <a:graphic>
          <a:graphicData uri="http://schemas.openxmlformats.org/drawingml/2006/chart">
            <c:chart xmlns:c="http://schemas.openxmlformats.org/drawingml/2006/chart" xmlns:r="http://schemas.openxmlformats.org/officeDocument/2006/relationships" r:id="rId2"/>
          </a:graphicData>
        </a:graphic>
      </p:graphicFrame>
      <p:sp>
        <p:nvSpPr>
          <p:cNvPr id="11" name="Slide Number Placeholder 4">
            <a:extLst>
              <a:ext uri="{FF2B5EF4-FFF2-40B4-BE49-F238E27FC236}">
                <a16:creationId xmlns:a16="http://schemas.microsoft.com/office/drawing/2014/main" xmlns="" id="{9F4DC3A2-4D94-4AC8-AF37-DE817ADED374}"/>
              </a:ext>
            </a:extLst>
          </p:cNvPr>
          <p:cNvSpPr>
            <a:spLocks noGrp="1"/>
          </p:cNvSpPr>
          <p:nvPr>
            <p:ph type="sldNum" sz="quarter" idx="19"/>
          </p:nvPr>
        </p:nvSpPr>
        <p:spPr>
          <a:xfrm>
            <a:off x="9935308" y="6304235"/>
            <a:ext cx="20574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1pPr>
            <a:lvl2pPr marL="457200" algn="l" rtl="0" eaLnBrk="0" fontAlgn="base" hangingPunct="0">
              <a:spcBef>
                <a:spcPct val="0"/>
              </a:spcBef>
              <a:spcAft>
                <a:spcPct val="0"/>
              </a:spcAft>
              <a:defRPr kern="1200">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2pPr>
            <a:lvl3pPr marL="914400" algn="l" rtl="0" eaLnBrk="0" fontAlgn="base" hangingPunct="0">
              <a:spcBef>
                <a:spcPct val="0"/>
              </a:spcBef>
              <a:spcAft>
                <a:spcPct val="0"/>
              </a:spcAft>
              <a:defRPr kern="1200">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3pPr>
            <a:lvl4pPr marL="1371600" algn="l" rtl="0" eaLnBrk="0" fontAlgn="base" hangingPunct="0">
              <a:spcBef>
                <a:spcPct val="0"/>
              </a:spcBef>
              <a:spcAft>
                <a:spcPct val="0"/>
              </a:spcAft>
              <a:defRPr kern="1200">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4pPr>
            <a:lvl5pPr marL="1828800" algn="l" rtl="0" eaLnBrk="0" fontAlgn="base" hangingPunct="0">
              <a:spcBef>
                <a:spcPct val="0"/>
              </a:spcBef>
              <a:spcAft>
                <a:spcPct val="0"/>
              </a:spcAft>
              <a:defRPr kern="1200">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5pPr>
            <a:lvl6pPr marL="2286000" algn="l" defTabSz="914400" rtl="0" eaLnBrk="1" latinLnBrk="0" hangingPunct="1">
              <a:defRPr kern="1200">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6pPr>
            <a:lvl7pPr marL="2743200" algn="l" defTabSz="914400" rtl="0" eaLnBrk="1" latinLnBrk="0" hangingPunct="1">
              <a:defRPr kern="1200">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7pPr>
            <a:lvl8pPr marL="3200400" algn="l" defTabSz="914400" rtl="0" eaLnBrk="1" latinLnBrk="0" hangingPunct="1">
              <a:defRPr kern="1200">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8pPr>
            <a:lvl9pPr marL="3657600" algn="l" defTabSz="914400" rtl="0" eaLnBrk="1" latinLnBrk="0" hangingPunct="1">
              <a:defRPr kern="1200">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9pPr>
          </a:lstStyle>
          <a:p>
            <a:pPr defTabSz="685800" eaLnBrk="1" fontAlgn="auto" hangingPunct="1">
              <a:spcBef>
                <a:spcPts val="0"/>
              </a:spcBef>
              <a:spcAft>
                <a:spcPts val="0"/>
              </a:spcAft>
            </a:pPr>
            <a:fld id="{CAEE8E1F-0F35-435F-8824-79FA50C4A24B}" type="slidenum">
              <a:rPr lang="en-IN" smtClean="0">
                <a:solidFill>
                  <a:prstClr val="black">
                    <a:tint val="75000"/>
                  </a:prstClr>
                </a:solidFill>
                <a:latin typeface="Calibri"/>
                <a:ea typeface="+mn-ea"/>
                <a:cs typeface="+mn-cs"/>
              </a:rPr>
              <a:pPr defTabSz="685800" eaLnBrk="1" fontAlgn="auto" hangingPunct="1">
                <a:spcBef>
                  <a:spcPts val="0"/>
                </a:spcBef>
                <a:spcAft>
                  <a:spcPts val="0"/>
                </a:spcAft>
              </a:pPr>
              <a:t>6</a:t>
            </a:fld>
            <a:endParaRPr lang="en-US" sz="1600" dirty="0">
              <a:solidFill>
                <a:srgbClr val="000000"/>
              </a:solidFill>
              <a:latin typeface="Arial"/>
            </a:endParaRPr>
          </a:p>
        </p:txBody>
      </p:sp>
      <p:graphicFrame>
        <p:nvGraphicFramePr>
          <p:cNvPr id="2" name="Chart 1">
            <a:extLst>
              <a:ext uri="{FF2B5EF4-FFF2-40B4-BE49-F238E27FC236}">
                <a16:creationId xmlns:a16="http://schemas.microsoft.com/office/drawing/2014/main" xmlns="" id="{D90438AC-711F-7BFA-EDD4-E0FDAB60D9D4}"/>
              </a:ext>
            </a:extLst>
          </p:cNvPr>
          <p:cNvGraphicFramePr>
            <a:graphicFrameLocks/>
          </p:cNvGraphicFramePr>
          <p:nvPr>
            <p:extLst>
              <p:ext uri="{D42A27DB-BD31-4B8C-83A1-F6EECF244321}">
                <p14:modId xmlns:p14="http://schemas.microsoft.com/office/powerpoint/2010/main" val="759141340"/>
              </p:ext>
            </p:extLst>
          </p:nvPr>
        </p:nvGraphicFramePr>
        <p:xfrm>
          <a:off x="239681" y="1135138"/>
          <a:ext cx="7213542" cy="52640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4773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8A781DD0-8ECA-BA73-7308-CDE3EABE2B6A}"/>
              </a:ext>
            </a:extLst>
          </p:cNvPr>
          <p:cNvSpPr/>
          <p:nvPr/>
        </p:nvSpPr>
        <p:spPr>
          <a:xfrm>
            <a:off x="246185" y="6486797"/>
            <a:ext cx="8483346" cy="288032"/>
          </a:xfrm>
          <a:prstGeom prst="rect">
            <a:avLst/>
          </a:prstGeom>
          <a:noFill/>
          <a:ln>
            <a:noFill/>
          </a:ln>
        </p:spPr>
        <p:style>
          <a:lnRef idx="0">
            <a:schemeClr val="accent1"/>
          </a:lnRef>
          <a:fillRef idx="1">
            <a:schemeClr val="accent1"/>
          </a:fillRef>
          <a:effectRef idx="0">
            <a:schemeClr val="dk1"/>
          </a:effectRef>
          <a:fontRef idx="minor">
            <a:schemeClr val="lt1"/>
          </a:fontRef>
        </p:style>
        <p:txBody>
          <a:bodyPr wrap="square" lIns="0" tIns="0" rIns="0" bIns="0" rtlCol="0" anchor="b">
            <a:noAutofit/>
          </a:bodyPr>
          <a:lstStyle/>
          <a:p>
            <a:pPr>
              <a:lnSpc>
                <a:spcPct val="100000"/>
              </a:lnSpc>
            </a:pPr>
            <a:r>
              <a:rPr lang="en-GB" sz="1400" b="1" dirty="0">
                <a:solidFill>
                  <a:schemeClr val="tx1"/>
                </a:solidFill>
                <a:latin typeface="Times New Roman" pitchFamily="18" charset="0"/>
                <a:cs typeface="Times New Roman" pitchFamily="18" charset="0"/>
              </a:rPr>
              <a:t>Source: Department of Commerce</a:t>
            </a:r>
          </a:p>
        </p:txBody>
      </p:sp>
      <p:sp>
        <p:nvSpPr>
          <p:cNvPr id="10" name="Title 1"/>
          <p:cNvSpPr txBox="1">
            <a:spLocks/>
          </p:cNvSpPr>
          <p:nvPr/>
        </p:nvSpPr>
        <p:spPr>
          <a:xfrm>
            <a:off x="246185" y="188640"/>
            <a:ext cx="11746523" cy="784498"/>
          </a:xfrm>
          <a:prstGeom prst="rect">
            <a:avLst/>
          </a:prstGeom>
          <a:solidFill>
            <a:schemeClr val="accent5">
              <a:lumMod val="75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376092"/>
                </a:solidFill>
                <a:latin typeface="Trebuchet MS"/>
                <a:ea typeface="Trebuchet MS"/>
                <a:cs typeface="Trebuchet MS"/>
                <a:sym typeface="Trebuchet M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spcBef>
                <a:spcPts val="0"/>
              </a:spcBef>
              <a:defRPr/>
            </a:pPr>
            <a:r>
              <a:rPr lang="en-US" sz="4000" b="1">
                <a:solidFill>
                  <a:schemeClr val="bg1"/>
                </a:solidFill>
                <a:latin typeface="Times New Roman" panose="02020603050405020304" pitchFamily="18" charset="0"/>
                <a:cs typeface="Times New Roman" panose="02020603050405020304" pitchFamily="18" charset="0"/>
              </a:rPr>
              <a:t>Import of Major Chemicals and Petrochemicals</a:t>
            </a:r>
            <a:endParaRPr lang="en-IN" sz="4000" b="1" dirty="0">
              <a:solidFill>
                <a:schemeClr val="bg1"/>
              </a:solidFill>
              <a:latin typeface="Times New Roman" panose="02020603050405020304" pitchFamily="18" charset="0"/>
              <a:cs typeface="Times New Roman" panose="02020603050405020304" pitchFamily="18" charset="0"/>
            </a:endParaRPr>
          </a:p>
        </p:txBody>
      </p:sp>
      <p:sp>
        <p:nvSpPr>
          <p:cNvPr id="11" name="Slide Number Placeholder 4">
            <a:extLst>
              <a:ext uri="{FF2B5EF4-FFF2-40B4-BE49-F238E27FC236}">
                <a16:creationId xmlns:a16="http://schemas.microsoft.com/office/drawing/2014/main" xmlns="" id="{9F4DC3A2-4D94-4AC8-AF37-DE817ADED374}"/>
              </a:ext>
            </a:extLst>
          </p:cNvPr>
          <p:cNvSpPr>
            <a:spLocks noGrp="1"/>
          </p:cNvSpPr>
          <p:nvPr>
            <p:ph type="sldNum" sz="quarter" idx="19"/>
          </p:nvPr>
        </p:nvSpPr>
        <p:spPr>
          <a:xfrm>
            <a:off x="9935308" y="6304235"/>
            <a:ext cx="20574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1pPr>
            <a:lvl2pPr marL="457200" algn="l" rtl="0" eaLnBrk="0" fontAlgn="base" hangingPunct="0">
              <a:spcBef>
                <a:spcPct val="0"/>
              </a:spcBef>
              <a:spcAft>
                <a:spcPct val="0"/>
              </a:spcAft>
              <a:defRPr kern="1200">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2pPr>
            <a:lvl3pPr marL="914400" algn="l" rtl="0" eaLnBrk="0" fontAlgn="base" hangingPunct="0">
              <a:spcBef>
                <a:spcPct val="0"/>
              </a:spcBef>
              <a:spcAft>
                <a:spcPct val="0"/>
              </a:spcAft>
              <a:defRPr kern="1200">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3pPr>
            <a:lvl4pPr marL="1371600" algn="l" rtl="0" eaLnBrk="0" fontAlgn="base" hangingPunct="0">
              <a:spcBef>
                <a:spcPct val="0"/>
              </a:spcBef>
              <a:spcAft>
                <a:spcPct val="0"/>
              </a:spcAft>
              <a:defRPr kern="1200">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4pPr>
            <a:lvl5pPr marL="1828800" algn="l" rtl="0" eaLnBrk="0" fontAlgn="base" hangingPunct="0">
              <a:spcBef>
                <a:spcPct val="0"/>
              </a:spcBef>
              <a:spcAft>
                <a:spcPct val="0"/>
              </a:spcAft>
              <a:defRPr kern="1200">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5pPr>
            <a:lvl6pPr marL="2286000" algn="l" defTabSz="914400" rtl="0" eaLnBrk="1" latinLnBrk="0" hangingPunct="1">
              <a:defRPr kern="1200">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6pPr>
            <a:lvl7pPr marL="2743200" algn="l" defTabSz="914400" rtl="0" eaLnBrk="1" latinLnBrk="0" hangingPunct="1">
              <a:defRPr kern="1200">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7pPr>
            <a:lvl8pPr marL="3200400" algn="l" defTabSz="914400" rtl="0" eaLnBrk="1" latinLnBrk="0" hangingPunct="1">
              <a:defRPr kern="1200">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8pPr>
            <a:lvl9pPr marL="3657600" algn="l" defTabSz="914400" rtl="0" eaLnBrk="1" latinLnBrk="0" hangingPunct="1">
              <a:defRPr kern="1200">
                <a:solidFill>
                  <a:srgbClr val="000000"/>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defRPr>
            </a:lvl9pPr>
          </a:lstStyle>
          <a:p>
            <a:pPr defTabSz="685800" eaLnBrk="1" fontAlgn="auto" hangingPunct="1">
              <a:spcBef>
                <a:spcPts val="0"/>
              </a:spcBef>
              <a:spcAft>
                <a:spcPts val="0"/>
              </a:spcAft>
            </a:pPr>
            <a:fld id="{CAEE8E1F-0F35-435F-8824-79FA50C4A24B}" type="slidenum">
              <a:rPr lang="en-IN" smtClean="0">
                <a:solidFill>
                  <a:prstClr val="black">
                    <a:tint val="75000"/>
                  </a:prstClr>
                </a:solidFill>
                <a:latin typeface="Calibri"/>
                <a:ea typeface="+mn-ea"/>
                <a:cs typeface="+mn-cs"/>
              </a:rPr>
              <a:pPr defTabSz="685800" eaLnBrk="1" fontAlgn="auto" hangingPunct="1">
                <a:spcBef>
                  <a:spcPts val="0"/>
                </a:spcBef>
                <a:spcAft>
                  <a:spcPts val="0"/>
                </a:spcAft>
              </a:pPr>
              <a:t>7</a:t>
            </a:fld>
            <a:endParaRPr lang="en-US" sz="1600" dirty="0">
              <a:solidFill>
                <a:srgbClr val="000000"/>
              </a:solidFill>
              <a:latin typeface="Arial"/>
            </a:endParaRPr>
          </a:p>
        </p:txBody>
      </p:sp>
      <p:graphicFrame>
        <p:nvGraphicFramePr>
          <p:cNvPr id="2" name="Chart 1">
            <a:extLst>
              <a:ext uri="{FF2B5EF4-FFF2-40B4-BE49-F238E27FC236}">
                <a16:creationId xmlns:a16="http://schemas.microsoft.com/office/drawing/2014/main" xmlns="" id="{D7EDD0BE-E79C-AF55-CAC8-EE3618D29FE2}"/>
              </a:ext>
            </a:extLst>
          </p:cNvPr>
          <p:cNvGraphicFramePr>
            <a:graphicFrameLocks/>
          </p:cNvGraphicFramePr>
          <p:nvPr>
            <p:extLst>
              <p:ext uri="{D42A27DB-BD31-4B8C-83A1-F6EECF244321}">
                <p14:modId xmlns:p14="http://schemas.microsoft.com/office/powerpoint/2010/main" val="3289653834"/>
              </p:ext>
            </p:extLst>
          </p:nvPr>
        </p:nvGraphicFramePr>
        <p:xfrm>
          <a:off x="246185" y="1180619"/>
          <a:ext cx="11699630" cy="53061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58549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xmlns="" id="{2D039F77-D2AC-4273-A715-62E7E1558CC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1" name="think-cell Slide" r:id="rId5" imgW="443" imgH="443" progId="TCLayout.ActiveDocument.1">
                  <p:embed/>
                </p:oleObj>
              </mc:Choice>
              <mc:Fallback>
                <p:oleObj name="think-cell Slide" r:id="rId5" imgW="443" imgH="443" progId="TCLayout.ActiveDocument.1">
                  <p:embed/>
                  <p:pic>
                    <p:nvPicPr>
                      <p:cNvPr id="6" name="Object 5" hidden="1">
                        <a:extLst>
                          <a:ext uri="{FF2B5EF4-FFF2-40B4-BE49-F238E27FC236}">
                            <a16:creationId xmlns:a16="http://schemas.microsoft.com/office/drawing/2014/main" xmlns="" id="{2D039F77-D2AC-4273-A715-62E7E1558CC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xmlns="" id="{ED432888-F2AE-3A43-9C0E-0D433575C2DE}"/>
              </a:ext>
            </a:extLst>
          </p:cNvPr>
          <p:cNvSpPr>
            <a:spLocks noGrp="1"/>
          </p:cNvSpPr>
          <p:nvPr>
            <p:ph type="title"/>
          </p:nvPr>
        </p:nvSpPr>
        <p:spPr>
          <a:xfrm>
            <a:off x="442913" y="268356"/>
            <a:ext cx="11306175" cy="731520"/>
          </a:xfrm>
          <a:solidFill>
            <a:schemeClr val="accent2"/>
          </a:solidFill>
        </p:spPr>
        <p:txBody>
          <a:bodyPr vert="horz"/>
          <a:lstStyle/>
          <a:p>
            <a:r>
              <a:rPr lang="en-US" sz="2300" b="1" dirty="0">
                <a:latin typeface="Times New Roman" panose="02020603050405020304" pitchFamily="18" charset="0"/>
                <a:cs typeface="Times New Roman" panose="02020603050405020304" pitchFamily="18" charset="0"/>
              </a:rPr>
              <a:t>Supply demand gap in petrochemicals and intermediate chemicals provides for attractive business opportunities </a:t>
            </a:r>
            <a:endParaRPr lang="en-GB" sz="2300" b="1" dirty="0">
              <a:latin typeface="Times New Roman" panose="02020603050405020304" pitchFamily="18" charset="0"/>
              <a:cs typeface="Times New Roman" panose="02020603050405020304" pitchFamily="18" charset="0"/>
            </a:endParaRPr>
          </a:p>
        </p:txBody>
      </p:sp>
      <p:sp>
        <p:nvSpPr>
          <p:cNvPr id="10" name="Footer Placeholder 7">
            <a:extLst>
              <a:ext uri="{FF2B5EF4-FFF2-40B4-BE49-F238E27FC236}">
                <a16:creationId xmlns:a16="http://schemas.microsoft.com/office/drawing/2014/main" xmlns="" id="{9FA18734-755C-4BF7-861F-C7BD6B244587}"/>
              </a:ext>
            </a:extLst>
          </p:cNvPr>
          <p:cNvSpPr>
            <a:spLocks noGrp="1"/>
          </p:cNvSpPr>
          <p:nvPr>
            <p:ph type="ftr" sz="quarter" idx="11"/>
          </p:nvPr>
        </p:nvSpPr>
        <p:spPr>
          <a:xfrm>
            <a:off x="442912" y="6355080"/>
            <a:ext cx="5473701" cy="137160"/>
          </a:xfrm>
        </p:spPr>
        <p:txBody>
          <a:bodyPr/>
          <a:lstStyle/>
          <a:p>
            <a:r>
              <a:rPr lang="en-US" dirty="0"/>
              <a:t> </a:t>
            </a:r>
          </a:p>
        </p:txBody>
      </p:sp>
      <p:sp>
        <p:nvSpPr>
          <p:cNvPr id="3" name="Slide Number Placeholder 2">
            <a:extLst>
              <a:ext uri="{FF2B5EF4-FFF2-40B4-BE49-F238E27FC236}">
                <a16:creationId xmlns:a16="http://schemas.microsoft.com/office/drawing/2014/main" xmlns="" id="{986F659F-B8D5-4BE1-AC47-CCAB588BF765}"/>
              </a:ext>
            </a:extLst>
          </p:cNvPr>
          <p:cNvSpPr>
            <a:spLocks noGrp="1"/>
          </p:cNvSpPr>
          <p:nvPr>
            <p:ph type="sldNum" sz="quarter" idx="12"/>
          </p:nvPr>
        </p:nvSpPr>
        <p:spPr/>
        <p:txBody>
          <a:bodyPr/>
          <a:lstStyle/>
          <a:p>
            <a:fld id="{C8B40B1B-DCF1-4E0F-A985-E71C45D4A1FA}" type="slidenum">
              <a:rPr lang="en-US" smtClean="0"/>
              <a:pPr/>
              <a:t>8</a:t>
            </a:fld>
            <a:endParaRPr lang="en-US"/>
          </a:p>
        </p:txBody>
      </p:sp>
      <p:sp>
        <p:nvSpPr>
          <p:cNvPr id="42" name="Rectangle 41">
            <a:extLst>
              <a:ext uri="{FF2B5EF4-FFF2-40B4-BE49-F238E27FC236}">
                <a16:creationId xmlns:a16="http://schemas.microsoft.com/office/drawing/2014/main" xmlns="" id="{EA5DFFE8-419D-42A2-B0E4-21337EA26C38}"/>
              </a:ext>
            </a:extLst>
          </p:cNvPr>
          <p:cNvSpPr/>
          <p:nvPr/>
        </p:nvSpPr>
        <p:spPr>
          <a:xfrm>
            <a:off x="442912" y="6415296"/>
            <a:ext cx="11311128" cy="153888"/>
          </a:xfrm>
          <a:prstGeom prst="rect">
            <a:avLst/>
          </a:prstGeom>
          <a:noFill/>
          <a:ln>
            <a:noFill/>
          </a:ln>
        </p:spPr>
        <p:style>
          <a:lnRef idx="0">
            <a:schemeClr val="accent1"/>
          </a:lnRef>
          <a:fillRef idx="1">
            <a:schemeClr val="accent1"/>
          </a:fillRef>
          <a:effectRef idx="0">
            <a:schemeClr val="dk1"/>
          </a:effectRef>
          <a:fontRef idx="minor">
            <a:schemeClr val="lt1"/>
          </a:fontRef>
        </p:style>
        <p:txBody>
          <a:bodyPr wrap="square" lIns="0" tIns="0" rIns="0" bIns="0" rtlCol="0" anchor="b">
            <a:noAutofit/>
          </a:bodyPr>
          <a:lstStyle/>
          <a:p>
            <a:pPr>
              <a:lnSpc>
                <a:spcPct val="100000"/>
              </a:lnSpc>
            </a:pPr>
            <a:r>
              <a:rPr lang="en-GB" sz="900" dirty="0">
                <a:solidFill>
                  <a:schemeClr val="accent6"/>
                </a:solidFill>
              </a:rPr>
              <a:t>Source: </a:t>
            </a:r>
            <a:r>
              <a:rPr lang="en-US" sz="900" dirty="0">
                <a:solidFill>
                  <a:schemeClr val="accent6"/>
                </a:solidFill>
              </a:rPr>
              <a:t>Industry Sources</a:t>
            </a:r>
          </a:p>
          <a:p>
            <a:pPr>
              <a:lnSpc>
                <a:spcPct val="100000"/>
              </a:lnSpc>
            </a:pPr>
            <a:r>
              <a:rPr lang="en-US" sz="900" dirty="0">
                <a:solidFill>
                  <a:schemeClr val="bg2">
                    <a:lumMod val="50000"/>
                  </a:schemeClr>
                </a:solidFill>
              </a:rPr>
              <a:t>*Not in list of D/o Commerce</a:t>
            </a:r>
            <a:endParaRPr lang="en-GB" sz="900" dirty="0">
              <a:solidFill>
                <a:schemeClr val="bg2">
                  <a:lumMod val="50000"/>
                </a:schemeClr>
              </a:solidFill>
            </a:endParaRPr>
          </a:p>
        </p:txBody>
      </p:sp>
      <p:sp>
        <p:nvSpPr>
          <p:cNvPr id="8" name="TextBox 7">
            <a:extLst>
              <a:ext uri="{FF2B5EF4-FFF2-40B4-BE49-F238E27FC236}">
                <a16:creationId xmlns:a16="http://schemas.microsoft.com/office/drawing/2014/main" xmlns="" id="{C5849A96-B64A-4FC8-936E-8F0B192E96AC}"/>
              </a:ext>
            </a:extLst>
          </p:cNvPr>
          <p:cNvSpPr txBox="1"/>
          <p:nvPr/>
        </p:nvSpPr>
        <p:spPr>
          <a:xfrm>
            <a:off x="838200" y="1308336"/>
            <a:ext cx="6677022" cy="246221"/>
          </a:xfrm>
          <a:prstGeom prst="rect">
            <a:avLst/>
          </a:prstGeom>
          <a:noFill/>
        </p:spPr>
        <p:txBody>
          <a:bodyPr wrap="square" lIns="0" tIns="0" rIns="0" bIns="0" rtlCol="0">
            <a:spAutoFit/>
          </a:bodyPr>
          <a:lstStyle/>
          <a:p>
            <a:pPr algn="ctr">
              <a:lnSpc>
                <a:spcPct val="100000"/>
              </a:lnSpc>
              <a:spcAft>
                <a:spcPts val="600"/>
              </a:spcAft>
              <a:buSzPct val="100000"/>
            </a:pPr>
            <a:r>
              <a:rPr lang="en-US" sz="1600" b="1" dirty="0">
                <a:solidFill>
                  <a:schemeClr val="tx2"/>
                </a:solidFill>
              </a:rPr>
              <a:t>Demand Growth (%), FY19-25  Vs Supply Demand Gap (000’ MT), FY 25</a:t>
            </a:r>
            <a:endParaRPr lang="en-GB" sz="1600" b="1" dirty="0">
              <a:solidFill>
                <a:schemeClr val="tx2"/>
              </a:solidFill>
            </a:endParaRPr>
          </a:p>
        </p:txBody>
      </p:sp>
      <p:cxnSp>
        <p:nvCxnSpPr>
          <p:cNvPr id="11" name="Straight Connector 10">
            <a:extLst>
              <a:ext uri="{FF2B5EF4-FFF2-40B4-BE49-F238E27FC236}">
                <a16:creationId xmlns:a16="http://schemas.microsoft.com/office/drawing/2014/main" xmlns="" id="{4E10A95A-776E-4BC1-9E71-85233697BFE0}"/>
              </a:ext>
            </a:extLst>
          </p:cNvPr>
          <p:cNvCxnSpPr>
            <a:cxnSpLocks/>
          </p:cNvCxnSpPr>
          <p:nvPr/>
        </p:nvCxnSpPr>
        <p:spPr>
          <a:xfrm flipV="1">
            <a:off x="442912" y="6148850"/>
            <a:ext cx="11311128" cy="0"/>
          </a:xfrm>
          <a:prstGeom prst="line">
            <a:avLst/>
          </a:prstGeom>
          <a:ln w="6350" cap="sq">
            <a:solidFill>
              <a:schemeClr val="accent6"/>
            </a:solidFill>
            <a:prstDash val="dashDot"/>
          </a:ln>
        </p:spPr>
        <p:style>
          <a:lnRef idx="1">
            <a:schemeClr val="accent1"/>
          </a:lnRef>
          <a:fillRef idx="0">
            <a:schemeClr val="accent1"/>
          </a:fillRef>
          <a:effectRef idx="0">
            <a:schemeClr val="dk1"/>
          </a:effectRef>
          <a:fontRef idx="minor">
            <a:schemeClr val="lt1"/>
          </a:fontRef>
        </p:style>
      </p:cxnSp>
      <p:sp>
        <p:nvSpPr>
          <p:cNvPr id="12" name="Rectangle 11">
            <a:extLst>
              <a:ext uri="{FF2B5EF4-FFF2-40B4-BE49-F238E27FC236}">
                <a16:creationId xmlns:a16="http://schemas.microsoft.com/office/drawing/2014/main" xmlns="" id="{FEB8873F-6BD4-42E3-B935-5A1562DC3CD6}"/>
              </a:ext>
            </a:extLst>
          </p:cNvPr>
          <p:cNvSpPr/>
          <p:nvPr/>
        </p:nvSpPr>
        <p:spPr>
          <a:xfrm>
            <a:off x="4756386" y="5900483"/>
            <a:ext cx="2944021" cy="343229"/>
          </a:xfrm>
          <a:prstGeom prst="rect">
            <a:avLst/>
          </a:prstGeom>
          <a:noFill/>
          <a:ln>
            <a:noFill/>
          </a:ln>
        </p:spPr>
        <p:style>
          <a:lnRef idx="0">
            <a:schemeClr val="accent1"/>
          </a:lnRef>
          <a:fillRef idx="1">
            <a:schemeClr val="accent1"/>
          </a:fillRef>
          <a:effectRef idx="0">
            <a:schemeClr val="dk1"/>
          </a:effectRef>
          <a:fontRef idx="minor">
            <a:schemeClr val="lt1"/>
          </a:fontRef>
        </p:style>
        <p:txBody>
          <a:bodyPr rtlCol="0" anchor="ctr"/>
          <a:lstStyle/>
          <a:p>
            <a:pPr>
              <a:lnSpc>
                <a:spcPct val="100000"/>
              </a:lnSpc>
            </a:pPr>
            <a:r>
              <a:rPr lang="en-GB" sz="1200" b="1">
                <a:solidFill>
                  <a:schemeClr val="tx1"/>
                </a:solidFill>
              </a:rPr>
              <a:t>Demand Growth % CAGR (FY 19-25)</a:t>
            </a:r>
          </a:p>
        </p:txBody>
      </p:sp>
      <p:graphicFrame>
        <p:nvGraphicFramePr>
          <p:cNvPr id="13" name="Chart 12">
            <a:extLst>
              <a:ext uri="{FF2B5EF4-FFF2-40B4-BE49-F238E27FC236}">
                <a16:creationId xmlns:a16="http://schemas.microsoft.com/office/drawing/2014/main" xmlns="" id="{9E311967-FA4A-4369-B7C5-0CDD2A1FCADF}"/>
              </a:ext>
            </a:extLst>
          </p:cNvPr>
          <p:cNvGraphicFramePr/>
          <p:nvPr>
            <p:extLst>
              <p:ext uri="{D42A27DB-BD31-4B8C-83A1-F6EECF244321}">
                <p14:modId xmlns:p14="http://schemas.microsoft.com/office/powerpoint/2010/main" val="1979250310"/>
              </p:ext>
            </p:extLst>
          </p:nvPr>
        </p:nvGraphicFramePr>
        <p:xfrm>
          <a:off x="549002" y="1703595"/>
          <a:ext cx="11093995" cy="4247875"/>
        </p:xfrm>
        <a:graphic>
          <a:graphicData uri="http://schemas.openxmlformats.org/drawingml/2006/chart">
            <c:chart xmlns:c="http://schemas.openxmlformats.org/drawingml/2006/chart" xmlns:r="http://schemas.openxmlformats.org/officeDocument/2006/relationships" r:id="rId7"/>
          </a:graphicData>
        </a:graphic>
      </p:graphicFrame>
      <p:grpSp>
        <p:nvGrpSpPr>
          <p:cNvPr id="14" name="Group 13">
            <a:extLst>
              <a:ext uri="{FF2B5EF4-FFF2-40B4-BE49-F238E27FC236}">
                <a16:creationId xmlns:a16="http://schemas.microsoft.com/office/drawing/2014/main" xmlns="" id="{7B5B6CA8-51C2-4AB7-ABFA-5BDC3933EEAA}"/>
              </a:ext>
            </a:extLst>
          </p:cNvPr>
          <p:cNvGrpSpPr/>
          <p:nvPr/>
        </p:nvGrpSpPr>
        <p:grpSpPr>
          <a:xfrm>
            <a:off x="11179293" y="3506351"/>
            <a:ext cx="927233" cy="2076565"/>
            <a:chOff x="10921292" y="3265944"/>
            <a:chExt cx="927233" cy="2076565"/>
          </a:xfrm>
        </p:grpSpPr>
        <p:cxnSp>
          <p:nvCxnSpPr>
            <p:cNvPr id="15" name="Straight Arrow Connector 14">
              <a:extLst>
                <a:ext uri="{FF2B5EF4-FFF2-40B4-BE49-F238E27FC236}">
                  <a16:creationId xmlns:a16="http://schemas.microsoft.com/office/drawing/2014/main" xmlns="" id="{23107F2C-163B-4D25-B1FD-E3B590E25CEC}"/>
                </a:ext>
              </a:extLst>
            </p:cNvPr>
            <p:cNvCxnSpPr>
              <a:cxnSpLocks/>
            </p:cNvCxnSpPr>
            <p:nvPr/>
          </p:nvCxnSpPr>
          <p:spPr>
            <a:xfrm flipH="1">
              <a:off x="11368428" y="3265944"/>
              <a:ext cx="4706" cy="2076565"/>
            </a:xfrm>
            <a:prstGeom prst="straightConnector1">
              <a:avLst/>
            </a:prstGeom>
            <a:ln w="12700" cap="sq">
              <a:solidFill>
                <a:schemeClr val="tx1"/>
              </a:solidFill>
              <a:headEnd type="triangle"/>
              <a:tailEnd type="triangle"/>
            </a:ln>
          </p:spPr>
          <p:style>
            <a:lnRef idx="1">
              <a:schemeClr val="accent1"/>
            </a:lnRef>
            <a:fillRef idx="0">
              <a:schemeClr val="accent1"/>
            </a:fillRef>
            <a:effectRef idx="0">
              <a:schemeClr val="dk1"/>
            </a:effectRef>
            <a:fontRef idx="minor">
              <a:schemeClr val="lt1"/>
            </a:fontRef>
          </p:style>
        </p:cxnSp>
        <p:sp>
          <p:nvSpPr>
            <p:cNvPr id="16" name="Rectangle 15">
              <a:extLst>
                <a:ext uri="{FF2B5EF4-FFF2-40B4-BE49-F238E27FC236}">
                  <a16:creationId xmlns:a16="http://schemas.microsoft.com/office/drawing/2014/main" xmlns="" id="{9A6053F7-3416-47DE-A4B9-FADC5D065D5C}"/>
                </a:ext>
              </a:extLst>
            </p:cNvPr>
            <p:cNvSpPr/>
            <p:nvPr/>
          </p:nvSpPr>
          <p:spPr>
            <a:xfrm>
              <a:off x="10921292" y="4305058"/>
              <a:ext cx="927233" cy="375313"/>
            </a:xfrm>
            <a:prstGeom prst="rect">
              <a:avLst/>
            </a:prstGeom>
            <a:solidFill>
              <a:schemeClr val="bg1"/>
            </a:solidFill>
            <a:ln>
              <a:solidFill>
                <a:schemeClr val="tx1"/>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GB" sz="1200" b="1">
                  <a:solidFill>
                    <a:schemeClr val="tx1"/>
                  </a:solidFill>
                </a:rPr>
                <a:t>Supply Deficit</a:t>
              </a:r>
            </a:p>
          </p:txBody>
        </p:sp>
      </p:grpSp>
      <p:grpSp>
        <p:nvGrpSpPr>
          <p:cNvPr id="17" name="Group 16">
            <a:extLst>
              <a:ext uri="{FF2B5EF4-FFF2-40B4-BE49-F238E27FC236}">
                <a16:creationId xmlns:a16="http://schemas.microsoft.com/office/drawing/2014/main" xmlns="" id="{3159B7B1-64F1-4755-B589-F37525FDAEB2}"/>
              </a:ext>
            </a:extLst>
          </p:cNvPr>
          <p:cNvGrpSpPr/>
          <p:nvPr/>
        </p:nvGrpSpPr>
        <p:grpSpPr>
          <a:xfrm>
            <a:off x="11179294" y="2004602"/>
            <a:ext cx="927232" cy="1438831"/>
            <a:chOff x="10921297" y="4334854"/>
            <a:chExt cx="927232" cy="1438831"/>
          </a:xfrm>
        </p:grpSpPr>
        <p:cxnSp>
          <p:nvCxnSpPr>
            <p:cNvPr id="18" name="Straight Arrow Connector 17">
              <a:extLst>
                <a:ext uri="{FF2B5EF4-FFF2-40B4-BE49-F238E27FC236}">
                  <a16:creationId xmlns:a16="http://schemas.microsoft.com/office/drawing/2014/main" xmlns="" id="{C6B62AA6-7D81-4D09-9FB5-9DD1DEC0EA2A}"/>
                </a:ext>
              </a:extLst>
            </p:cNvPr>
            <p:cNvCxnSpPr>
              <a:cxnSpLocks/>
            </p:cNvCxnSpPr>
            <p:nvPr/>
          </p:nvCxnSpPr>
          <p:spPr>
            <a:xfrm>
              <a:off x="11373138" y="4334854"/>
              <a:ext cx="0" cy="1438831"/>
            </a:xfrm>
            <a:prstGeom prst="straightConnector1">
              <a:avLst/>
            </a:prstGeom>
            <a:ln w="12700" cap="sq">
              <a:solidFill>
                <a:schemeClr val="tx1"/>
              </a:solidFill>
              <a:headEnd type="triangle"/>
              <a:tailEnd type="triangle"/>
            </a:ln>
          </p:spPr>
          <p:style>
            <a:lnRef idx="1">
              <a:schemeClr val="accent1"/>
            </a:lnRef>
            <a:fillRef idx="0">
              <a:schemeClr val="accent1"/>
            </a:fillRef>
            <a:effectRef idx="0">
              <a:schemeClr val="dk1"/>
            </a:effectRef>
            <a:fontRef idx="minor">
              <a:schemeClr val="lt1"/>
            </a:fontRef>
          </p:style>
        </p:cxnSp>
        <p:sp>
          <p:nvSpPr>
            <p:cNvPr id="19" name="Rectangle 18">
              <a:extLst>
                <a:ext uri="{FF2B5EF4-FFF2-40B4-BE49-F238E27FC236}">
                  <a16:creationId xmlns:a16="http://schemas.microsoft.com/office/drawing/2014/main" xmlns="" id="{311A7DBF-11A5-4D57-8032-EBE7E51F193D}"/>
                </a:ext>
              </a:extLst>
            </p:cNvPr>
            <p:cNvSpPr/>
            <p:nvPr/>
          </p:nvSpPr>
          <p:spPr>
            <a:xfrm>
              <a:off x="10921297" y="4725221"/>
              <a:ext cx="927232" cy="375313"/>
            </a:xfrm>
            <a:prstGeom prst="rect">
              <a:avLst/>
            </a:prstGeom>
            <a:solidFill>
              <a:schemeClr val="bg1"/>
            </a:solidFill>
            <a:ln>
              <a:solidFill>
                <a:schemeClr val="tx1"/>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GB" sz="1200" b="1" dirty="0">
                  <a:solidFill>
                    <a:schemeClr val="tx1"/>
                  </a:solidFill>
                </a:rPr>
                <a:t>Supply Surplus</a:t>
              </a:r>
            </a:p>
          </p:txBody>
        </p:sp>
      </p:grpSp>
      <p:sp>
        <p:nvSpPr>
          <p:cNvPr id="20" name="Rectangle 19">
            <a:extLst>
              <a:ext uri="{FF2B5EF4-FFF2-40B4-BE49-F238E27FC236}">
                <a16:creationId xmlns:a16="http://schemas.microsoft.com/office/drawing/2014/main" xmlns="" id="{D1594A15-AE42-47C1-8687-28E09553891B}"/>
              </a:ext>
            </a:extLst>
          </p:cNvPr>
          <p:cNvSpPr/>
          <p:nvPr/>
        </p:nvSpPr>
        <p:spPr>
          <a:xfrm rot="16200000">
            <a:off x="-1017187" y="3761798"/>
            <a:ext cx="2920200" cy="375313"/>
          </a:xfrm>
          <a:prstGeom prst="rect">
            <a:avLst/>
          </a:prstGeom>
          <a:noFill/>
          <a:ln>
            <a:noFill/>
          </a:ln>
        </p:spPr>
        <p:style>
          <a:lnRef idx="0">
            <a:schemeClr val="accent1"/>
          </a:lnRef>
          <a:fillRef idx="1">
            <a:schemeClr val="accent1"/>
          </a:fillRef>
          <a:effectRef idx="0">
            <a:schemeClr val="dk1"/>
          </a:effectRef>
          <a:fontRef idx="minor">
            <a:schemeClr val="lt1"/>
          </a:fontRef>
        </p:style>
        <p:txBody>
          <a:bodyPr rtlCol="0" anchor="ctr"/>
          <a:lstStyle/>
          <a:p>
            <a:pPr>
              <a:lnSpc>
                <a:spcPct val="100000"/>
              </a:lnSpc>
            </a:pPr>
            <a:r>
              <a:rPr lang="en-GB" sz="1200" b="1">
                <a:solidFill>
                  <a:schemeClr val="tx1"/>
                </a:solidFill>
              </a:rPr>
              <a:t>Supply Demand Gap (000’ MT), FY 25</a:t>
            </a:r>
          </a:p>
        </p:txBody>
      </p:sp>
      <p:sp>
        <p:nvSpPr>
          <p:cNvPr id="21" name="Rectangle 20">
            <a:extLst>
              <a:ext uri="{FF2B5EF4-FFF2-40B4-BE49-F238E27FC236}">
                <a16:creationId xmlns:a16="http://schemas.microsoft.com/office/drawing/2014/main" xmlns="" id="{D2A824BB-3AA9-4FF3-B8A2-813EF460F368}"/>
              </a:ext>
            </a:extLst>
          </p:cNvPr>
          <p:cNvSpPr/>
          <p:nvPr/>
        </p:nvSpPr>
        <p:spPr>
          <a:xfrm>
            <a:off x="452075" y="1819276"/>
            <a:ext cx="11297014" cy="2676256"/>
          </a:xfrm>
          <a:prstGeom prst="rect">
            <a:avLst/>
          </a:prstGeom>
          <a:no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600"/>
          </a:p>
        </p:txBody>
      </p:sp>
      <p:sp>
        <p:nvSpPr>
          <p:cNvPr id="22" name="Rectangle 21">
            <a:extLst>
              <a:ext uri="{FF2B5EF4-FFF2-40B4-BE49-F238E27FC236}">
                <a16:creationId xmlns:a16="http://schemas.microsoft.com/office/drawing/2014/main" xmlns="" id="{D95B8159-61BF-4E77-B087-4030DB3DBF27}"/>
              </a:ext>
            </a:extLst>
          </p:cNvPr>
          <p:cNvSpPr/>
          <p:nvPr/>
        </p:nvSpPr>
        <p:spPr>
          <a:xfrm>
            <a:off x="442912" y="5943366"/>
            <a:ext cx="3888456" cy="240386"/>
          </a:xfrm>
          <a:prstGeom prst="rect">
            <a:avLst/>
          </a:prstGeom>
          <a:noFill/>
          <a:ln>
            <a:noFill/>
          </a:ln>
        </p:spPr>
        <p:style>
          <a:lnRef idx="0">
            <a:schemeClr val="accent1"/>
          </a:lnRef>
          <a:fillRef idx="1">
            <a:schemeClr val="accent1"/>
          </a:fillRef>
          <a:effectRef idx="0">
            <a:schemeClr val="dk1"/>
          </a:effectRef>
          <a:fontRef idx="minor">
            <a:schemeClr val="lt1"/>
          </a:fontRef>
        </p:style>
        <p:txBody>
          <a:bodyPr wrap="square" lIns="0" tIns="0" rIns="0" bIns="0" rtlCol="0" anchor="ctr">
            <a:noAutofit/>
          </a:bodyPr>
          <a:lstStyle/>
          <a:p>
            <a:pPr>
              <a:lnSpc>
                <a:spcPct val="100000"/>
              </a:lnSpc>
            </a:pPr>
            <a:r>
              <a:rPr lang="en-GB" sz="1000" dirty="0">
                <a:solidFill>
                  <a:schemeClr val="tx1"/>
                </a:solidFill>
              </a:rPr>
              <a:t>Note: Bubble Size indicated the Supply Demand Gap</a:t>
            </a:r>
          </a:p>
        </p:txBody>
      </p:sp>
      <p:grpSp>
        <p:nvGrpSpPr>
          <p:cNvPr id="26" name="Group 25">
            <a:extLst>
              <a:ext uri="{FF2B5EF4-FFF2-40B4-BE49-F238E27FC236}">
                <a16:creationId xmlns:a16="http://schemas.microsoft.com/office/drawing/2014/main" xmlns="" id="{0AEF1DDB-75C7-4560-A131-415F19EB08EA}"/>
              </a:ext>
            </a:extLst>
          </p:cNvPr>
          <p:cNvGrpSpPr/>
          <p:nvPr/>
        </p:nvGrpSpPr>
        <p:grpSpPr>
          <a:xfrm>
            <a:off x="6726113" y="1588067"/>
            <a:ext cx="4659893" cy="859951"/>
            <a:chOff x="7409215" y="1279561"/>
            <a:chExt cx="4659893" cy="859951"/>
          </a:xfrm>
        </p:grpSpPr>
        <p:sp>
          <p:nvSpPr>
            <p:cNvPr id="27" name="Rectangle 26">
              <a:extLst>
                <a:ext uri="{FF2B5EF4-FFF2-40B4-BE49-F238E27FC236}">
                  <a16:creationId xmlns:a16="http://schemas.microsoft.com/office/drawing/2014/main" xmlns="" id="{C370EDA2-21C0-4DCE-B503-DFE7271A1DE2}"/>
                </a:ext>
              </a:extLst>
            </p:cNvPr>
            <p:cNvSpPr/>
            <p:nvPr/>
          </p:nvSpPr>
          <p:spPr>
            <a:xfrm>
              <a:off x="9303602" y="1933441"/>
              <a:ext cx="1032771" cy="206071"/>
            </a:xfrm>
            <a:prstGeom prst="rect">
              <a:avLst/>
            </a:prstGeom>
            <a:noFill/>
            <a:ln>
              <a:solidFill>
                <a:schemeClr val="tx1"/>
              </a:solidFill>
            </a:ln>
          </p:spPr>
          <p:style>
            <a:lnRef idx="0">
              <a:schemeClr val="accent1"/>
            </a:lnRef>
            <a:fillRef idx="1">
              <a:schemeClr val="accent1"/>
            </a:fillRef>
            <a:effectRef idx="0">
              <a:schemeClr val="dk1"/>
            </a:effectRef>
            <a:fontRef idx="minor">
              <a:schemeClr val="lt1"/>
            </a:fontRef>
          </p:style>
          <p:txBody>
            <a:bodyPr rtlCol="0" anchor="ctr"/>
            <a:lstStyle/>
            <a:p>
              <a:pPr>
                <a:lnSpc>
                  <a:spcPct val="100000"/>
                </a:lnSpc>
              </a:pPr>
              <a:r>
                <a:rPr lang="en-GB" sz="1200" b="1">
                  <a:solidFill>
                    <a:schemeClr val="tx1"/>
                  </a:solidFill>
                </a:rPr>
                <a:t>Derivatives</a:t>
              </a:r>
            </a:p>
          </p:txBody>
        </p:sp>
        <p:grpSp>
          <p:nvGrpSpPr>
            <p:cNvPr id="28" name="Group 27">
              <a:extLst>
                <a:ext uri="{FF2B5EF4-FFF2-40B4-BE49-F238E27FC236}">
                  <a16:creationId xmlns:a16="http://schemas.microsoft.com/office/drawing/2014/main" xmlns="" id="{D258D1D2-AD74-452A-9EBE-2EE14A7E12FD}"/>
                </a:ext>
              </a:extLst>
            </p:cNvPr>
            <p:cNvGrpSpPr/>
            <p:nvPr/>
          </p:nvGrpSpPr>
          <p:grpSpPr>
            <a:xfrm>
              <a:off x="7409215" y="1279561"/>
              <a:ext cx="4659893" cy="584666"/>
              <a:chOff x="7235175" y="1195186"/>
              <a:chExt cx="4659893" cy="584666"/>
            </a:xfrm>
          </p:grpSpPr>
          <p:sp>
            <p:nvSpPr>
              <p:cNvPr id="30" name="Oval 29">
                <a:extLst>
                  <a:ext uri="{FF2B5EF4-FFF2-40B4-BE49-F238E27FC236}">
                    <a16:creationId xmlns:a16="http://schemas.microsoft.com/office/drawing/2014/main" xmlns="" id="{00C74538-06B8-4CF3-A445-83DBFC1314BA}"/>
                  </a:ext>
                </a:extLst>
              </p:cNvPr>
              <p:cNvSpPr/>
              <p:nvPr/>
            </p:nvSpPr>
            <p:spPr>
              <a:xfrm>
                <a:off x="7235175" y="1195186"/>
                <a:ext cx="597427" cy="584666"/>
              </a:xfrm>
              <a:prstGeom prst="ellipse">
                <a:avLst/>
              </a:prstGeom>
              <a:solidFill>
                <a:schemeClr val="accent3"/>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GB" sz="1100" b="1"/>
                  <a:t>C1</a:t>
                </a:r>
              </a:p>
            </p:txBody>
          </p:sp>
          <p:sp>
            <p:nvSpPr>
              <p:cNvPr id="31" name="Oval 30">
                <a:extLst>
                  <a:ext uri="{FF2B5EF4-FFF2-40B4-BE49-F238E27FC236}">
                    <a16:creationId xmlns:a16="http://schemas.microsoft.com/office/drawing/2014/main" xmlns="" id="{887D2F19-1FE9-4C83-99BE-256D8A419B6E}"/>
                  </a:ext>
                </a:extLst>
              </p:cNvPr>
              <p:cNvSpPr/>
              <p:nvPr/>
            </p:nvSpPr>
            <p:spPr>
              <a:xfrm>
                <a:off x="7975229" y="1195186"/>
                <a:ext cx="597427" cy="584666"/>
              </a:xfrm>
              <a:prstGeom prst="ellipse">
                <a:avLst/>
              </a:prstGeom>
              <a:solidFill>
                <a:srgbClr val="C00000"/>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GB" sz="1100" b="1" dirty="0"/>
                  <a:t>C2</a:t>
                </a:r>
              </a:p>
            </p:txBody>
          </p:sp>
          <p:sp>
            <p:nvSpPr>
              <p:cNvPr id="32" name="Oval 31">
                <a:extLst>
                  <a:ext uri="{FF2B5EF4-FFF2-40B4-BE49-F238E27FC236}">
                    <a16:creationId xmlns:a16="http://schemas.microsoft.com/office/drawing/2014/main" xmlns="" id="{7EA6A259-9D7C-404D-894B-1275094C83F3}"/>
                  </a:ext>
                </a:extLst>
              </p:cNvPr>
              <p:cNvSpPr/>
              <p:nvPr/>
            </p:nvSpPr>
            <p:spPr>
              <a:xfrm>
                <a:off x="8669583" y="1195186"/>
                <a:ext cx="597427" cy="584666"/>
              </a:xfrm>
              <a:prstGeom prst="ellipse">
                <a:avLst/>
              </a:prstGeom>
              <a:solidFill>
                <a:srgbClr val="9013FE"/>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GB" sz="1100" b="1" dirty="0"/>
                  <a:t>C3</a:t>
                </a:r>
              </a:p>
            </p:txBody>
          </p:sp>
          <p:sp>
            <p:nvSpPr>
              <p:cNvPr id="33" name="Oval 32">
                <a:extLst>
                  <a:ext uri="{FF2B5EF4-FFF2-40B4-BE49-F238E27FC236}">
                    <a16:creationId xmlns:a16="http://schemas.microsoft.com/office/drawing/2014/main" xmlns="" id="{4CAF2C03-DA10-495E-ACDB-6C10E5A4ACB9}"/>
                  </a:ext>
                </a:extLst>
              </p:cNvPr>
              <p:cNvSpPr/>
              <p:nvPr/>
            </p:nvSpPr>
            <p:spPr>
              <a:xfrm>
                <a:off x="9347235" y="1195186"/>
                <a:ext cx="597427" cy="584666"/>
              </a:xfrm>
              <a:prstGeom prst="ellipse">
                <a:avLst/>
              </a:prstGeom>
              <a:solidFill>
                <a:schemeClr val="accent2"/>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GB" sz="1100" b="1"/>
                  <a:t>C4</a:t>
                </a:r>
              </a:p>
            </p:txBody>
          </p:sp>
          <p:sp>
            <p:nvSpPr>
              <p:cNvPr id="34" name="Oval 33">
                <a:extLst>
                  <a:ext uri="{FF2B5EF4-FFF2-40B4-BE49-F238E27FC236}">
                    <a16:creationId xmlns:a16="http://schemas.microsoft.com/office/drawing/2014/main" xmlns="" id="{B23C971D-FAC5-47D5-8A3B-64309DA0233C}"/>
                  </a:ext>
                </a:extLst>
              </p:cNvPr>
              <p:cNvSpPr/>
              <p:nvPr/>
            </p:nvSpPr>
            <p:spPr>
              <a:xfrm>
                <a:off x="9986966" y="1195186"/>
                <a:ext cx="597427" cy="584666"/>
              </a:xfrm>
              <a:prstGeom prst="ellipse">
                <a:avLst/>
              </a:prstGeom>
              <a:solidFill>
                <a:srgbClr val="0070C0"/>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GB" sz="1100" b="1" dirty="0"/>
                  <a:t>C2/ C6</a:t>
                </a:r>
              </a:p>
            </p:txBody>
          </p:sp>
          <p:sp>
            <p:nvSpPr>
              <p:cNvPr id="35" name="Oval 34">
                <a:extLst>
                  <a:ext uri="{FF2B5EF4-FFF2-40B4-BE49-F238E27FC236}">
                    <a16:creationId xmlns:a16="http://schemas.microsoft.com/office/drawing/2014/main" xmlns="" id="{22C7AAAC-A7E4-42AD-95C6-584444BE92BF}"/>
                  </a:ext>
                </a:extLst>
              </p:cNvPr>
              <p:cNvSpPr/>
              <p:nvPr/>
            </p:nvSpPr>
            <p:spPr>
              <a:xfrm>
                <a:off x="10627544" y="1195186"/>
                <a:ext cx="597427" cy="584666"/>
              </a:xfrm>
              <a:prstGeom prst="ellipse">
                <a:avLst/>
              </a:prstGeom>
              <a:solidFill>
                <a:srgbClr val="86DB4F"/>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GB" sz="1100" b="1"/>
                  <a:t>C3/ C6</a:t>
                </a:r>
              </a:p>
            </p:txBody>
          </p:sp>
          <p:sp>
            <p:nvSpPr>
              <p:cNvPr id="37" name="Oval 36">
                <a:extLst>
                  <a:ext uri="{FF2B5EF4-FFF2-40B4-BE49-F238E27FC236}">
                    <a16:creationId xmlns:a16="http://schemas.microsoft.com/office/drawing/2014/main" xmlns="" id="{07444BDD-02B7-4CBE-9C20-4DA63DD2CD2A}"/>
                  </a:ext>
                </a:extLst>
              </p:cNvPr>
              <p:cNvSpPr/>
              <p:nvPr/>
            </p:nvSpPr>
            <p:spPr>
              <a:xfrm>
                <a:off x="11297641" y="1195186"/>
                <a:ext cx="597427" cy="584666"/>
              </a:xfrm>
              <a:prstGeom prst="ellipse">
                <a:avLst/>
              </a:prstGeom>
              <a:solidFill>
                <a:srgbClr val="7D7D7D"/>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GB" sz="1100" b="1"/>
                  <a:t>C8</a:t>
                </a:r>
              </a:p>
            </p:txBody>
          </p:sp>
        </p:grpSp>
        <p:cxnSp>
          <p:nvCxnSpPr>
            <p:cNvPr id="29" name="Straight Connector 28">
              <a:extLst>
                <a:ext uri="{FF2B5EF4-FFF2-40B4-BE49-F238E27FC236}">
                  <a16:creationId xmlns:a16="http://schemas.microsoft.com/office/drawing/2014/main" xmlns="" id="{6CCBCE1F-8DAC-4548-B1DC-6E29C22E39D8}"/>
                </a:ext>
              </a:extLst>
            </p:cNvPr>
            <p:cNvCxnSpPr>
              <a:cxnSpLocks/>
            </p:cNvCxnSpPr>
            <p:nvPr/>
          </p:nvCxnSpPr>
          <p:spPr>
            <a:xfrm>
              <a:off x="7700408" y="1933239"/>
              <a:ext cx="4114800" cy="0"/>
            </a:xfrm>
            <a:prstGeom prst="line">
              <a:avLst/>
            </a:prstGeom>
            <a:ln w="12700" cap="sq">
              <a:solidFill>
                <a:schemeClr val="tx1"/>
              </a:solidFill>
            </a:ln>
          </p:spPr>
          <p:style>
            <a:lnRef idx="1">
              <a:schemeClr val="accent1"/>
            </a:lnRef>
            <a:fillRef idx="0">
              <a:schemeClr val="accent1"/>
            </a:fillRef>
            <a:effectRef idx="0">
              <a:schemeClr val="dk1"/>
            </a:effectRef>
            <a:fontRef idx="minor">
              <a:schemeClr val="lt1"/>
            </a:fontRef>
          </p:style>
        </p:cxnSp>
      </p:grpSp>
      <p:sp>
        <p:nvSpPr>
          <p:cNvPr id="4" name="Star: 5 Points 3">
            <a:extLst>
              <a:ext uri="{FF2B5EF4-FFF2-40B4-BE49-F238E27FC236}">
                <a16:creationId xmlns:a16="http://schemas.microsoft.com/office/drawing/2014/main" xmlns="" id="{2668DF4C-F780-4D19-9A1C-9B6A8D2252B2}"/>
              </a:ext>
            </a:extLst>
          </p:cNvPr>
          <p:cNvSpPr/>
          <p:nvPr/>
        </p:nvSpPr>
        <p:spPr>
          <a:xfrm>
            <a:off x="3520966" y="3443433"/>
            <a:ext cx="45719" cy="6291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tar: 5 Points 4">
            <a:extLst>
              <a:ext uri="{FF2B5EF4-FFF2-40B4-BE49-F238E27FC236}">
                <a16:creationId xmlns:a16="http://schemas.microsoft.com/office/drawing/2014/main" xmlns="" id="{0A84D07C-3618-403F-B0B3-FB64409B9985}"/>
              </a:ext>
            </a:extLst>
          </p:cNvPr>
          <p:cNvSpPr/>
          <p:nvPr/>
        </p:nvSpPr>
        <p:spPr>
          <a:xfrm>
            <a:off x="7024826" y="3506351"/>
            <a:ext cx="108090" cy="14033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9566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545C65-DCD2-4FC3-9BED-3D79E8ED2FD5}" type="slidenum">
              <a:rPr lang="en-IN" altLang="en-US" smtClean="0">
                <a:latin typeface="Times New Roman" panose="02020603050405020304" pitchFamily="18" charset="0"/>
                <a:cs typeface="Times New Roman" panose="02020603050405020304" pitchFamily="18" charset="0"/>
              </a:rPr>
              <a:pPr/>
              <a:t>9</a:t>
            </a:fld>
            <a:endParaRPr lang="en-IN" altLang="en-US" dirty="0">
              <a:latin typeface="Times New Roman" panose="02020603050405020304" pitchFamily="18" charset="0"/>
              <a:cs typeface="Times New Roman" panose="02020603050405020304" pitchFamily="18" charset="0"/>
            </a:endParaRPr>
          </a:p>
        </p:txBody>
      </p:sp>
      <p:graphicFrame>
        <p:nvGraphicFramePr>
          <p:cNvPr id="5" name="Diagram 4"/>
          <p:cNvGraphicFramePr/>
          <p:nvPr>
            <p:extLst>
              <p:ext uri="{D42A27DB-BD31-4B8C-83A1-F6EECF244321}">
                <p14:modId xmlns:p14="http://schemas.microsoft.com/office/powerpoint/2010/main" val="429378677"/>
              </p:ext>
            </p:extLst>
          </p:nvPr>
        </p:nvGraphicFramePr>
        <p:xfrm>
          <a:off x="106532" y="600960"/>
          <a:ext cx="11987813" cy="59141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209822" y="77741"/>
            <a:ext cx="11810550" cy="523220"/>
          </a:xfrm>
          <a:prstGeom prst="rect">
            <a:avLst/>
          </a:prstGeom>
          <a:solidFill>
            <a:schemeClr val="accent2"/>
          </a:solidFill>
        </p:spPr>
        <p:txBody>
          <a:bodyPr wrap="square">
            <a:spAutoFit/>
          </a:bodyPr>
          <a:lstStyle/>
          <a:p>
            <a:pPr algn="ctr" defTabSz="761316">
              <a:defRPr/>
            </a:pPr>
            <a:r>
              <a:rPr lang="en-IN" sz="2800" b="1" dirty="0">
                <a:solidFill>
                  <a:schemeClr val="bg1"/>
                </a:solidFill>
                <a:latin typeface="Times New Roman" panose="02020603050405020304" pitchFamily="18" charset="0"/>
                <a:cs typeface="Times New Roman" panose="02020603050405020304" pitchFamily="18" charset="0"/>
              </a:rPr>
              <a:t>Future Demand in major Petrochemicals </a:t>
            </a:r>
            <a:endParaRPr lang="en-IN" sz="4400" b="1" dirty="0">
              <a:solidFill>
                <a:schemeClr val="bg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3411734" y="4499889"/>
            <a:ext cx="2684266" cy="1384995"/>
          </a:xfrm>
          <a:prstGeom prst="rect">
            <a:avLst/>
          </a:prstGeom>
          <a:solidFill>
            <a:schemeClr val="accent1">
              <a:lumMod val="75000"/>
            </a:schemeClr>
          </a:solidFill>
        </p:spPr>
        <p:txBody>
          <a:bodyPr wrap="square" rtlCol="0">
            <a:spAutoFit/>
          </a:bodyPr>
          <a:lstStyle/>
          <a:p>
            <a:r>
              <a:rPr lang="en-US" sz="1400" b="1" dirty="0">
                <a:solidFill>
                  <a:schemeClr val="bg1"/>
                </a:solidFill>
                <a:latin typeface="Times New Roman" panose="02020603050405020304" pitchFamily="18" charset="0"/>
                <a:cs typeface="Times New Roman" panose="02020603050405020304" pitchFamily="18" charset="0"/>
              </a:rPr>
              <a:t>Project under implementation:</a:t>
            </a:r>
          </a:p>
          <a:p>
            <a:pPr marL="171450" indent="-171450">
              <a:buFont typeface="Arial" panose="020B0604020202020204" pitchFamily="34" charset="0"/>
              <a:buChar char="•"/>
            </a:pPr>
            <a:r>
              <a:rPr lang="en-US" sz="1400" b="1" dirty="0">
                <a:solidFill>
                  <a:schemeClr val="bg1"/>
                </a:solidFill>
                <a:latin typeface="Times New Roman" panose="02020603050405020304" pitchFamily="18" charset="0"/>
                <a:cs typeface="Times New Roman" panose="02020603050405020304" pitchFamily="18" charset="0"/>
              </a:rPr>
              <a:t>HMEL-1250 KTA of Ethylene</a:t>
            </a:r>
          </a:p>
          <a:p>
            <a:pPr marL="171450" indent="-171450">
              <a:buFont typeface="Arial" panose="020B0604020202020204" pitchFamily="34" charset="0"/>
              <a:buChar char="•"/>
            </a:pPr>
            <a:r>
              <a:rPr lang="en-US" sz="1400" b="1" dirty="0">
                <a:solidFill>
                  <a:schemeClr val="bg1"/>
                </a:solidFill>
                <a:latin typeface="Times New Roman" panose="02020603050405020304" pitchFamily="18" charset="0"/>
                <a:cs typeface="Times New Roman" panose="02020603050405020304" pitchFamily="18" charset="0"/>
              </a:rPr>
              <a:t>HRRL-832 KTA of Ethylene</a:t>
            </a:r>
          </a:p>
          <a:p>
            <a:pPr marL="171450" indent="-171450">
              <a:buFont typeface="Arial" panose="020B0604020202020204" pitchFamily="34" charset="0"/>
              <a:buChar char="•"/>
            </a:pPr>
            <a:r>
              <a:rPr lang="en-US" sz="1400" b="1" dirty="0">
                <a:solidFill>
                  <a:schemeClr val="bg1"/>
                </a:solidFill>
                <a:latin typeface="Times New Roman" panose="02020603050405020304" pitchFamily="18" charset="0"/>
                <a:cs typeface="Times New Roman" panose="02020603050405020304" pitchFamily="18" charset="0"/>
              </a:rPr>
              <a:t>IndianOil- 1200 KTA of PX/PTA</a:t>
            </a:r>
          </a:p>
          <a:p>
            <a:pPr marL="171450" indent="-171450">
              <a:buFont typeface="Arial" panose="020B0604020202020204" pitchFamily="34" charset="0"/>
              <a:buChar char="•"/>
            </a:pPr>
            <a:r>
              <a:rPr lang="en-US" sz="1400" b="1" dirty="0">
                <a:solidFill>
                  <a:schemeClr val="bg1"/>
                </a:solidFill>
                <a:latin typeface="Times New Roman" panose="02020603050405020304" pitchFamily="18" charset="0"/>
                <a:cs typeface="Times New Roman" panose="02020603050405020304" pitchFamily="18" charset="0"/>
              </a:rPr>
              <a:t>JBF -1250KTA of PTA</a:t>
            </a:r>
          </a:p>
        </p:txBody>
      </p:sp>
      <p:sp>
        <p:nvSpPr>
          <p:cNvPr id="9" name="TextBox 8"/>
          <p:cNvSpPr txBox="1"/>
          <p:nvPr/>
        </p:nvSpPr>
        <p:spPr>
          <a:xfrm>
            <a:off x="6623904" y="4366986"/>
            <a:ext cx="2564484" cy="1569660"/>
          </a:xfrm>
          <a:prstGeom prst="rect">
            <a:avLst/>
          </a:prstGeom>
          <a:solidFill>
            <a:schemeClr val="accent6">
              <a:lumMod val="75000"/>
            </a:schemeClr>
          </a:solidFill>
        </p:spPr>
        <p:txBody>
          <a:bodyPr wrap="square" rtlCol="0">
            <a:spAutoFit/>
          </a:bodyPr>
          <a:lstStyle/>
          <a:p>
            <a:r>
              <a:rPr lang="en-US" sz="1600" b="1" dirty="0">
                <a:solidFill>
                  <a:schemeClr val="bg1"/>
                </a:solidFill>
                <a:latin typeface="Times New Roman" panose="02020603050405020304" pitchFamily="18" charset="0"/>
                <a:cs typeface="Times New Roman" panose="02020603050405020304" pitchFamily="18" charset="0"/>
              </a:rPr>
              <a:t>Project Announced:</a:t>
            </a:r>
          </a:p>
          <a:p>
            <a:pPr marL="171450" indent="-171450">
              <a:buFont typeface="Arial" panose="020B0604020202020204" pitchFamily="34" charset="0"/>
              <a:buChar char="•"/>
            </a:pPr>
            <a:r>
              <a:rPr lang="en-US" sz="1600" b="1" dirty="0">
                <a:solidFill>
                  <a:schemeClr val="bg1"/>
                </a:solidFill>
                <a:latin typeface="Times New Roman" panose="02020603050405020304" pitchFamily="18" charset="0"/>
                <a:cs typeface="Times New Roman" panose="02020603050405020304" pitchFamily="18" charset="0"/>
              </a:rPr>
              <a:t>HPL  (3 locations)</a:t>
            </a:r>
          </a:p>
          <a:p>
            <a:pPr marL="171450" indent="-171450">
              <a:buFont typeface="Arial" panose="020B0604020202020204" pitchFamily="34" charset="0"/>
              <a:buChar char="•"/>
            </a:pPr>
            <a:r>
              <a:rPr lang="en-US" sz="1600" b="1" dirty="0">
                <a:solidFill>
                  <a:schemeClr val="bg1"/>
                </a:solidFill>
                <a:latin typeface="Times New Roman" panose="02020603050405020304" pitchFamily="18" charset="0"/>
                <a:cs typeface="Times New Roman" panose="02020603050405020304" pitchFamily="18" charset="0"/>
              </a:rPr>
              <a:t>RIL COTC</a:t>
            </a:r>
          </a:p>
          <a:p>
            <a:pPr marL="171450" indent="-171450">
              <a:buFont typeface="Arial" panose="020B0604020202020204" pitchFamily="34" charset="0"/>
              <a:buChar char="•"/>
            </a:pPr>
            <a:r>
              <a:rPr lang="en-US" sz="1600" b="1" dirty="0" err="1">
                <a:solidFill>
                  <a:schemeClr val="bg1"/>
                </a:solidFill>
                <a:latin typeface="Times New Roman" panose="02020603050405020304" pitchFamily="18" charset="0"/>
                <a:cs typeface="Times New Roman" panose="02020603050405020304" pitchFamily="18" charset="0"/>
              </a:rPr>
              <a:t>Nayara</a:t>
            </a:r>
            <a:endParaRPr lang="en-US" sz="1600" b="1" dirty="0">
              <a:solidFill>
                <a:schemeClr val="bg1"/>
              </a:solidFill>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600" b="1" dirty="0">
                <a:solidFill>
                  <a:schemeClr val="bg1"/>
                </a:solidFill>
                <a:latin typeface="Times New Roman" panose="02020603050405020304" pitchFamily="18" charset="0"/>
                <a:cs typeface="Times New Roman" panose="02020603050405020304" pitchFamily="18" charset="0"/>
              </a:rPr>
              <a:t>RRPCL</a:t>
            </a:r>
          </a:p>
          <a:p>
            <a:pPr marL="171450" indent="-171450">
              <a:buFont typeface="Arial" panose="020B0604020202020204" pitchFamily="34" charset="0"/>
              <a:buChar char="•"/>
            </a:pPr>
            <a:r>
              <a:rPr lang="en-US" sz="1600" b="1" dirty="0">
                <a:solidFill>
                  <a:schemeClr val="bg1"/>
                </a:solidFill>
                <a:latin typeface="Times New Roman" panose="02020603050405020304" pitchFamily="18" charset="0"/>
                <a:cs typeface="Times New Roman" panose="02020603050405020304" pitchFamily="18" charset="0"/>
              </a:rPr>
              <a:t>RIL -PTA</a:t>
            </a:r>
            <a:endParaRPr lang="en-IN" sz="2000" b="1" dirty="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09822" y="6064289"/>
            <a:ext cx="10620375" cy="369332"/>
          </a:xfrm>
          <a:prstGeom prst="rect">
            <a:avLst/>
          </a:prstGeom>
          <a:noFill/>
        </p:spPr>
        <p:txBody>
          <a:bodyPr wrap="square" rtlCol="0">
            <a:spAutoFit/>
          </a:bodyPr>
          <a:lstStyle/>
          <a:p>
            <a:r>
              <a:rPr lang="en-GB" dirty="0">
                <a:latin typeface="Times New Roman" panose="02020603050405020304" pitchFamily="18" charset="0"/>
                <a:cs typeface="Times New Roman" panose="02020603050405020304" pitchFamily="18" charset="0"/>
              </a:rPr>
              <a:t>*World Scale Cracker is about of 1.5 Million Matric Ton per Annum (MMTPA) Ethylene capacity.</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86716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1188</TotalTime>
  <Words>2646</Words>
  <Application>Microsoft Office PowerPoint</Application>
  <PresentationFormat>Widescreen</PresentationFormat>
  <Paragraphs>323</Paragraphs>
  <Slides>29</Slides>
  <Notes>8</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44" baseType="lpstr">
      <vt:lpstr>Arial</vt:lpstr>
      <vt:lpstr>Arial Narrow</vt:lpstr>
      <vt:lpstr>Calibri</vt:lpstr>
      <vt:lpstr>Calibri Light</vt:lpstr>
      <vt:lpstr>Courier New</vt:lpstr>
      <vt:lpstr>EYInterstate Light</vt:lpstr>
      <vt:lpstr>Franklin Gothic Medium Cond</vt:lpstr>
      <vt:lpstr>Mangal</vt:lpstr>
      <vt:lpstr>Symbol</vt:lpstr>
      <vt:lpstr>Times</vt:lpstr>
      <vt:lpstr>Times New Roman</vt:lpstr>
      <vt:lpstr>Trebuchet MS</vt:lpstr>
      <vt:lpstr>Wingdings</vt:lpstr>
      <vt:lpstr>Office Theme 2013 - 2022</vt:lpstr>
      <vt:lpstr>think-cell Slide</vt:lpstr>
      <vt:lpstr>PowerPoint Presentation</vt:lpstr>
      <vt:lpstr>Chemicals industry - a significant contributor to the manufacturing sector and economic growth of India</vt:lpstr>
      <vt:lpstr>Indian Chemical Industry</vt:lpstr>
      <vt:lpstr>Growth Drivers for the Sector</vt:lpstr>
      <vt:lpstr>Projected Market Size of Sector</vt:lpstr>
      <vt:lpstr>PowerPoint Presentation</vt:lpstr>
      <vt:lpstr>PowerPoint Presentation</vt:lpstr>
      <vt:lpstr>Supply demand gap in petrochemicals and intermediate chemicals provides for attractive business opportunities </vt:lpstr>
      <vt:lpstr>PowerPoint Presentation</vt:lpstr>
      <vt:lpstr>PowerPoint Presentation</vt:lpstr>
      <vt:lpstr>Strategy to Facilitate Growth </vt:lpstr>
      <vt:lpstr>Revision of Basic Custom Duty has been made on the following chemicals and petrochemicals</vt:lpstr>
      <vt:lpstr>PowerPoint Presentation</vt:lpstr>
      <vt:lpstr>Creation of new HS Codes</vt:lpstr>
      <vt:lpstr>Summit on “Global Chemical and Petrochemical Manufacturing Hub” 2023</vt:lpstr>
      <vt:lpstr>PowerPoint Presentation</vt:lpstr>
      <vt:lpstr>PowerPoint Presentation</vt:lpstr>
      <vt:lpstr>Recent Engagements to resolve the issues of the Industry</vt:lpstr>
      <vt:lpstr>Issues related to Department of Agriculture &amp; Farmers Welfare</vt:lpstr>
      <vt:lpstr>Some of the issues resolved pertaining to DA&amp;FW</vt:lpstr>
      <vt:lpstr>Issues related to MoEF&amp;CC</vt:lpstr>
      <vt:lpstr>Issues related to MoEF&amp;CC</vt:lpstr>
      <vt:lpstr>Issues related to D/o Revenue</vt:lpstr>
      <vt:lpstr>Meeting with D/o Consumer Affairs</vt:lpstr>
      <vt:lpstr>Centre of Excellence</vt:lpstr>
      <vt:lpstr>Chintan Shivir</vt:lpstr>
      <vt:lpstr>Technical Barrier to Trade in Chemicals</vt:lpstr>
      <vt:lpstr>Setting Up of Chemicals Parks</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Chemicals and Petrochemicals Sector Strategy for reducing imports</dc:title>
  <dc:creator>Varun Singh Poonia</dc:creator>
  <cp:lastModifiedBy>ICC-TRADE</cp:lastModifiedBy>
  <cp:revision>72</cp:revision>
  <cp:lastPrinted>2023-02-20T05:54:07Z</cp:lastPrinted>
  <dcterms:created xsi:type="dcterms:W3CDTF">2023-01-24T08:30:22Z</dcterms:created>
  <dcterms:modified xsi:type="dcterms:W3CDTF">2023-05-08T11:33:48Z</dcterms:modified>
</cp:coreProperties>
</file>